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6" r:id="rId5"/>
    <p:sldMasterId id="2147484248" r:id="rId6"/>
  </p:sldMasterIdLst>
  <p:notesMasterIdLst>
    <p:notesMasterId r:id="rId29"/>
  </p:notesMasterIdLst>
  <p:handoutMasterIdLst>
    <p:handoutMasterId r:id="rId30"/>
  </p:handoutMasterIdLst>
  <p:sldIdLst>
    <p:sldId id="276" r:id="rId7"/>
    <p:sldId id="332" r:id="rId8"/>
    <p:sldId id="331" r:id="rId9"/>
    <p:sldId id="316" r:id="rId10"/>
    <p:sldId id="317" r:id="rId11"/>
    <p:sldId id="318" r:id="rId12"/>
    <p:sldId id="284" r:id="rId13"/>
    <p:sldId id="323" r:id="rId14"/>
    <p:sldId id="315" r:id="rId15"/>
    <p:sldId id="294" r:id="rId16"/>
    <p:sldId id="320" r:id="rId17"/>
    <p:sldId id="304" r:id="rId18"/>
    <p:sldId id="325" r:id="rId19"/>
    <p:sldId id="326" r:id="rId20"/>
    <p:sldId id="327" r:id="rId21"/>
    <p:sldId id="335" r:id="rId22"/>
    <p:sldId id="333" r:id="rId23"/>
    <p:sldId id="334" r:id="rId24"/>
    <p:sldId id="328" r:id="rId25"/>
    <p:sldId id="329" r:id="rId26"/>
    <p:sldId id="330" r:id="rId27"/>
    <p:sldId id="314"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ergii Poplavskiy" initials="SP" lastIdx="1" clrIdx="2">
    <p:extLst>
      <p:ext uri="{19B8F6BF-5375-455C-9EA6-DF929625EA0E}">
        <p15:presenceInfo xmlns:p15="http://schemas.microsoft.com/office/powerpoint/2012/main" userId="f31a2bd70b4d5f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C3C3C"/>
    <a:srgbClr val="505050"/>
    <a:srgbClr val="D2D2D2"/>
    <a:srgbClr val="BAD80A"/>
    <a:srgbClr val="7FBA00"/>
    <a:srgbClr val="FFB900"/>
    <a:srgbClr val="DC3C00"/>
    <a:srgbClr val="00000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5405" autoAdjust="0"/>
  </p:normalViewPr>
  <p:slideViewPr>
    <p:cSldViewPr snapToObjects="1">
      <p:cViewPr varScale="1">
        <p:scale>
          <a:sx n="112" d="100"/>
          <a:sy n="112" d="100"/>
        </p:scale>
        <p:origin x="408" y="108"/>
      </p:cViewPr>
      <p:guideLst/>
    </p:cSldViewPr>
  </p:slideViewPr>
  <p:outlineViewPr>
    <p:cViewPr>
      <p:scale>
        <a:sx n="33" d="100"/>
        <a:sy n="33" d="100"/>
      </p:scale>
      <p:origin x="0" y="-1324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83" d="100"/>
          <a:sy n="83" d="100"/>
        </p:scale>
        <p:origin x="278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3/3/2016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 Specialist Sales Summit</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 Specialist Sales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3/3/2016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8696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b="1" dirty="0"/>
              <a:t>Slide Objectives:</a:t>
            </a:r>
          </a:p>
          <a:p>
            <a:pPr marL="171450" indent="-171450">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err="1"/>
              <a:t>IaaS</a:t>
            </a:r>
            <a:endParaRPr lang="en-US" baseline="0" dirty="0"/>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err="1"/>
              <a:t>PaaS</a:t>
            </a:r>
            <a:endParaRPr lang="en-US" baseline="0" dirty="0"/>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Windows Azure Platform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84431" lvl="1" indent="-171450">
              <a:buFont typeface="Arial" pitchFamily="34" charset="0"/>
              <a:buChar char="•"/>
            </a:pPr>
            <a:r>
              <a:rPr lang="en-US" dirty="0" err="1"/>
              <a:t>PaaS</a:t>
            </a:r>
            <a:r>
              <a:rPr lang="en-US" dirty="0"/>
              <a:t>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a:t>
            </a:r>
            <a:r>
              <a:rPr lang="en-US" baseline="0" dirty="0" err="1"/>
              <a:t>PaaS</a:t>
            </a:r>
            <a:r>
              <a:rPr lang="en-US" baseline="0" dirty="0"/>
              <a:t>,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err="1"/>
              <a:t>SaaS</a:t>
            </a:r>
            <a:endParaRPr lang="en-US" baseline="0" dirty="0"/>
          </a:p>
          <a:p>
            <a:pPr marL="384431" lvl="1" indent="-171450">
              <a:buFont typeface="Arial" pitchFamily="34" charset="0"/>
              <a:buChar char="•"/>
            </a:pPr>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p:txBody>
      </p:sp>
      <p:sp>
        <p:nvSpPr>
          <p:cNvPr id="5" name="Нижний колонтитул 4"/>
          <p:cNvSpPr>
            <a:spLocks noGrp="1"/>
          </p:cNvSpPr>
          <p:nvPr>
            <p:ph type="ftr" sz="quarter" idx="11"/>
          </p:nvPr>
        </p:nvSpPr>
        <p:spPr/>
        <p:txBody>
          <a:bodyPr/>
          <a:lstStyle/>
          <a:p>
            <a:endParaRPr lang="en-US" dirty="0">
              <a:solidFill>
                <a:srgbClr val="000000"/>
              </a:solidFill>
              <a:latin typeface="Segoe UI" pitchFamily="34" charset="0"/>
            </a:endParaRPr>
          </a:p>
        </p:txBody>
      </p:sp>
      <p:sp>
        <p:nvSpPr>
          <p:cNvPr id="6" name="Верхний колонтитул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05463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defTabSz="914400">
              <a:defRPr/>
            </a:pPr>
            <a:fld id="{0E0F7949-8AE9-4E5C-A2B1-913685B47E3F}" type="slidenum">
              <a:rPr lang="en-US" smtClean="0">
                <a:solidFill>
                  <a:prstClr val="black"/>
                </a:solidFill>
                <a:latin typeface="Calibri" panose="020F0502020204030204"/>
              </a:rPr>
              <a:pPr defTabSz="914400">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56696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3/3/2016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6619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3/3/2016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95955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a:solidFill>
                  <a:schemeClr val="tx1"/>
                </a:solidFill>
                <a:effectLst/>
                <a:latin typeface="Segoe UI" pitchFamily="34" charset="0"/>
                <a:ea typeface="+mn-ea"/>
                <a:cs typeface="+mn-cs"/>
              </a:rPr>
              <a:t>Slide Objectives:</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a:solidFill>
                  <a:schemeClr val="tx1"/>
                </a:solidFill>
                <a:effectLst/>
                <a:latin typeface="Segoe UI" pitchFamily="34" charset="0"/>
                <a:ea typeface="+mn-ea"/>
                <a:cs typeface="+mn-cs"/>
              </a:rPr>
              <a:t>Provide additional resources</a:t>
            </a:r>
          </a:p>
          <a:p>
            <a:pPr marL="171450" lvl="0" indent="-171450">
              <a:buFont typeface="Arial" pitchFamily="34" charset="0"/>
              <a:buChar char="•"/>
            </a:pPr>
            <a:endParaRPr lang="en-US" sz="1600" kern="1200" dirty="0">
              <a:solidFill>
                <a:schemeClr val="tx1"/>
              </a:solidFill>
              <a:effectLst/>
              <a:latin typeface="Segoe UI" pitchFamily="34" charset="0"/>
              <a:ea typeface="+mn-ea"/>
              <a:cs typeface="+mn-cs"/>
            </a:endParaRPr>
          </a:p>
          <a:p>
            <a:r>
              <a:rPr lang="en-US" sz="1600" b="1" kern="1200" dirty="0">
                <a:solidFill>
                  <a:schemeClr val="tx1"/>
                </a:solidFill>
                <a:effectLst/>
                <a:latin typeface="Segoe UI" pitchFamily="34" charset="0"/>
                <a:ea typeface="+mn-ea"/>
                <a:cs typeface="+mn-cs"/>
              </a:rPr>
              <a:t>Transition:</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a:solidFill>
                  <a:schemeClr val="tx1"/>
                </a:solidFill>
                <a:effectLst/>
                <a:latin typeface="Segoe UI" pitchFamily="34" charset="0"/>
                <a:ea typeface="+mn-ea"/>
                <a:cs typeface="+mn-cs"/>
              </a:rPr>
              <a:t>I’ve got a few additional resources</a:t>
            </a:r>
            <a:r>
              <a:rPr lang="en-US" sz="1600" kern="1200" baseline="0" dirty="0">
                <a:solidFill>
                  <a:schemeClr val="tx1"/>
                </a:solidFill>
                <a:effectLst/>
                <a:latin typeface="Segoe UI" pitchFamily="34" charset="0"/>
                <a:ea typeface="+mn-ea"/>
                <a:cs typeface="+mn-cs"/>
              </a:rPr>
              <a:t> for you</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a:solidFill>
                <a:schemeClr val="tx1"/>
              </a:solidFill>
              <a:effectLst/>
              <a:latin typeface="Segoe UI" pitchFamily="34" charset="0"/>
              <a:ea typeface="+mn-ea"/>
              <a:cs typeface="+mn-cs"/>
            </a:endParaRPr>
          </a:p>
          <a:p>
            <a:r>
              <a:rPr lang="en-US" sz="1600" b="1" kern="1200" dirty="0">
                <a:solidFill>
                  <a:schemeClr val="tx1"/>
                </a:solidFill>
                <a:effectLst/>
                <a:latin typeface="Segoe UI" pitchFamily="34" charset="0"/>
                <a:ea typeface="+mn-ea"/>
                <a:cs typeface="+mn-cs"/>
              </a:rPr>
              <a:t>Speaking Points:</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a:solidFill>
                  <a:schemeClr val="tx1"/>
                </a:solidFill>
                <a:effectLst/>
                <a:latin typeface="Segoe UI" pitchFamily="34" charset="0"/>
                <a:ea typeface="+mn-ea"/>
                <a:cs typeface="+mn-cs"/>
              </a:rPr>
              <a:t>Sign up for a free trial</a:t>
            </a:r>
          </a:p>
          <a:p>
            <a:pPr marL="171450" lvl="0" indent="-171450">
              <a:buFont typeface="Arial" pitchFamily="34" charset="0"/>
              <a:buChar char="•"/>
            </a:pPr>
            <a:r>
              <a:rPr lang="en-US" sz="1600" kern="1200" dirty="0">
                <a:solidFill>
                  <a:schemeClr val="tx1"/>
                </a:solidFill>
                <a:effectLst/>
                <a:latin typeface="Segoe UI" pitchFamily="34" charset="0"/>
                <a:ea typeface="+mn-ea"/>
                <a:cs typeface="+mn-cs"/>
              </a:rPr>
              <a:t>Check out</a:t>
            </a:r>
            <a:r>
              <a:rPr lang="en-US" sz="1600" kern="1200" baseline="0" dirty="0">
                <a:solidFill>
                  <a:schemeClr val="tx1"/>
                </a:solidFill>
                <a:effectLst/>
                <a:latin typeface="Segoe UI" pitchFamily="34" charset="0"/>
                <a:ea typeface="+mn-ea"/>
                <a:cs typeface="+mn-cs"/>
              </a:rPr>
              <a:t> the Mobile Services </a:t>
            </a:r>
            <a:r>
              <a:rPr lang="en-US" sz="1600" kern="1200" baseline="0" dirty="0" err="1">
                <a:solidFill>
                  <a:schemeClr val="tx1"/>
                </a:solidFill>
                <a:effectLst/>
                <a:latin typeface="Segoe UI" pitchFamily="34" charset="0"/>
                <a:ea typeface="+mn-ea"/>
                <a:cs typeface="+mn-cs"/>
              </a:rPr>
              <a:t>dev</a:t>
            </a:r>
            <a:r>
              <a:rPr lang="en-US" sz="1600" kern="1200" baseline="0" dirty="0">
                <a:solidFill>
                  <a:schemeClr val="tx1"/>
                </a:solidFill>
                <a:effectLst/>
                <a:latin typeface="Segoe UI" pitchFamily="34" charset="0"/>
                <a:ea typeface="+mn-ea"/>
                <a:cs typeface="+mn-cs"/>
              </a:rPr>
              <a:t> center for lots of videos, tutorials, and more</a:t>
            </a:r>
          </a:p>
          <a:p>
            <a:pPr marL="171450" lvl="0" indent="-171450">
              <a:buFont typeface="Arial" pitchFamily="34" charset="0"/>
              <a:buChar char="•"/>
            </a:pPr>
            <a:r>
              <a:rPr lang="en-US" sz="1600" kern="1200" baseline="0" dirty="0">
                <a:solidFill>
                  <a:schemeClr val="tx1"/>
                </a:solidFill>
                <a:effectLst/>
                <a:latin typeface="Segoe UI" pitchFamily="34" charset="0"/>
                <a:ea typeface="+mn-ea"/>
                <a:cs typeface="+mn-cs"/>
              </a:rPr>
              <a:t>The source code for all of the SDKs is available on </a:t>
            </a:r>
            <a:r>
              <a:rPr lang="en-US" sz="1600" kern="1200" baseline="0" dirty="0" err="1">
                <a:solidFill>
                  <a:schemeClr val="tx1"/>
                </a:solidFill>
                <a:effectLst/>
                <a:latin typeface="Segoe UI" pitchFamily="34" charset="0"/>
                <a:ea typeface="+mn-ea"/>
                <a:cs typeface="+mn-cs"/>
              </a:rPr>
              <a:t>GitHub</a:t>
            </a:r>
            <a:r>
              <a:rPr lang="en-US" sz="1600" kern="1200" baseline="0" dirty="0">
                <a:solidFill>
                  <a:schemeClr val="tx1"/>
                </a:solidFill>
                <a:effectLst/>
                <a:latin typeface="Segoe UI" pitchFamily="34" charset="0"/>
                <a:ea typeface="+mn-ea"/>
                <a:cs typeface="+mn-cs"/>
              </a:rPr>
              <a:t> and pull requests are accepted.</a:t>
            </a:r>
          </a:p>
          <a:p>
            <a:pPr marL="171450" lvl="0" indent="-171450">
              <a:buFont typeface="Arial" pitchFamily="34" charset="0"/>
              <a:buChar char="•"/>
            </a:pPr>
            <a:r>
              <a:rPr lang="en-US" sz="1600" kern="1200" baseline="0" dirty="0">
                <a:solidFill>
                  <a:schemeClr val="tx1"/>
                </a:solidFill>
                <a:effectLst/>
                <a:latin typeface="Segoe UI" pitchFamily="34" charset="0"/>
                <a:ea typeface="+mn-ea"/>
                <a:cs typeface="+mn-cs"/>
              </a:rPr>
              <a:t>You can always contact </a:t>
            </a:r>
            <a:r>
              <a:rPr lang="en-US" sz="1600" kern="1200" baseline="0" dirty="0" err="1">
                <a:solidFill>
                  <a:schemeClr val="tx1"/>
                </a:solidFill>
                <a:effectLst/>
                <a:latin typeface="Segoe UI" pitchFamily="34" charset="0"/>
                <a:ea typeface="+mn-ea"/>
                <a:cs typeface="+mn-cs"/>
              </a:rPr>
              <a:t>mobileservices@microsoft.com</a:t>
            </a:r>
            <a:endParaRPr lang="en-US" sz="1600" kern="1200" baseline="0" dirty="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baseline="0" dirty="0">
                <a:solidFill>
                  <a:schemeClr val="tx1"/>
                </a:solidFill>
                <a:effectLst/>
                <a:latin typeface="Segoe UI" pitchFamily="34" charset="0"/>
                <a:ea typeface="+mn-ea"/>
                <a:cs typeface="+mn-cs"/>
              </a:rPr>
              <a:t>If you have a feature request, we have a user voice open where you can suggest and vote on future features</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a:solidFill>
                <a:schemeClr val="tx1"/>
              </a:solidFill>
              <a:effectLst/>
              <a:latin typeface="Segoe UI" pitchFamily="34" charset="0"/>
              <a:ea typeface="+mn-ea"/>
              <a:cs typeface="+mn-cs"/>
            </a:endParaRPr>
          </a:p>
          <a:p>
            <a:r>
              <a:rPr lang="en-US" sz="1600" b="1" kern="1200" dirty="0">
                <a:solidFill>
                  <a:schemeClr val="tx1"/>
                </a:solidFill>
                <a:effectLst/>
                <a:latin typeface="Segoe UI" pitchFamily="34" charset="0"/>
                <a:ea typeface="+mn-ea"/>
                <a:cs typeface="+mn-cs"/>
              </a:rPr>
              <a:t>Notes:</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a:solidFill>
                  <a:schemeClr val="tx1"/>
                </a:solidFill>
                <a:effectLst/>
                <a:latin typeface="Segoe UI" pitchFamily="34" charset="0"/>
                <a:ea typeface="+mn-ea"/>
                <a:cs typeface="+mn-cs"/>
              </a:rPr>
              <a:t>You may want to put your contact info on this slide as well</a:t>
            </a:r>
          </a:p>
          <a:p>
            <a:endParaRPr lang="en-US" sz="1600"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176756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17" y="-318"/>
            <a:ext cx="12435840" cy="6995160"/>
          </a:xfrm>
          <a:prstGeom prst="rect">
            <a:avLst/>
          </a:prstGeom>
        </p:spPr>
      </p:pic>
      <p:sp>
        <p:nvSpPr>
          <p:cNvPr id="4" name="Rectangle 3"/>
          <p:cNvSpPr/>
          <p:nvPr userDrawn="1"/>
        </p:nvSpPr>
        <p:spPr bwMode="gray">
          <a:xfrm>
            <a:off x="0" y="-319"/>
            <a:ext cx="5761038" cy="699484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289152" y="5848300"/>
            <a:ext cx="4557486" cy="849463"/>
          </a:xfrm>
          <a:prstGeom prst="rect">
            <a:avLst/>
          </a:prstGeom>
          <a:noFill/>
        </p:spPr>
        <p:txBody>
          <a:bodyPr wrap="square" lIns="182880" tIns="146304" rIns="182880" bIns="146304" rtlCol="0" anchor="b">
            <a:spAutoFit/>
          </a:bodyPr>
          <a:lstStyle/>
          <a:p>
            <a:pPr>
              <a:lnSpc>
                <a:spcPct val="90000"/>
              </a:lnSpc>
              <a:spcAft>
                <a:spcPts val="600"/>
              </a:spcAft>
            </a:pPr>
            <a:r>
              <a:rPr lang="en-US" sz="4000" dirty="0">
                <a:gradFill>
                  <a:gsLst>
                    <a:gs pos="0">
                      <a:srgbClr val="FFFFFF"/>
                    </a:gs>
                    <a:gs pos="100000">
                      <a:srgbClr val="FFFFFF"/>
                    </a:gs>
                  </a:gsLst>
                  <a:lin ang="5400000" scaled="0"/>
                </a:gradFill>
                <a:latin typeface="Segoe UI Light"/>
              </a:rPr>
              <a:t>28–30 July 2014</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034" y="492120"/>
            <a:ext cx="3282863" cy="4831517"/>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6344" y="482600"/>
            <a:ext cx="1552931" cy="332660"/>
          </a:xfrm>
          <a:prstGeom prst="rect">
            <a:avLst/>
          </a:prstGeom>
        </p:spPr>
      </p:pic>
    </p:spTree>
    <p:extLst>
      <p:ext uri="{BB962C8B-B14F-4D97-AF65-F5344CB8AC3E}">
        <p14:creationId xmlns:p14="http://schemas.microsoft.com/office/powerpoint/2010/main" val="12275957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508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2428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17" y="-318"/>
            <a:ext cx="12435840" cy="6995160"/>
          </a:xfrm>
          <a:prstGeom prst="rect">
            <a:avLst/>
          </a:prstGeom>
        </p:spPr>
      </p:pic>
      <p:sp>
        <p:nvSpPr>
          <p:cNvPr id="18" name="Rectangle 17"/>
          <p:cNvSpPr/>
          <p:nvPr userDrawn="1"/>
        </p:nvSpPr>
        <p:spPr bwMode="gray">
          <a:xfrm>
            <a:off x="0" y="-319"/>
            <a:ext cx="5761038" cy="699484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3"/>
            <a:ext cx="5487988" cy="2743200"/>
          </a:xfrm>
          <a:noFill/>
        </p:spPr>
        <p:txBody>
          <a:bodyPr vert="horz" wrap="square" lIns="146304" tIns="91440" rIns="146304" bIns="91440" rtlCol="0" anchor="t" anchorCtr="0">
            <a:noAutofit/>
          </a:bodyPr>
          <a:lstStyle>
            <a:lvl1pPr>
              <a:defRPr lang="en-US" sz="54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8863"/>
            <a:ext cx="5486400" cy="1818058"/>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273050" y="296863"/>
            <a:ext cx="3657600" cy="640080"/>
          </a:xfrm>
        </p:spPr>
        <p:txBody>
          <a:bodyPr lIns="182880" tIns="146304" rIns="182880" bIns="146304"/>
          <a:lstStyle>
            <a:lvl1pPr marL="0" indent="0">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a:t>Session code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482600"/>
            <a:ext cx="1552931" cy="332660"/>
          </a:xfrm>
          <a:prstGeom prst="rect">
            <a:avLst/>
          </a:prstGeom>
        </p:spPr>
      </p:pic>
    </p:spTree>
    <p:extLst>
      <p:ext uri="{BB962C8B-B14F-4D97-AF65-F5344CB8AC3E}">
        <p14:creationId xmlns:p14="http://schemas.microsoft.com/office/powerpoint/2010/main" val="109382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 y="-318"/>
            <a:ext cx="12435840" cy="6995160"/>
          </a:xfrm>
          <a:prstGeom prst="rect">
            <a:avLst/>
          </a:prstGeom>
        </p:spPr>
      </p:pic>
      <p:sp>
        <p:nvSpPr>
          <p:cNvPr id="7" name="Rectangle 6"/>
          <p:cNvSpPr/>
          <p:nvPr userDrawn="1"/>
        </p:nvSpPr>
        <p:spPr bwMode="gray">
          <a:xfrm>
            <a:off x="6675437" y="-319"/>
            <a:ext cx="5761038" cy="699484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1209973"/>
            <a:ext cx="5486399" cy="36588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675118" y="4868863"/>
            <a:ext cx="5486719" cy="1829593"/>
          </a:xfrm>
          <a:noFill/>
        </p:spPr>
        <p:txBody>
          <a:bodyPr lIns="182880" tIns="146304" rIns="182880" bIns="146304">
            <a:noAutofit/>
          </a:bodyPr>
          <a:lstStyle>
            <a:lvl1pPr marL="0" indent="0">
              <a:spcBef>
                <a:spcPts val="0"/>
              </a:spcBef>
              <a:buNone/>
              <a:defRPr sz="3200" spc="0" baseline="0">
                <a:gradFill>
                  <a:gsLst>
                    <a:gs pos="100000">
                      <a:srgbClr val="FFFFFF"/>
                    </a:gs>
                    <a:gs pos="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Заголовок и объек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67365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703548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lt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17" y="-318"/>
            <a:ext cx="12435840" cy="6995160"/>
          </a:xfrm>
          <a:prstGeom prst="rect">
            <a:avLst/>
          </a:prstGeom>
        </p:spPr>
      </p:pic>
      <p:sp>
        <p:nvSpPr>
          <p:cNvPr id="4" name="Rectangle 3"/>
          <p:cNvSpPr/>
          <p:nvPr userDrawn="1"/>
        </p:nvSpPr>
        <p:spPr bwMode="gray">
          <a:xfrm>
            <a:off x="0" y="-319"/>
            <a:ext cx="5761038" cy="699484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289152" y="5848300"/>
            <a:ext cx="4557486" cy="849463"/>
          </a:xfrm>
          <a:prstGeom prst="rect">
            <a:avLst/>
          </a:prstGeom>
          <a:noFill/>
        </p:spPr>
        <p:txBody>
          <a:bodyPr wrap="square" lIns="182880" tIns="146304" rIns="182880" bIns="146304" rtlCol="0" anchor="b">
            <a:spAutoFit/>
          </a:bodyPr>
          <a:lstStyle/>
          <a:p>
            <a:pPr>
              <a:lnSpc>
                <a:spcPct val="90000"/>
              </a:lnSpc>
              <a:spcAft>
                <a:spcPts val="600"/>
              </a:spcAft>
            </a:pPr>
            <a:r>
              <a:rPr lang="en-US" sz="4000" dirty="0">
                <a:gradFill>
                  <a:gsLst>
                    <a:gs pos="0">
                      <a:srgbClr val="FFFFFF"/>
                    </a:gs>
                    <a:gs pos="100000">
                      <a:srgbClr val="FFFFFF"/>
                    </a:gs>
                  </a:gsLst>
                  <a:lin ang="5400000" scaled="0"/>
                </a:gradFill>
                <a:latin typeface="Segoe UI Light"/>
              </a:rPr>
              <a:t>28–30 July 2014</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034" y="492120"/>
            <a:ext cx="3282863" cy="4831517"/>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6344" y="482600"/>
            <a:ext cx="1552931" cy="332660"/>
          </a:xfrm>
          <a:prstGeom prst="rect">
            <a:avLst/>
          </a:prstGeom>
        </p:spPr>
      </p:pic>
    </p:spTree>
    <p:extLst>
      <p:ext uri="{BB962C8B-B14F-4D97-AF65-F5344CB8AC3E}">
        <p14:creationId xmlns:p14="http://schemas.microsoft.com/office/powerpoint/2010/main" val="14217074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17" y="-318"/>
            <a:ext cx="12435840" cy="6995160"/>
          </a:xfrm>
          <a:prstGeom prst="rect">
            <a:avLst/>
          </a:prstGeom>
        </p:spPr>
      </p:pic>
      <p:sp>
        <p:nvSpPr>
          <p:cNvPr id="18" name="Rectangle 17"/>
          <p:cNvSpPr/>
          <p:nvPr userDrawn="1"/>
        </p:nvSpPr>
        <p:spPr bwMode="gray">
          <a:xfrm>
            <a:off x="0" y="-319"/>
            <a:ext cx="5761038" cy="699484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3"/>
            <a:ext cx="5487988" cy="2743200"/>
          </a:xfrm>
          <a:noFill/>
        </p:spPr>
        <p:txBody>
          <a:bodyPr vert="horz" wrap="square" lIns="146304" tIns="91440" rIns="146304" bIns="91440" rtlCol="0" anchor="t" anchorCtr="0">
            <a:noAutofit/>
          </a:bodyPr>
          <a:lstStyle>
            <a:lvl1pPr>
              <a:defRPr lang="en-US" sz="54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8863"/>
            <a:ext cx="5486400" cy="1818058"/>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273050" y="296863"/>
            <a:ext cx="3657600" cy="640080"/>
          </a:xfrm>
        </p:spPr>
        <p:txBody>
          <a:bodyPr lIns="182880" tIns="146304" rIns="182880" bIns="146304"/>
          <a:lstStyle>
            <a:lvl1pPr marL="0" indent="0">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a:t>Session code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482600"/>
            <a:ext cx="1552931" cy="332660"/>
          </a:xfrm>
          <a:prstGeom prst="rect">
            <a:avLst/>
          </a:prstGeom>
        </p:spPr>
      </p:pic>
    </p:spTree>
    <p:extLst>
      <p:ext uri="{BB962C8B-B14F-4D97-AF65-F5344CB8AC3E}">
        <p14:creationId xmlns:p14="http://schemas.microsoft.com/office/powerpoint/2010/main" val="424918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 y="-318"/>
            <a:ext cx="12435840" cy="6995160"/>
          </a:xfrm>
          <a:prstGeom prst="rect">
            <a:avLst/>
          </a:prstGeom>
        </p:spPr>
      </p:pic>
      <p:sp>
        <p:nvSpPr>
          <p:cNvPr id="7" name="Rectangle 6"/>
          <p:cNvSpPr/>
          <p:nvPr userDrawn="1"/>
        </p:nvSpPr>
        <p:spPr bwMode="gray">
          <a:xfrm>
            <a:off x="6675437" y="-319"/>
            <a:ext cx="5761038" cy="699484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1209973"/>
            <a:ext cx="5486399" cy="36588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675118" y="4868863"/>
            <a:ext cx="5486719" cy="1829593"/>
          </a:xfrm>
          <a:noFill/>
        </p:spPr>
        <p:txBody>
          <a:bodyPr lIns="182880" tIns="146304" rIns="182880" bIns="146304">
            <a:noAutofit/>
          </a:bodyPr>
          <a:lstStyle>
            <a:lvl1pPr marL="0" indent="0">
              <a:spcBef>
                <a:spcPts val="0"/>
              </a:spcBef>
              <a:buNone/>
              <a:defRPr sz="3200" spc="0" baseline="0">
                <a:gradFill>
                  <a:gsLst>
                    <a:gs pos="100000">
                      <a:srgbClr val="FFFFFF"/>
                    </a:gs>
                    <a:gs pos="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1627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5722"/>
          <a:stretch/>
        </p:blipFill>
        <p:spPr>
          <a:xfrm>
            <a:off x="317" y="-318"/>
            <a:ext cx="12435840" cy="6995160"/>
          </a:xfrm>
          <a:prstGeom prst="rect">
            <a:avLst/>
          </a:prstGeom>
        </p:spPr>
      </p:pic>
      <p:sp>
        <p:nvSpPr>
          <p:cNvPr id="6" name="Rectangle 5"/>
          <p:cNvSpPr/>
          <p:nvPr userDrawn="1"/>
        </p:nvSpPr>
        <p:spPr bwMode="gray">
          <a:xfrm>
            <a:off x="6675437" y="-319"/>
            <a:ext cx="5761038" cy="6994843"/>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1209973"/>
            <a:ext cx="5486399" cy="2751698"/>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64259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9761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130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27513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8658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5722"/>
          <a:stretch/>
        </p:blipFill>
        <p:spPr>
          <a:xfrm>
            <a:off x="317" y="-318"/>
            <a:ext cx="12435840" cy="6995160"/>
          </a:xfrm>
          <a:prstGeom prst="rect">
            <a:avLst/>
          </a:prstGeom>
        </p:spPr>
      </p:pic>
      <p:sp>
        <p:nvSpPr>
          <p:cNvPr id="6" name="Rectangle 5"/>
          <p:cNvSpPr/>
          <p:nvPr userDrawn="1"/>
        </p:nvSpPr>
        <p:spPr bwMode="gray">
          <a:xfrm>
            <a:off x="6675437" y="-319"/>
            <a:ext cx="5761038" cy="6994843"/>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1209973"/>
            <a:ext cx="5486399" cy="2751698"/>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8510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62775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6305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482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279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7627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6387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0493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2978842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40350522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519153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3363768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049954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90813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31806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65909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6254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046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48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3541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Blank Accent Color white">
    <p:bg>
      <p:bgPr>
        <a:solidFill>
          <a:schemeClr val="tx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672127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72204"/>
          </a:xfrm>
        </p:spPr>
        <p:txBody>
          <a:bodyPr/>
          <a:lstStyle>
            <a:lvl1pPr>
              <a:defRPr sz="5609"/>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1147686"/>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2" baseline="0">
                <a:gradFill>
                  <a:gsLst>
                    <a:gs pos="0">
                      <a:srgbClr val="595959"/>
                    </a:gs>
                    <a:gs pos="86000">
                      <a:srgbClr val="595959"/>
                    </a:gs>
                  </a:gsLst>
                  <a:lin ang="5400000" scaled="0"/>
                </a:gradFill>
              </a:defRPr>
            </a:lvl2pPr>
            <a:lvl3pPr marL="1283708" indent="-41117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604" indent="-3528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90" indent="-3431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11" y="6499410"/>
            <a:ext cx="1716094" cy="199393"/>
          </a:xfrm>
          <a:prstGeom prst="rect">
            <a:avLst/>
          </a:prstGeom>
        </p:spPr>
      </p:pic>
    </p:spTree>
    <p:extLst>
      <p:ext uri="{BB962C8B-B14F-4D97-AF65-F5344CB8AC3E}">
        <p14:creationId xmlns:p14="http://schemas.microsoft.com/office/powerpoint/2010/main" val="36253732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5761037" y="295274"/>
            <a:ext cx="6403165" cy="917575"/>
          </a:xfrm>
        </p:spPr>
        <p:txBody>
          <a:bodyPr/>
          <a:lstStyle/>
          <a:p>
            <a:r>
              <a:rPr lang="en-US" dirty="0"/>
              <a:t>Click to edit Master style</a:t>
            </a:r>
          </a:p>
        </p:txBody>
      </p:sp>
    </p:spTree>
    <p:extLst>
      <p:ext uri="{BB962C8B-B14F-4D97-AF65-F5344CB8AC3E}">
        <p14:creationId xmlns:p14="http://schemas.microsoft.com/office/powerpoint/2010/main" val="32595869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IGHT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42619" y="1398907"/>
            <a:ext cx="11584484" cy="1453373"/>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836"/>
            </a:lvl2pPr>
            <a:lvl3pPr>
              <a:defRPr sz="1428"/>
            </a:lvl3pPr>
            <a:lvl4pPr>
              <a:defRPr sz="1122"/>
            </a:lvl4pPr>
            <a:lvl5pPr>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83922671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42619" y="932604"/>
            <a:ext cx="11600623" cy="1350308"/>
          </a:xfrm>
        </p:spPr>
        <p:txBody>
          <a:bodyPr/>
          <a:lstStyle>
            <a:lvl1pPr>
              <a:spcBef>
                <a:spcPts val="3672"/>
              </a:spcBef>
              <a:defRPr lang="en-US" sz="2448" kern="4000" spc="-102" baseline="0" dirty="0" smtClean="0">
                <a:solidFill>
                  <a:srgbClr val="595959"/>
                </a:solidFill>
                <a:latin typeface="Segoe UI Light" pitchFamily="34" charset="0"/>
                <a:ea typeface="+mn-ea"/>
                <a:cs typeface="+mn-cs"/>
              </a:defRPr>
            </a:lvl1pPr>
            <a:lvl2pPr>
              <a:defRPr sz="1836"/>
            </a:lvl2pPr>
            <a:lvl3pPr>
              <a:defRPr sz="1428"/>
            </a:lvl3pPr>
            <a:lvl4pPr>
              <a:defRPr sz="1122"/>
            </a:lvl4pPr>
            <a:lvl5pPr>
              <a:defRPr sz="112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3915405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42620" y="1398905"/>
            <a:ext cx="11273491" cy="1463314"/>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marL="291436" indent="-291436">
              <a:buFont typeface="Arial" pitchFamily="34" charset="0"/>
              <a:buChar char="•"/>
              <a:defRPr sz="1836"/>
            </a:lvl2pPr>
            <a:lvl3pPr marL="469536" indent="-174862">
              <a:buFont typeface="Arial" pitchFamily="34" charset="0"/>
              <a:buChar char="•"/>
              <a:defRPr sz="1428"/>
            </a:lvl3pPr>
            <a:lvl4pPr marL="642780" indent="-174862">
              <a:buFont typeface="Arial" pitchFamily="34" charset="0"/>
              <a:buChar char="•"/>
              <a:defRPr sz="1122"/>
            </a:lvl4pPr>
            <a:lvl5pPr marL="817642" indent="-174862">
              <a:buFont typeface="Arial" pitchFamily="34" charset="0"/>
              <a:buChar char="•"/>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9745272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LT BLUE 2 COLUMN">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93100" y="233152"/>
            <a:ext cx="11612097" cy="565027"/>
          </a:xfrm>
        </p:spPr>
        <p:txBody>
          <a:bodyPr/>
          <a:lstStyle/>
          <a:p>
            <a:r>
              <a:rPr lang="en-US"/>
              <a:t>Click to edit Master title style</a:t>
            </a:r>
            <a:endParaRPr lang="en-US" dirty="0"/>
          </a:p>
        </p:txBody>
      </p:sp>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40999" y="2098358"/>
            <a:ext cx="5288498" cy="1463314"/>
          </a:xfr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6"/>
          </p:nvPr>
        </p:nvSpPr>
        <p:spPr>
          <a:xfrm>
            <a:off x="6218238" y="2098358"/>
            <a:ext cx="4664893" cy="1928414"/>
          </a:xfr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71063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GHT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42618" y="2098357"/>
            <a:ext cx="3731915" cy="1844707"/>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32"/>
            </a:lvl2pPr>
            <a:lvl3pPr>
              <a:defRPr sz="1224"/>
            </a:lvl3pPr>
            <a:lvl4pPr>
              <a:defRPr sz="1071"/>
            </a:lvl4pPr>
            <a:lvl5pPr>
              <a:defRPr sz="10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1"/>
          </p:nvPr>
        </p:nvSpPr>
        <p:spPr>
          <a:xfrm>
            <a:off x="4507778" y="2098358"/>
            <a:ext cx="3731915" cy="1816455"/>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22"/>
            </a:lvl3pPr>
            <a:lvl4pPr>
              <a:defRPr sz="1020"/>
            </a:lvl4pPr>
            <a:lvl5pPr>
              <a:defRPr sz="10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8472935" y="2098358"/>
            <a:ext cx="3731915" cy="1816455"/>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22"/>
            </a:lvl3pPr>
            <a:lvl4pPr>
              <a:defRPr sz="1020"/>
            </a:lvl4pPr>
            <a:lvl5pPr>
              <a:defRPr sz="10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5693711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 LIGHT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52281" y="1398905"/>
            <a:ext cx="7541577" cy="1392686"/>
          </a:xfr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24"/>
            </a:lvl3pPr>
            <a:lvl4pPr>
              <a:defRPr sz="1071"/>
            </a:lvl4pPr>
            <a:lvl5pPr>
              <a:defRPr sz="10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9452442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31798" y="1398905"/>
            <a:ext cx="11428988" cy="146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6193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K BLUE ">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31798" y="1398905"/>
            <a:ext cx="11428988" cy="146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9017646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DK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42618" y="1398905"/>
            <a:ext cx="11117783" cy="1435063"/>
          </a:xfrm>
        </p:spPr>
        <p:txBody>
          <a:bodyPr/>
          <a:lstStyle>
            <a:lvl1pPr marL="0" indent="0">
              <a:buFont typeface="Wingdings" pitchFamily="2" charset="2"/>
              <a:buNone/>
              <a:defRPr>
                <a:gradFill flip="none" rotWithShape="1">
                  <a:gsLst>
                    <a:gs pos="0">
                      <a:schemeClr val="accent2"/>
                    </a:gs>
                    <a:gs pos="85000">
                      <a:schemeClr val="accent2"/>
                    </a:gs>
                  </a:gsLst>
                  <a:path path="circle">
                    <a:fillToRect r="100000" b="100000"/>
                  </a:path>
                  <a:tileRect l="-100000" t="-100000"/>
                </a:gradFill>
              </a:defRPr>
            </a:lvl1pPr>
            <a:lvl2pPr marL="236387" indent="-236387">
              <a:buFont typeface="Wingdings" pitchFamily="2" charset="2"/>
              <a:buChar char="§"/>
              <a:defRPr sz="1632"/>
            </a:lvl2pPr>
            <a:lvl3pPr marL="466298" indent="-176481">
              <a:buFont typeface="Wingdings" pitchFamily="2" charset="2"/>
              <a:buChar char="§"/>
              <a:defRPr sz="1428"/>
            </a:lvl3pPr>
            <a:lvl4pPr marL="702686" indent="-176481">
              <a:buFont typeface="Wingdings" pitchFamily="2" charset="2"/>
              <a:buChar char="§"/>
              <a:defRPr sz="1122"/>
            </a:lvl4pPr>
            <a:lvl5pPr marL="871071" indent="-176481">
              <a:buFont typeface="Wingdings" pitchFamily="2" charset="2"/>
              <a:buChar char="§"/>
              <a:tabLst>
                <a:tab pos="994122" algn="l"/>
              </a:tabLst>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4480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K 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40999" y="2098358"/>
            <a:ext cx="5288498" cy="146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6"/>
          </p:nvPr>
        </p:nvSpPr>
        <p:spPr>
          <a:xfrm>
            <a:off x="6205100" y="2098358"/>
            <a:ext cx="4664893" cy="1915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14577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K BLUE 3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6239" y="2098358"/>
            <a:ext cx="3731915" cy="1915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6"/>
          </p:nvPr>
        </p:nvSpPr>
        <p:spPr>
          <a:xfrm>
            <a:off x="4465713" y="2098358"/>
            <a:ext cx="3731915" cy="1915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7"/>
          </p:nvPr>
        </p:nvSpPr>
        <p:spPr>
          <a:xfrm>
            <a:off x="8395187" y="2098358"/>
            <a:ext cx="3731915" cy="1915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4019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K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4352283" y="1398905"/>
            <a:ext cx="7773283" cy="146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0282359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42619" y="1398905"/>
            <a:ext cx="11614368" cy="1435063"/>
          </a:xfrm>
        </p:spPr>
        <p:txBody>
          <a:bodyPr/>
          <a:lstStyle>
            <a:lvl1pPr>
              <a:defRPr lang="en-US" sz="3264" b="0" kern="40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32"/>
            </a:lvl2pPr>
            <a:lvl3pPr>
              <a:defRPr sz="1428"/>
            </a:lvl3pPr>
            <a:lvl4pPr>
              <a:defRPr sz="1122"/>
            </a:lvl4pPr>
            <a:lvl5pPr>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41771390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42370961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6859094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59034" y="931575"/>
            <a:ext cx="5089121" cy="5121950"/>
          </a:xfrm>
          <a:prstGeom prst="trapezoid">
            <a:avLst>
              <a:gd name="adj" fmla="val 132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42618" y="2221238"/>
            <a:ext cx="5121950" cy="2542619"/>
          </a:xfrm>
        </p:spPr>
        <p:txBody>
          <a:bodyPr lIns="146304" rIns="146304" anchor="ctr" anchorCtr="0"/>
          <a:lstStyle>
            <a:lvl1pPr>
              <a:defRPr lang="en-US" sz="6119" kern="4000" spc="-153"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a:t>Click to edit Master title style</a:t>
            </a:r>
            <a:endParaRPr lang="en-US" dirty="0"/>
          </a:p>
        </p:txBody>
      </p:sp>
      <p:sp>
        <p:nvSpPr>
          <p:cNvPr id="9" name="Text Placeholder 8"/>
          <p:cNvSpPr>
            <a:spLocks noGrp="1"/>
          </p:cNvSpPr>
          <p:nvPr>
            <p:ph type="body" sz="quarter" idx="10"/>
          </p:nvPr>
        </p:nvSpPr>
        <p:spPr>
          <a:xfrm>
            <a:off x="6684727" y="2994751"/>
            <a:ext cx="5328264" cy="995598"/>
          </a:xfrm>
        </p:spPr>
        <p:txBody>
          <a:bodyPr anchor="ctr" anchorCtr="0"/>
          <a:lstStyle>
            <a:lvl1pPr>
              <a:defRPr>
                <a:solidFill>
                  <a:schemeClr val="accent1"/>
                </a:solidFill>
              </a:defRPr>
            </a:lvl1pPr>
            <a:lvl2pPr>
              <a:defRPr lang="en-US" sz="1836" kern="4000" spc="-102" baseline="0" dirty="0" smtClean="0">
                <a:solidFill>
                  <a:schemeClr val="tx1">
                    <a:lumMod val="65000"/>
                    <a:lumOff val="35000"/>
                  </a:schemeClr>
                </a:solidFill>
                <a:latin typeface="+mn-lt"/>
                <a:ea typeface="+mn-ea"/>
                <a:cs typeface="+mn-cs"/>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1797287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59034" y="931575"/>
            <a:ext cx="5089121" cy="5121950"/>
          </a:xfrm>
          <a:prstGeom prst="trapezoid">
            <a:avLst>
              <a:gd name="adj" fmla="val 1324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42618" y="2221238"/>
            <a:ext cx="5121950" cy="2542619"/>
          </a:xfrm>
        </p:spPr>
        <p:txBody>
          <a:bodyPr lIns="146304" rIns="146304" anchor="ctr" anchorCtr="0"/>
          <a:lstStyle>
            <a:lvl1pPr>
              <a:defRPr lang="en-US" sz="6119" kern="4000" spc="-153"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a:t>Click to edit Master title style</a:t>
            </a:r>
            <a:endParaRPr lang="en-US" dirty="0"/>
          </a:p>
        </p:txBody>
      </p:sp>
      <p:sp>
        <p:nvSpPr>
          <p:cNvPr id="9" name="Text Placeholder 8"/>
          <p:cNvSpPr>
            <a:spLocks noGrp="1"/>
          </p:cNvSpPr>
          <p:nvPr>
            <p:ph type="body" sz="quarter" idx="10"/>
          </p:nvPr>
        </p:nvSpPr>
        <p:spPr>
          <a:xfrm>
            <a:off x="6684727" y="2995619"/>
            <a:ext cx="5328264" cy="993862"/>
          </a:xfrm>
        </p:spPr>
        <p:txBody>
          <a:bodyPr anchor="ctr" anchorCtr="0"/>
          <a:lstStyle>
            <a:lvl1pPr>
              <a:defRPr>
                <a:gradFill flip="none" rotWithShape="1">
                  <a:gsLst>
                    <a:gs pos="0">
                      <a:schemeClr val="accent2"/>
                    </a:gs>
                    <a:gs pos="87000">
                      <a:schemeClr val="accent2"/>
                    </a:gs>
                  </a:gsLst>
                  <a:path path="circle">
                    <a:fillToRect r="100000" b="100000"/>
                  </a:path>
                  <a:tileRect l="-100000" t="-100000"/>
                </a:gradFill>
              </a:defRPr>
            </a:lvl1pPr>
            <a:lvl2pPr>
              <a:defRPr lang="en-US" sz="1836" kern="4000" spc="-102" baseline="0" dirty="0" smtClean="0">
                <a:solidFill>
                  <a:schemeClr val="tx1">
                    <a:lumMod val="65000"/>
                    <a:lumOff val="35000"/>
                  </a:schemeClr>
                </a:solidFill>
                <a:latin typeface="+mn-lt"/>
                <a:ea typeface="+mn-ea"/>
                <a:cs typeface="+mn-cs"/>
              </a:defRPr>
            </a:lvl2pPr>
            <a:lvl3pPr>
              <a:defRPr sz="1428">
                <a:solidFill>
                  <a:schemeClr val="tx1">
                    <a:lumMod val="65000"/>
                    <a:lumOff val="35000"/>
                  </a:schemeClr>
                </a:solidFill>
              </a:defRPr>
            </a:lvl3pPr>
            <a:lvl4pPr>
              <a:defRPr sz="1071">
                <a:solidFill>
                  <a:schemeClr val="tx1">
                    <a:lumMod val="65000"/>
                    <a:lumOff val="35000"/>
                  </a:schemeClr>
                </a:solidFill>
              </a:defRPr>
            </a:lvl4pPr>
            <a:lvl5pPr>
              <a:defRPr sz="1071">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94234359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541576" cy="1647471"/>
          </a:xfr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lang="en-US" sz="1836"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a:t>Second level</a:t>
            </a:r>
          </a:p>
          <a:p>
            <a:pPr marL="0" lvl="2" indent="0" algn="l" defTabSz="699699" rtl="0" eaLnBrk="1" latinLnBrk="0" hangingPunct="1">
              <a:lnSpc>
                <a:spcPct val="90000"/>
              </a:lnSpc>
              <a:spcBef>
                <a:spcPct val="20000"/>
              </a:spcBef>
              <a:buSzPct val="90000"/>
              <a:buFont typeface="Arial" pitchFamily="34" charset="0"/>
              <a:buNone/>
            </a:pPr>
            <a:r>
              <a:rPr lang="en-US"/>
              <a:t>Third level</a:t>
            </a:r>
          </a:p>
          <a:p>
            <a:pPr marL="0" lvl="3" indent="0" algn="l" defTabSz="699699" rtl="0" eaLnBrk="1" latinLnBrk="0" hangingPunct="1">
              <a:lnSpc>
                <a:spcPct val="90000"/>
              </a:lnSpc>
              <a:spcBef>
                <a:spcPct val="20000"/>
              </a:spcBef>
              <a:buSzPct val="90000"/>
              <a:buFont typeface="Arial" pitchFamily="34" charset="0"/>
              <a:buNone/>
            </a:pPr>
            <a:r>
              <a:rPr lang="en-US"/>
              <a:t>Fourth level</a:t>
            </a:r>
          </a:p>
          <a:p>
            <a:pPr marL="0" lvl="4" indent="0" algn="l" defTabSz="699699"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352283" y="233152"/>
            <a:ext cx="7552915" cy="621530"/>
          </a:xfr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2692456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Light  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619324" cy="1647471"/>
          </a:xfr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sz="1836">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a:t>Second level</a:t>
            </a:r>
          </a:p>
          <a:p>
            <a:pPr marL="0" lvl="2" indent="0" algn="l" defTabSz="699699" rtl="0" eaLnBrk="1" latinLnBrk="0" hangingPunct="1">
              <a:lnSpc>
                <a:spcPct val="90000"/>
              </a:lnSpc>
              <a:spcBef>
                <a:spcPct val="20000"/>
              </a:spcBef>
              <a:buSzPct val="90000"/>
              <a:buFont typeface="Arial" pitchFamily="34" charset="0"/>
              <a:buNone/>
            </a:pPr>
            <a:r>
              <a:rPr lang="en-US"/>
              <a:t>Third level</a:t>
            </a:r>
          </a:p>
          <a:p>
            <a:pPr marL="0" lvl="3" indent="0" algn="l" defTabSz="699699" rtl="0" eaLnBrk="1" latinLnBrk="0" hangingPunct="1">
              <a:lnSpc>
                <a:spcPct val="90000"/>
              </a:lnSpc>
              <a:spcBef>
                <a:spcPct val="20000"/>
              </a:spcBef>
              <a:buSzPct val="90000"/>
              <a:buFont typeface="Arial" pitchFamily="34" charset="0"/>
              <a:buNone/>
            </a:pPr>
            <a:r>
              <a:rPr lang="en-US"/>
              <a:t>Fourth level</a:t>
            </a:r>
          </a:p>
          <a:p>
            <a:pPr marL="0" lvl="4" indent="0" algn="l" defTabSz="699699"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352283" y="233152"/>
            <a:ext cx="7552915" cy="621530"/>
          </a:xfr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570660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293105" y="1476624"/>
            <a:ext cx="11612096" cy="146331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7300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5" y="1476624"/>
            <a:ext cx="11375536" cy="1467499"/>
          </a:xfr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3" y="6363086"/>
            <a:ext cx="12436476" cy="631450"/>
          </a:xfrm>
          <a:solidFill>
            <a:srgbClr val="FFFF99"/>
          </a:solidFill>
        </p:spPr>
        <p:txBody>
          <a:bodyPr wrap="square" lIns="114341" tIns="57171" rIns="114341" bIns="57171"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3010968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_Blank Color 1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4358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638" y="6697663"/>
            <a:ext cx="3937000" cy="371475"/>
          </a:xfrm>
          <a:prstGeom prst="rect">
            <a:avLst/>
          </a:prstGeom>
        </p:spPr>
        <p:txBody>
          <a:bodyPr lIns="89629" tIns="44815" rIns="89629" bIns="44815"/>
          <a:lstStyle/>
          <a:p>
            <a:pPr defTabSz="932597"/>
            <a:r>
              <a:rPr lang="en-US">
                <a:solidFill>
                  <a:srgbClr val="000000"/>
                </a:solidFill>
              </a:rPr>
              <a:t>Microsoft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25B1B22E-D3C8-4129-8E85-2E5037E3E69B}" type="slidenum">
              <a:rPr lang="en-US" smtClean="0">
                <a:solidFill>
                  <a:srgbClr val="00188F"/>
                </a:solidFill>
              </a:rPr>
              <a:pPr/>
              <a:t>‹#›</a:t>
            </a:fld>
            <a:endParaRPr lang="en-US" dirty="0">
              <a:solidFill>
                <a:srgbClr val="00188F"/>
              </a:solidFill>
            </a:endParaRPr>
          </a:p>
        </p:txBody>
      </p:sp>
      <p:sp>
        <p:nvSpPr>
          <p:cNvPr id="6" name="Text Placeholder 5"/>
          <p:cNvSpPr>
            <a:spLocks noGrp="1"/>
          </p:cNvSpPr>
          <p:nvPr>
            <p:ph type="body" sz="quarter" idx="12"/>
          </p:nvPr>
        </p:nvSpPr>
        <p:spPr>
          <a:xfrm>
            <a:off x="274639" y="1439865"/>
            <a:ext cx="11887200" cy="1738938"/>
          </a:xfrm>
        </p:spPr>
        <p:txBody>
          <a:bodyPr/>
          <a:lstStyle>
            <a:lvl1pPr>
              <a:spcBef>
                <a:spcPts val="1199"/>
              </a:spcBef>
              <a:defRPr b="0">
                <a:gradFill>
                  <a:gsLst>
                    <a:gs pos="1250">
                      <a:schemeClr val="accent2"/>
                    </a:gs>
                    <a:gs pos="100000">
                      <a:schemeClr val="accent2"/>
                    </a:gs>
                  </a:gsLst>
                  <a:lin ang="5400000" scaled="0"/>
                </a:gradFill>
              </a:defRPr>
            </a:lvl1pPr>
            <a:lvl2pPr>
              <a:defRPr sz="2040"/>
            </a:lvl2pPr>
            <a:lvl3pPr>
              <a:defRPr sz="1836"/>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35898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Microsoft End Slide | Branding">
    <p:bg>
      <p:bgPr>
        <a:solidFill>
          <a:schemeClr val="accent2"/>
        </a:solidFill>
        <a:effectLst/>
      </p:bgPr>
    </p:bg>
    <p:spTree>
      <p:nvGrpSpPr>
        <p:cNvPr id="1" name=""/>
        <p:cNvGrpSpPr/>
        <p:nvPr/>
      </p:nvGrpSpPr>
      <p:grpSpPr>
        <a:xfrm>
          <a:off x="0" y="0"/>
          <a:ext cx="0" cy="0"/>
          <a:chOff x="0" y="0"/>
          <a:chExt cx="0" cy="0"/>
        </a:xfrm>
      </p:grpSpPr>
      <p:sp>
        <p:nvSpPr>
          <p:cNvPr id="3" name="Rectangle 2"/>
          <p:cNvSpPr/>
          <p:nvPr userDrawn="1"/>
        </p:nvSpPr>
        <p:spPr>
          <a:xfrm>
            <a:off x="438388" y="5985683"/>
            <a:ext cx="11589167" cy="606357"/>
          </a:xfrm>
          <a:prstGeom prst="rect">
            <a:avLst/>
          </a:prstGeom>
        </p:spPr>
        <p:txBody>
          <a:bodyPr wrap="square">
            <a:spAutoFit/>
          </a:bodyPr>
          <a:lstStyle/>
          <a:p>
            <a:pPr defTabSz="932290" eaLnBrk="0" hangingPunct="0"/>
            <a:r>
              <a:rPr lang="en-US" sz="816" dirty="0">
                <a:gradFill>
                  <a:gsLst>
                    <a:gs pos="0">
                      <a:srgbClr val="FFFFFF"/>
                    </a:gs>
                    <a:gs pos="100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32290" eaLnBrk="0" hangingPunct="0"/>
            <a:r>
              <a:rPr lang="en-US" sz="81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447" y="2708004"/>
            <a:ext cx="5106082" cy="1106597"/>
          </a:xfrm>
          <a:prstGeom prst="rect">
            <a:avLst/>
          </a:prstGeom>
        </p:spPr>
      </p:pic>
    </p:spTree>
    <p:extLst>
      <p:ext uri="{BB962C8B-B14F-4D97-AF65-F5344CB8AC3E}">
        <p14:creationId xmlns:p14="http://schemas.microsoft.com/office/powerpoint/2010/main" val="13963247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Manufacturing">
    <p:bg>
      <p:bgPr>
        <a:solidFill>
          <a:schemeClr val="accent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63"/>
          <a:stretch/>
        </p:blipFill>
        <p:spPr>
          <a:xfrm>
            <a:off x="153916" y="427443"/>
            <a:ext cx="9401271" cy="5701313"/>
          </a:xfrm>
          <a:prstGeom prst="rect">
            <a:avLst/>
          </a:prstGeom>
        </p:spPr>
      </p:pic>
      <p:sp>
        <p:nvSpPr>
          <p:cNvPr id="11" name="Rectangle 3"/>
          <p:cNvSpPr/>
          <p:nvPr userDrawn="1"/>
        </p:nvSpPr>
        <p:spPr bwMode="auto">
          <a:xfrm>
            <a:off x="2" y="0"/>
            <a:ext cx="12436475" cy="6994525"/>
          </a:xfrm>
          <a:custGeom>
            <a:avLst/>
            <a:gdLst/>
            <a:ahLst/>
            <a:cxnLst/>
            <a:rect l="l" t="t" r="r" b="b"/>
            <a:pathLst>
              <a:path w="12188825" h="6858000">
                <a:moveTo>
                  <a:pt x="531813" y="929484"/>
                </a:moveTo>
                <a:lnTo>
                  <a:pt x="531813" y="5919271"/>
                </a:lnTo>
                <a:lnTo>
                  <a:pt x="5551768" y="5258623"/>
                </a:lnTo>
                <a:lnTo>
                  <a:pt x="5551768" y="1590132"/>
                </a:lnTo>
                <a:close/>
                <a:moveTo>
                  <a:pt x="0" y="0"/>
                </a:moveTo>
                <a:lnTo>
                  <a:pt x="12188825" y="0"/>
                </a:lnTo>
                <a:lnTo>
                  <a:pt x="12188825" y="6858000"/>
                </a:lnTo>
                <a:lnTo>
                  <a:pt x="0" y="68580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2010" fontAlgn="base">
              <a:spcBef>
                <a:spcPct val="0"/>
              </a:spcBef>
              <a:spcAft>
                <a:spcPct val="0"/>
              </a:spcAft>
            </a:pPr>
            <a:endParaRPr lang="en-US" sz="1835"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6218237" y="3282119"/>
            <a:ext cx="5407321" cy="677901"/>
          </a:xfrm>
        </p:spPr>
        <p:txBody>
          <a:bodyPr anchor="b" anchorCtr="0"/>
          <a:lstStyle>
            <a:lvl1pPr>
              <a:defRPr sz="4895" baseline="0"/>
            </a:lvl1pPr>
          </a:lstStyle>
          <a:p>
            <a:endParaRPr lang="en-US" dirty="0"/>
          </a:p>
        </p:txBody>
      </p:sp>
      <p:sp>
        <p:nvSpPr>
          <p:cNvPr id="5" name="Text Placeholder 4"/>
          <p:cNvSpPr>
            <a:spLocks noGrp="1"/>
          </p:cNvSpPr>
          <p:nvPr>
            <p:ph type="body" sz="quarter" idx="10" hasCustomPrompt="1"/>
          </p:nvPr>
        </p:nvSpPr>
        <p:spPr>
          <a:xfrm>
            <a:off x="6233053" y="4031261"/>
            <a:ext cx="5411731" cy="282513"/>
          </a:xfrm>
        </p:spPr>
        <p:txBody>
          <a:bodyPr/>
          <a:lstStyle>
            <a:lvl1pPr marL="0" indent="0">
              <a:spcBef>
                <a:spcPts val="0"/>
              </a:spcBef>
              <a:spcAft>
                <a:spcPts val="0"/>
              </a:spcAft>
              <a:buNone/>
              <a:defRPr sz="2039" spc="0" baseline="0">
                <a:solidFill>
                  <a:srgbClr val="FFFFFF"/>
                </a:solidFill>
                <a:latin typeface="+mn-lt"/>
              </a:defRPr>
            </a:lvl1pPr>
            <a:lvl2pPr marL="0" indent="0">
              <a:spcBef>
                <a:spcPts val="0"/>
              </a:spcBef>
              <a:spcAft>
                <a:spcPts val="408"/>
              </a:spcAft>
              <a:buNone/>
              <a:defRPr sz="2039" spc="-51" baseline="0"/>
            </a:lvl2pPr>
            <a:lvl3pPr marL="0" indent="0">
              <a:spcBef>
                <a:spcPts val="0"/>
              </a:spcBef>
              <a:spcAft>
                <a:spcPts val="408"/>
              </a:spcAft>
              <a:buNone/>
              <a:defRPr sz="2039"/>
            </a:lvl3pPr>
            <a:lvl4pPr marL="0" indent="0">
              <a:spcBef>
                <a:spcPts val="0"/>
              </a:spcBef>
              <a:spcAft>
                <a:spcPts val="408"/>
              </a:spcAft>
              <a:buNone/>
              <a:defRPr/>
            </a:lvl4pPr>
            <a:lvl5pPr marL="0" indent="0">
              <a:spcBef>
                <a:spcPts val="0"/>
              </a:spcBef>
              <a:spcAft>
                <a:spcPts val="408"/>
              </a:spcAft>
              <a:buNone/>
              <a:defRPr/>
            </a:lvl5pPr>
          </a:lstStyle>
          <a:p>
            <a:pPr lvl="0"/>
            <a:r>
              <a:rPr lang="en-US" dirty="0"/>
              <a:t>Speaker Name |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876" y="6394478"/>
            <a:ext cx="1317736" cy="504581"/>
          </a:xfrm>
          <a:prstGeom prst="rect">
            <a:avLst/>
          </a:prstGeom>
        </p:spPr>
      </p:pic>
    </p:spTree>
    <p:extLst>
      <p:ext uri="{BB962C8B-B14F-4D97-AF65-F5344CB8AC3E}">
        <p14:creationId xmlns:p14="http://schemas.microsoft.com/office/powerpoint/2010/main" val="1666690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436475" cy="6994525"/>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244" spc="-102"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1"/>
            <a:ext cx="12282600" cy="828981"/>
          </a:xfrm>
          <a:noFill/>
        </p:spPr>
        <p:txBody>
          <a:bodyPr lIns="182880" anchor="ctr"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557242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1"/>
            <a:ext cx="7722548" cy="2147689"/>
          </a:xfrm>
        </p:spPr>
        <p:txBody>
          <a:bodyPr/>
          <a:lstStyle>
            <a:lvl1pPr marL="0" indent="0">
              <a:buNone/>
              <a:defRPr>
                <a:solidFill>
                  <a:srgbClr val="616161"/>
                </a:solidFill>
              </a:defRPr>
            </a:lvl1pPr>
            <a:lvl2pPr marL="0" indent="0">
              <a:buFontTx/>
              <a:buNone/>
              <a:defRPr sz="1904">
                <a:solidFill>
                  <a:srgbClr val="616161"/>
                </a:solidFill>
              </a:defRPr>
            </a:lvl2pPr>
            <a:lvl3pPr marL="228487" indent="0">
              <a:buNone/>
              <a:defRPr>
                <a:solidFill>
                  <a:srgbClr val="616161"/>
                </a:solidFill>
              </a:defRPr>
            </a:lvl3pPr>
            <a:lvl4pPr marL="456973" indent="0">
              <a:buNone/>
              <a:defRPr>
                <a:solidFill>
                  <a:srgbClr val="616161"/>
                </a:solidFill>
              </a:defRPr>
            </a:lvl4pPr>
            <a:lvl5pPr marL="68546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1101772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Blank Accent Color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7867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07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91439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7692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5" r:id="rId1"/>
    <p:sldLayoutId id="2147484187" r:id="rId2"/>
    <p:sldLayoutId id="2147484105" r:id="rId3"/>
    <p:sldLayoutId id="2147484182" r:id="rId4"/>
    <p:sldLayoutId id="2147484130" r:id="rId5"/>
    <p:sldLayoutId id="2147484101" r:id="rId6"/>
    <p:sldLayoutId id="2147484102" r:id="rId7"/>
    <p:sldLayoutId id="2147484098" r:id="rId8"/>
    <p:sldLayoutId id="2147484212" r:id="rId9"/>
    <p:sldLayoutId id="2147484086" r:id="rId10"/>
    <p:sldLayoutId id="2147484211" r:id="rId11"/>
    <p:sldLayoutId id="2147484100" r:id="rId12"/>
    <p:sldLayoutId id="2147484213" r:id="rId13"/>
    <p:sldLayoutId id="2147484089" r:id="rId14"/>
    <p:sldLayoutId id="2147484215" r:id="rId15"/>
    <p:sldLayoutId id="2147484092" r:id="rId16"/>
    <p:sldLayoutId id="2147484190" r:id="rId17"/>
    <p:sldLayoutId id="2147484195" r:id="rId18"/>
    <p:sldLayoutId id="2147484209" r:id="rId19"/>
    <p:sldLayoutId id="2147484196" r:id="rId20"/>
    <p:sldLayoutId id="2147484208" r:id="rId21"/>
    <p:sldLayoutId id="2147484192" r:id="rId22"/>
    <p:sldLayoutId id="2147484189" r:id="rId23"/>
    <p:sldLayoutId id="2147484194" r:id="rId24"/>
    <p:sldLayoutId id="2147484093" r:id="rId25"/>
    <p:sldLayoutId id="2147484127" r:id="rId26"/>
    <p:sldLayoutId id="2147484128" r:id="rId27"/>
    <p:sldLayoutId id="2147484129" r:id="rId28"/>
    <p:sldLayoutId id="2147484203" r:id="rId29"/>
    <p:sldLayoutId id="2147484284" r:id="rId30"/>
    <p:sldLayoutId id="2147484287"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261672820"/>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 id="2147484236" r:id="rId20"/>
    <p:sldLayoutId id="2147484237" r:id="rId21"/>
    <p:sldLayoutId id="2147484238" r:id="rId22"/>
    <p:sldLayoutId id="2147484239" r:id="rId23"/>
    <p:sldLayoutId id="2147484240" r:id="rId24"/>
    <p:sldLayoutId id="2147484241" r:id="rId25"/>
    <p:sldLayoutId id="2147484242" r:id="rId26"/>
    <p:sldLayoutId id="2147484243" r:id="rId27"/>
    <p:sldLayoutId id="2147484244" r:id="rId28"/>
    <p:sldLayoutId id="2147484245" r:id="rId29"/>
    <p:sldLayoutId id="2147484276" r:id="rId30"/>
    <p:sldLayoutId id="2147484285" r:id="rId31"/>
    <p:sldLayoutId id="2147484286"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4168" y="233152"/>
            <a:ext cx="11361028"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42619" y="1398905"/>
            <a:ext cx="11361027" cy="146331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11732290" y="6622133"/>
            <a:ext cx="696871" cy="372394"/>
          </a:xfrm>
          <a:prstGeom prst="rect">
            <a:avLst/>
          </a:prstGeom>
        </p:spPr>
        <p:txBody>
          <a:bodyPr vert="horz" wrap="none" lIns="91440" tIns="45720" rIns="91440" bIns="45720" rtlCol="0" anchor="ctr"/>
          <a:lstStyle>
            <a:lvl1pPr algn="r">
              <a:defRPr sz="1224">
                <a:solidFill>
                  <a:schemeClr val="accent2"/>
                </a:solidFill>
              </a:defRPr>
            </a:lvl1pPr>
          </a:lstStyle>
          <a:p>
            <a:pPr defTabSz="932597"/>
            <a:r>
              <a:rPr lang="en-US">
                <a:solidFill>
                  <a:srgbClr val="00188F"/>
                </a:solidFill>
              </a:rPr>
              <a:t>|  </a:t>
            </a:r>
            <a:fld id="{4CED8391-71CF-4FD3-A093-40D26DE2D47C}" type="slidenum">
              <a:rPr lang="en-US" smtClean="0">
                <a:solidFill>
                  <a:srgbClr val="00188F"/>
                </a:solidFill>
              </a:rPr>
              <a:pPr defTabSz="932597"/>
              <a:t>‹#›</a:t>
            </a:fld>
            <a:endParaRPr lang="en-US" dirty="0">
              <a:solidFill>
                <a:srgbClr val="00188F"/>
              </a:solidFill>
            </a:endParaRPr>
          </a:p>
        </p:txBody>
      </p:sp>
    </p:spTree>
    <p:extLst>
      <p:ext uri="{BB962C8B-B14F-4D97-AF65-F5344CB8AC3E}">
        <p14:creationId xmlns:p14="http://schemas.microsoft.com/office/powerpoint/2010/main" val="3554613538"/>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2" r:id="rId23"/>
    <p:sldLayoutId id="2147484273" r:id="rId24"/>
    <p:sldLayoutId id="2147484274" r:id="rId25"/>
    <p:sldLayoutId id="2147484278" r:id="rId26"/>
    <p:sldLayoutId id="2147484279" r:id="rId27"/>
    <p:sldLayoutId id="2147484280" r:id="rId28"/>
    <p:sldLayoutId id="2147484281" r:id="rId29"/>
    <p:sldLayoutId id="2147484282" r:id="rId30"/>
    <p:sldLayoutId id="2147484283" r:id="rId31"/>
  </p:sldLayoutIdLst>
  <p:transition>
    <p:fade/>
  </p:transition>
  <p:txStyles>
    <p:titleStyle>
      <a:lvl1pPr algn="l" defTabSz="699699" rtl="0" eaLnBrk="1" latinLnBrk="0" hangingPunct="1">
        <a:lnSpc>
          <a:spcPct val="90000"/>
        </a:lnSpc>
        <a:spcBef>
          <a:spcPct val="0"/>
        </a:spcBef>
        <a:buNone/>
        <a:defRPr lang="en-US" sz="4080"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99699" rtl="0" eaLnBrk="1" latinLnBrk="0" hangingPunct="1">
        <a:lnSpc>
          <a:spcPct val="90000"/>
        </a:lnSpc>
        <a:spcBef>
          <a:spcPts val="1836"/>
        </a:spcBef>
        <a:buSzPct val="90000"/>
        <a:buFont typeface="Wingdings" pitchFamily="2" charset="2"/>
        <a:buNone/>
        <a:defRPr sz="3264" kern="4000" spc="-102" baseline="0">
          <a:gradFill>
            <a:gsLst>
              <a:gs pos="0">
                <a:schemeClr val="accent2"/>
              </a:gs>
              <a:gs pos="100000">
                <a:schemeClr val="accent2"/>
              </a:gs>
            </a:gsLst>
            <a:lin ang="5400000" scaled="0"/>
          </a:gradFill>
          <a:latin typeface="+mj-lt"/>
          <a:ea typeface="+mn-ea"/>
          <a:cs typeface="+mn-cs"/>
        </a:defRPr>
      </a:lvl1pPr>
      <a:lvl2pPr marL="0" indent="0" algn="l" defTabSz="699699" rtl="0" eaLnBrk="1" latinLnBrk="0" hangingPunct="1">
        <a:lnSpc>
          <a:spcPct val="90000"/>
        </a:lnSpc>
        <a:spcBef>
          <a:spcPts val="102"/>
        </a:spcBef>
        <a:spcAft>
          <a:spcPts val="612"/>
        </a:spcAft>
        <a:buSzPct val="90000"/>
        <a:buFont typeface="Arial" pitchFamily="34" charset="0"/>
        <a:buNone/>
        <a:tabLst>
          <a:tab pos="482278" algn="l"/>
        </a:tabLst>
        <a:defRPr sz="1836"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99699" rtl="0" eaLnBrk="1" latinLnBrk="0" hangingPunct="1">
        <a:lnSpc>
          <a:spcPct val="90000"/>
        </a:lnSpc>
        <a:spcBef>
          <a:spcPts val="0"/>
        </a:spcBef>
        <a:spcAft>
          <a:spcPts val="612"/>
        </a:spcAft>
        <a:buSzPct val="90000"/>
        <a:buFont typeface="Arial" pitchFamily="34" charset="0"/>
        <a:buNone/>
        <a:defRPr sz="1428"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99699" rtl="0" eaLnBrk="1" latinLnBrk="0" hangingPunct="1">
        <a:lnSpc>
          <a:spcPct val="90000"/>
        </a:lnSpc>
        <a:spcBef>
          <a:spcPts val="0"/>
        </a:spcBef>
        <a:spcAft>
          <a:spcPts val="612"/>
        </a:spcAft>
        <a:buSzPct val="90000"/>
        <a:buFont typeface="Arial" pitchFamily="34" charset="0"/>
        <a:buNone/>
        <a:tabLst>
          <a:tab pos="699727" algn="l"/>
        </a:tabLst>
        <a:defRPr sz="112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99699" rtl="0" eaLnBrk="1" latinLnBrk="0" hangingPunct="1">
        <a:lnSpc>
          <a:spcPct val="90000"/>
        </a:lnSpc>
        <a:spcBef>
          <a:spcPts val="0"/>
        </a:spcBef>
        <a:spcAft>
          <a:spcPts val="612"/>
        </a:spcAft>
        <a:buSzPct val="90000"/>
        <a:buFont typeface="Arial" pitchFamily="34" charset="0"/>
        <a:buNone/>
        <a:defRPr sz="112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924173"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402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87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72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99" rtl="0" eaLnBrk="1" latinLnBrk="0" hangingPunct="1">
        <a:defRPr sz="1428" kern="1200">
          <a:solidFill>
            <a:schemeClr val="tx1"/>
          </a:solidFill>
          <a:latin typeface="+mn-lt"/>
          <a:ea typeface="+mn-ea"/>
          <a:cs typeface="+mn-cs"/>
        </a:defRPr>
      </a:lvl1pPr>
      <a:lvl2pPr marL="349850" algn="l" defTabSz="699699" rtl="0" eaLnBrk="1" latinLnBrk="0" hangingPunct="1">
        <a:defRPr sz="1428" kern="1200">
          <a:solidFill>
            <a:schemeClr val="tx1"/>
          </a:solidFill>
          <a:latin typeface="+mn-lt"/>
          <a:ea typeface="+mn-ea"/>
          <a:cs typeface="+mn-cs"/>
        </a:defRPr>
      </a:lvl2pPr>
      <a:lvl3pPr marL="699699" algn="l" defTabSz="699699" rtl="0" eaLnBrk="1" latinLnBrk="0" hangingPunct="1">
        <a:defRPr sz="1428" kern="1200">
          <a:solidFill>
            <a:schemeClr val="tx1"/>
          </a:solidFill>
          <a:latin typeface="+mn-lt"/>
          <a:ea typeface="+mn-ea"/>
          <a:cs typeface="+mn-cs"/>
        </a:defRPr>
      </a:lvl3pPr>
      <a:lvl4pPr marL="1049548" algn="l" defTabSz="699699" rtl="0" eaLnBrk="1" latinLnBrk="0" hangingPunct="1">
        <a:defRPr sz="1428" kern="1200">
          <a:solidFill>
            <a:schemeClr val="tx1"/>
          </a:solidFill>
          <a:latin typeface="+mn-lt"/>
          <a:ea typeface="+mn-ea"/>
          <a:cs typeface="+mn-cs"/>
        </a:defRPr>
      </a:lvl4pPr>
      <a:lvl5pPr marL="1399399" algn="l" defTabSz="699699" rtl="0" eaLnBrk="1" latinLnBrk="0" hangingPunct="1">
        <a:defRPr sz="1428" kern="1200">
          <a:solidFill>
            <a:schemeClr val="tx1"/>
          </a:solidFill>
          <a:latin typeface="+mn-lt"/>
          <a:ea typeface="+mn-ea"/>
          <a:cs typeface="+mn-cs"/>
        </a:defRPr>
      </a:lvl5pPr>
      <a:lvl6pPr marL="1749249" algn="l" defTabSz="699699" rtl="0" eaLnBrk="1" latinLnBrk="0" hangingPunct="1">
        <a:defRPr sz="1428" kern="1200">
          <a:solidFill>
            <a:schemeClr val="tx1"/>
          </a:solidFill>
          <a:latin typeface="+mn-lt"/>
          <a:ea typeface="+mn-ea"/>
          <a:cs typeface="+mn-cs"/>
        </a:defRPr>
      </a:lvl6pPr>
      <a:lvl7pPr marL="2099097" algn="l" defTabSz="699699" rtl="0" eaLnBrk="1" latinLnBrk="0" hangingPunct="1">
        <a:defRPr sz="1428" kern="1200">
          <a:solidFill>
            <a:schemeClr val="tx1"/>
          </a:solidFill>
          <a:latin typeface="+mn-lt"/>
          <a:ea typeface="+mn-ea"/>
          <a:cs typeface="+mn-cs"/>
        </a:defRPr>
      </a:lvl7pPr>
      <a:lvl8pPr marL="2448947" algn="l" defTabSz="699699" rtl="0" eaLnBrk="1" latinLnBrk="0" hangingPunct="1">
        <a:defRPr sz="1428" kern="1200">
          <a:solidFill>
            <a:schemeClr val="tx1"/>
          </a:solidFill>
          <a:latin typeface="+mn-lt"/>
          <a:ea typeface="+mn-ea"/>
          <a:cs typeface="+mn-cs"/>
        </a:defRPr>
      </a:lvl8pPr>
      <a:lvl9pPr marL="2798797" algn="l" defTabSz="699699" rtl="0" eaLnBrk="1" latinLnBrk="0" hangingPunct="1">
        <a:defRPr sz="14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6.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zureiotsuite.com/" TargetMode="Externa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microsoftazureiotsuite.com/demos/remotemonitoring" TargetMode="Externa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Azure/azure-iot-protocol-gateway" TargetMode="External"/><Relationship Id="rId3" Type="http://schemas.openxmlformats.org/officeDocument/2006/relationships/hyperlink" Target="http://www.azureiotsuite.com/" TargetMode="External"/><Relationship Id="rId7" Type="http://schemas.openxmlformats.org/officeDocument/2006/relationships/hyperlink" Target="https://azure.microsoft.com/en-us/develop/iot/get-started/" TargetMode="External"/><Relationship Id="rId2" Type="http://schemas.openxmlformats.org/officeDocument/2006/relationships/hyperlink" Target="https://azure.microsoft.com/en-us/services/iot-hub/" TargetMode="External"/><Relationship Id="rId1" Type="http://schemas.openxmlformats.org/officeDocument/2006/relationships/slideLayout" Target="../slideLayouts/slideLayout56.xml"/><Relationship Id="rId6" Type="http://schemas.openxmlformats.org/officeDocument/2006/relationships/hyperlink" Target="https://azure.microsoft.com/en-us/marketplace/certified-iot-program/" TargetMode="External"/><Relationship Id="rId5" Type="http://schemas.openxmlformats.org/officeDocument/2006/relationships/hyperlink" Target="https://github.com/Azure/azure-iot-sdks" TargetMode="External"/><Relationship Id="rId4" Type="http://schemas.openxmlformats.org/officeDocument/2006/relationships/hyperlink" Target="http://www.azure.com/iotdev" TargetMode="External"/><Relationship Id="rId9" Type="http://schemas.openxmlformats.org/officeDocument/2006/relationships/hyperlink" Target="https://github.com/Azure/azure-iot-remote-monitor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s://paolopatierno.wordpress.com/2015/10/24/connecting-to-the-azure-iot-hub-using-an-the-amqp-stack/" TargetMode="External"/><Relationship Id="rId2" Type="http://schemas.openxmlformats.org/officeDocument/2006/relationships/hyperlink" Target="https://paolopatierno.wordpress.com/2015/10/13/an-iot-platforms-match-microsoft-azure-iot-vs-amazon-aws-iot/" TargetMode="External"/><Relationship Id="rId1" Type="http://schemas.openxmlformats.org/officeDocument/2006/relationships/slideLayout" Target="../slideLayouts/slideLayout56.xml"/><Relationship Id="rId5" Type="http://schemas.openxmlformats.org/officeDocument/2006/relationships/hyperlink" Target="https://paolopatierno.wordpress.com/2015/11/02/azure-iot-hub-get-telemetry-data-using-amqp-stack-and-azure-sb-lite/" TargetMode="External"/><Relationship Id="rId4" Type="http://schemas.openxmlformats.org/officeDocument/2006/relationships/hyperlink" Target="https://paolopatierno.wordpress.com/2015/10/31/azure-iot-hub-commands-and-feedback-using-amqp-net-lit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acebook.com/groups/azure.ua/" TargetMode="External"/><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hyperlink" Target="https://www.facebook.com/OpennessAtCEE/events" TargetMode="External"/><Relationship Id="rId5" Type="http://schemas.openxmlformats.org/officeDocument/2006/relationships/hyperlink" Target="https://www.facebook.com/OpennessAtCEE" TargetMode="External"/><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emf"/><Relationship Id="rId3" Type="http://schemas.openxmlformats.org/officeDocument/2006/relationships/image" Target="../media/image14.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emf"/><Relationship Id="rId2" Type="http://schemas.openxmlformats.org/officeDocument/2006/relationships/notesSlide" Target="../notesSlides/notesSlide3.xml"/><Relationship Id="rId16" Type="http://schemas.openxmlformats.org/officeDocument/2006/relationships/image" Target="../media/image26.emf"/><Relationship Id="rId20" Type="http://schemas.openxmlformats.org/officeDocument/2006/relationships/image" Target="../media/image30.png"/><Relationship Id="rId1" Type="http://schemas.openxmlformats.org/officeDocument/2006/relationships/slideLayout" Target="../slideLayouts/slideLayout6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emf"/><Relationship Id="rId10" Type="http://schemas.openxmlformats.org/officeDocument/2006/relationships/image" Target="../media/image20.jpeg"/><Relationship Id="rId19" Type="http://schemas.openxmlformats.org/officeDocument/2006/relationships/image" Target="../media/image29.emf"/><Relationship Id="rId4" Type="http://schemas.microsoft.com/office/2007/relationships/hdphoto" Target="../media/hdphoto2.wdp"/><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95800"/>
          </a:xfrm>
        </p:spPr>
        <p:txBody>
          <a:bodyPr/>
          <a:lstStyle/>
          <a:p>
            <a:r>
              <a:rPr lang="en-US" dirty="0"/>
              <a:t>Azure </a:t>
            </a:r>
            <a:r>
              <a:rPr lang="en-US" dirty="0" err="1"/>
              <a:t>IoT</a:t>
            </a:r>
            <a:r>
              <a:rPr lang="en-US" dirty="0"/>
              <a:t> Services</a:t>
            </a:r>
            <a:br>
              <a:rPr lang="en-US" dirty="0"/>
            </a:br>
            <a:r>
              <a:rPr lang="en-US" sz="3200" dirty="0"/>
              <a:t>Anton Boyko</a:t>
            </a:r>
            <a:br>
              <a:rPr lang="en-US" sz="3200" dirty="0"/>
            </a:br>
            <a:r>
              <a:rPr lang="en-US" sz="3200" dirty="0"/>
              <a:t>boyko.ant@live.com</a:t>
            </a:r>
            <a:br>
              <a:rPr lang="en-US" sz="3200" dirty="0"/>
            </a:br>
            <a:r>
              <a:rPr lang="en-US" sz="3200" dirty="0"/>
              <a:t>v-anboyk@microsoft.com</a:t>
            </a:r>
          </a:p>
        </p:txBody>
      </p:sp>
    </p:spTree>
    <p:extLst>
      <p:ext uri="{BB962C8B-B14F-4D97-AF65-F5344CB8AC3E}">
        <p14:creationId xmlns:p14="http://schemas.microsoft.com/office/powerpoint/2010/main" val="220539478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95275"/>
            <a:ext cx="11888787" cy="917575"/>
          </a:xfrm>
        </p:spPr>
        <p:txBody>
          <a:bodyPr/>
          <a:lstStyle/>
          <a:p>
            <a:r>
              <a:rPr lang="en-US" sz="4400" dirty="0">
                <a:latin typeface="Segoe UI Light" panose="020B0502040204020203" pitchFamily="34" charset="0"/>
                <a:cs typeface="Segoe UI Light" panose="020B0502040204020203" pitchFamily="34" charset="0"/>
              </a:rPr>
              <a:t>Canonical Stream Analytics Pattern</a:t>
            </a:r>
          </a:p>
        </p:txBody>
      </p:sp>
      <p:grpSp>
        <p:nvGrpSpPr>
          <p:cNvPr id="7" name="Group 6"/>
          <p:cNvGrpSpPr/>
          <p:nvPr/>
        </p:nvGrpSpPr>
        <p:grpSpPr>
          <a:xfrm>
            <a:off x="274566" y="1212849"/>
            <a:ext cx="11888859" cy="5740269"/>
            <a:chOff x="274638" y="1212850"/>
            <a:chExt cx="11888859" cy="5740269"/>
          </a:xfrm>
        </p:grpSpPr>
        <p:grpSp>
          <p:nvGrpSpPr>
            <p:cNvPr id="227" name="Group 226"/>
            <p:cNvGrpSpPr/>
            <p:nvPr/>
          </p:nvGrpSpPr>
          <p:grpSpPr>
            <a:xfrm>
              <a:off x="274638" y="1212850"/>
              <a:ext cx="11888787" cy="5740269"/>
              <a:chOff x="274638" y="1212850"/>
              <a:chExt cx="11888787" cy="5740269"/>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82048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23" name="Group 22"/>
              <p:cNvGrpSpPr/>
              <p:nvPr/>
            </p:nvGrpSpPr>
            <p:grpSpPr>
              <a:xfrm>
                <a:off x="274638" y="1212850"/>
                <a:ext cx="11888787" cy="73152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Storage and</a:t>
                  </a:r>
                </a:p>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Stream</a:t>
                  </a:r>
                  <a:br>
                    <a:rPr lang="en-US" dirty="0">
                      <a:gradFill>
                        <a:gsLst>
                          <a:gs pos="0">
                            <a:srgbClr val="FFFFFF"/>
                          </a:gs>
                          <a:gs pos="100000">
                            <a:srgbClr val="FFFFFF"/>
                          </a:gs>
                        </a:gsLst>
                        <a:lin ang="5400000" scaled="1"/>
                      </a:gradFill>
                      <a:ea typeface="Segoe UI" pitchFamily="34" charset="0"/>
                      <a:cs typeface="Segoe UI" pitchFamily="34" charset="0"/>
                    </a:rPr>
                  </a:br>
                  <a:r>
                    <a:rPr lang="en-US" dirty="0">
                      <a:gradFill>
                        <a:gsLst>
                          <a:gs pos="0">
                            <a:srgbClr val="FFFFFF"/>
                          </a:gs>
                          <a:gs pos="100000">
                            <a:srgbClr val="FFFFFF"/>
                          </a:gs>
                        </a:gsLst>
                        <a:lin ang="5400000" scaled="1"/>
                      </a:gradFill>
                      <a:ea typeface="Segoe UI" pitchFamily="34" charset="0"/>
                      <a:cs typeface="Segoe UI" pitchFamily="34" charset="0"/>
                    </a:rPr>
                    <a:t>Analysis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472">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Event production</a:t>
                  </a: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gradFill>
                        <a:gsLst>
                          <a:gs pos="0">
                            <a:srgbClr val="FFFFFF"/>
                          </a:gs>
                          <a:gs pos="100000">
                            <a:srgbClr val="FFFFFF"/>
                          </a:gs>
                        </a:gsLst>
                        <a:lin ang="5400000" scaled="1"/>
                      </a:gradFill>
                      <a:ea typeface="Segoe UI" pitchFamily="34" charset="0"/>
                      <a:cs typeface="Segoe UI" pitchFamily="34" charset="0"/>
                    </a:rPr>
                    <a:t>IoT</a:t>
                  </a:r>
                  <a:r>
                    <a:rPr lang="en-US" sz="1600" dirty="0">
                      <a:gradFill>
                        <a:gsLst>
                          <a:gs pos="0">
                            <a:srgbClr val="FFFFFF"/>
                          </a:gs>
                          <a:gs pos="100000">
                            <a:srgbClr val="FFFFFF"/>
                          </a:gs>
                        </a:gsLst>
                        <a:lin ang="5400000" scaled="1"/>
                      </a:gradFill>
                      <a:ea typeface="Segoe UI" pitchFamily="34" charset="0"/>
                      <a:cs typeface="Segoe UI" pitchFamily="34" charset="0"/>
                    </a:rPr>
                    <a:t> hubs</a:t>
                  </a:r>
                </a:p>
              </p:txBody>
            </p:sp>
            <p:sp>
              <p:nvSpPr>
                <p:cNvPr id="83" name="Freeform 5"/>
                <p:cNvSpPr>
                  <a:spLocks noEditPoints="1"/>
                </p:cNvSpPr>
                <p:nvPr/>
              </p:nvSpPr>
              <p:spPr bwMode="auto">
                <a:xfrm>
                  <a:off x="5038348" y="4288744"/>
                  <a:ext cx="449722" cy="529154"/>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95" name="Group 194"/>
              <p:cNvGrpSpPr/>
              <p:nvPr/>
            </p:nvGrpSpPr>
            <p:grpSpPr>
              <a:xfrm>
                <a:off x="2579112" y="3492574"/>
                <a:ext cx="1331205" cy="1183968"/>
                <a:chOff x="2579112" y="3492574"/>
                <a:chExt cx="1331205" cy="1183968"/>
              </a:xfrm>
            </p:grpSpPr>
            <p:sp>
              <p:nvSpPr>
                <p:cNvPr id="181" name="TextBox 180"/>
                <p:cNvSpPr txBox="1"/>
                <p:nvPr/>
              </p:nvSpPr>
              <p:spPr>
                <a:xfrm>
                  <a:off x="2640546" y="4288744"/>
                  <a:ext cx="1269771"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00188F"/>
                          </a:gs>
                          <a:gs pos="30000">
                            <a:srgbClr val="00188F"/>
                          </a:gs>
                        </a:gsLst>
                        <a:lin ang="5400000" scaled="0"/>
                      </a:gradFill>
                    </a:rPr>
                    <a:t>Cloud gateways</a:t>
                  </a:r>
                  <a:br>
                    <a:rPr lang="en-US" sz="1400" dirty="0">
                      <a:gradFill>
                        <a:gsLst>
                          <a:gs pos="2917">
                            <a:srgbClr val="00188F"/>
                          </a:gs>
                          <a:gs pos="30000">
                            <a:srgbClr val="00188F"/>
                          </a:gs>
                        </a:gsLst>
                        <a:lin ang="5400000" scaled="0"/>
                      </a:gradFill>
                    </a:rPr>
                  </a:br>
                  <a:r>
                    <a:rPr lang="en-US" sz="1400" dirty="0">
                      <a:gradFill>
                        <a:gsLst>
                          <a:gs pos="2917">
                            <a:srgbClr val="00188F"/>
                          </a:gs>
                          <a:gs pos="30000">
                            <a:srgbClr val="00188F"/>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97" name="Group 196"/>
              <p:cNvGrpSpPr/>
              <p:nvPr/>
            </p:nvGrpSpPr>
            <p:grpSpPr>
              <a:xfrm>
                <a:off x="2469238" y="5886421"/>
                <a:ext cx="1477898" cy="700913"/>
                <a:chOff x="2637890" y="5389538"/>
                <a:chExt cx="1477898" cy="700913"/>
              </a:xfrm>
            </p:grpSpPr>
            <p:sp>
              <p:nvSpPr>
                <p:cNvPr id="185" name="TextBox 184"/>
                <p:cNvSpPr txBox="1"/>
                <p:nvPr/>
              </p:nvSpPr>
              <p:spPr>
                <a:xfrm>
                  <a:off x="3379817" y="5546095"/>
                  <a:ext cx="735971"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00188F"/>
                          </a:gs>
                          <a:gs pos="30000">
                            <a:srgbClr val="00188F"/>
                          </a:gs>
                        </a:gsLst>
                        <a:lin ang="5400000" scaled="0"/>
                      </a:gradFill>
                    </a:rPr>
                    <a:t>Field </a:t>
                  </a:r>
                  <a:br>
                    <a:rPr lang="en-US" sz="1400" dirty="0">
                      <a:gradFill>
                        <a:gsLst>
                          <a:gs pos="2917">
                            <a:srgbClr val="00188F"/>
                          </a:gs>
                          <a:gs pos="30000">
                            <a:srgbClr val="00188F"/>
                          </a:gs>
                        </a:gsLst>
                        <a:lin ang="5400000" scaled="0"/>
                      </a:gradFill>
                    </a:rPr>
                  </a:br>
                  <a:r>
                    <a:rPr lang="en-US" sz="1400" dirty="0">
                      <a:gradFill>
                        <a:gsLst>
                          <a:gs pos="2917">
                            <a:srgbClr val="00188F"/>
                          </a:gs>
                          <a:gs pos="30000">
                            <a:srgbClr val="00188F"/>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solidFill>
                      <a:srgbClr val="404040"/>
                    </a:solidFill>
                  </a:endParaRPr>
                </a:p>
              </p:txBody>
            </p:sp>
          </p:grpSp>
          <p:grpSp>
            <p:nvGrpSpPr>
              <p:cNvPr id="204" name="Group 203"/>
              <p:cNvGrpSpPr/>
              <p:nvPr/>
            </p:nvGrpSpPr>
            <p:grpSpPr>
              <a:xfrm>
                <a:off x="700924" y="2289942"/>
                <a:ext cx="976229" cy="989879"/>
                <a:chOff x="700924" y="2289942"/>
                <a:chExt cx="976229" cy="9898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3" name="TextBox 202"/>
                <p:cNvSpPr txBox="1"/>
                <p:nvPr/>
              </p:nvSpPr>
              <p:spPr>
                <a:xfrm>
                  <a:off x="700924" y="3085922"/>
                  <a:ext cx="976229" cy="193899"/>
                </a:xfrm>
                <a:prstGeom prst="rect">
                  <a:avLst/>
                </a:prstGeom>
                <a:noFill/>
              </p:spPr>
              <p:txBody>
                <a:bodyPr wrap="none" lIns="0" tIns="0" rIns="0" bIns="0" rtlCol="0">
                  <a:spAutoFit/>
                </a:bodyPr>
                <a:lstStyle/>
                <a:p>
                  <a:pPr algn="ctr">
                    <a:lnSpc>
                      <a:spcPct val="90000"/>
                    </a:lnSpc>
                    <a:spcAft>
                      <a:spcPts val="600"/>
                    </a:spcAft>
                  </a:pPr>
                  <a:r>
                    <a:rPr lang="en-US" sz="1400" dirty="0">
                      <a:gradFill>
                        <a:gsLst>
                          <a:gs pos="2917">
                            <a:srgbClr val="00188F"/>
                          </a:gs>
                          <a:gs pos="30000">
                            <a:srgbClr val="00188F"/>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00188F"/>
                        </a:gs>
                        <a:gs pos="30000">
                          <a:srgbClr val="00188F"/>
                        </a:gs>
                      </a:gsLst>
                      <a:lin ang="5400000" scaled="0"/>
                    </a:gradFill>
                    <a:ea typeface="MS PGothic" charset="0"/>
                    <a:cs typeface="MS PGothic" charset="0"/>
                  </a:rPr>
                  <a:t>Legacy IOT </a:t>
                </a:r>
                <a:br>
                  <a:rPr lang="en-US" sz="1200" dirty="0">
                    <a:gradFill>
                      <a:gsLst>
                        <a:gs pos="2917">
                          <a:srgbClr val="00188F"/>
                        </a:gs>
                        <a:gs pos="30000">
                          <a:srgbClr val="00188F"/>
                        </a:gs>
                      </a:gsLst>
                      <a:lin ang="5400000" scaled="0"/>
                    </a:gradFill>
                    <a:ea typeface="MS PGothic" charset="0"/>
                    <a:cs typeface="MS PGothic" charset="0"/>
                  </a:rPr>
                </a:br>
                <a:r>
                  <a:rPr lang="en-US" sz="1200" dirty="0">
                    <a:gradFill>
                      <a:gsLst>
                        <a:gs pos="2917">
                          <a:srgbClr val="00188F"/>
                        </a:gs>
                        <a:gs pos="30000">
                          <a:srgbClr val="00188F"/>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00188F"/>
                        </a:gs>
                        <a:gs pos="30000">
                          <a:srgbClr val="00188F"/>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00188F"/>
                        </a:gs>
                        <a:gs pos="30000">
                          <a:srgbClr val="00188F"/>
                        </a:gs>
                      </a:gsLst>
                      <a:lin ang="5400000" scaled="0"/>
                    </a:gradFill>
                    <a:ea typeface="MS PGothic" charset="0"/>
                    <a:cs typeface="MS PGothic" charset="0"/>
                  </a:rPr>
                  <a:t>IP-capable devices</a:t>
                </a:r>
                <a:br>
                  <a:rPr lang="en-US" sz="1200" dirty="0">
                    <a:gradFill>
                      <a:gsLst>
                        <a:gs pos="2917">
                          <a:srgbClr val="00188F"/>
                        </a:gs>
                        <a:gs pos="30000">
                          <a:srgbClr val="00188F"/>
                        </a:gs>
                      </a:gsLst>
                      <a:lin ang="5400000" scaled="0"/>
                    </a:gradFill>
                    <a:ea typeface="MS PGothic" charset="0"/>
                    <a:cs typeface="MS PGothic" charset="0"/>
                  </a:rPr>
                </a:br>
                <a:r>
                  <a:rPr lang="en-US" sz="1200" dirty="0">
                    <a:gradFill>
                      <a:gsLst>
                        <a:gs pos="2917">
                          <a:srgbClr val="00188F"/>
                        </a:gs>
                        <a:gs pos="30000">
                          <a:srgbClr val="00188F"/>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00188F"/>
                        </a:gs>
                        <a:gs pos="30000">
                          <a:srgbClr val="00188F"/>
                        </a:gs>
                      </a:gsLst>
                      <a:lin ang="5400000" scaled="0"/>
                    </a:gradFill>
                    <a:ea typeface="MS PGothic" charset="0"/>
                    <a:cs typeface="MS PGothic" charset="0"/>
                  </a:rPr>
                  <a:t>Low-power devices (RTOS)</a:t>
                </a:r>
              </a:p>
            </p:txBody>
          </p:sp>
          <p:grpSp>
            <p:nvGrpSpPr>
              <p:cNvPr id="6" name="Group 5"/>
              <p:cNvGrpSpPr/>
              <p:nvPr/>
            </p:nvGrpSpPr>
            <p:grpSpPr>
              <a:xfrm>
                <a:off x="10603070" y="2115892"/>
                <a:ext cx="1381789" cy="3167888"/>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2305" tIns="41153" rIns="82305" bIns="41153" numCol="1" anchor="t" anchorCtr="0" compatLnSpc="1">
                    <a:prstTxWarp prst="textNoShape">
                      <a:avLst/>
                    </a:prstTxWarp>
                  </a:bodyPr>
                  <a:lstStyle/>
                  <a:p>
                    <a:endParaRPr lang="en-US" sz="1600" dirty="0">
                      <a:solidFill>
                        <a:srgbClr val="404040"/>
                      </a:solidFill>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00188F"/>
                            </a:gs>
                            <a:gs pos="30000">
                              <a:srgbClr val="00188F"/>
                            </a:gs>
                          </a:gsLst>
                          <a:lin ang="5400000" scaled="0"/>
                        </a:gradFill>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a:r>
                    <a:rPr lang="en-US" dirty="0">
                      <a:gradFill>
                        <a:gsLst>
                          <a:gs pos="2917">
                            <a:srgbClr val="00188F"/>
                          </a:gs>
                          <a:gs pos="30000">
                            <a:srgbClr val="00188F"/>
                          </a:gs>
                        </a:gsLst>
                        <a:lin ang="5400000" scaled="0"/>
                      </a:gradFill>
                    </a:rPr>
                    <a:t>Data analytics</a:t>
                  </a:r>
                  <a:br>
                    <a:rPr lang="en-US" dirty="0">
                      <a:gradFill>
                        <a:gsLst>
                          <a:gs pos="2917">
                            <a:srgbClr val="00188F"/>
                          </a:gs>
                          <a:gs pos="30000">
                            <a:srgbClr val="00188F"/>
                          </a:gs>
                        </a:gsLst>
                        <a:lin ang="5400000" scaled="0"/>
                      </a:gradFill>
                    </a:rPr>
                  </a:br>
                  <a:r>
                    <a:rPr lang="en-US" dirty="0">
                      <a:gradFill>
                        <a:gsLst>
                          <a:gs pos="2917">
                            <a:srgbClr val="00188F"/>
                          </a:gs>
                          <a:gs pos="30000">
                            <a:srgbClr val="00188F"/>
                          </a:gs>
                        </a:gsLst>
                        <a:lin ang="5400000" scaled="0"/>
                      </a:gradFill>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00188F"/>
                            </a:gs>
                            <a:gs pos="30000">
                              <a:srgbClr val="00188F"/>
                            </a:gs>
                          </a:gsLst>
                          <a:lin ang="5400000" scaled="0"/>
                        </a:gradFill>
                      </a:rPr>
                      <a:t>Web/thick client </a:t>
                    </a:r>
                    <a:br>
                      <a:rPr lang="en-US" dirty="0">
                        <a:gradFill>
                          <a:gsLst>
                            <a:gs pos="2917">
                              <a:srgbClr val="00188F"/>
                            </a:gs>
                            <a:gs pos="30000">
                              <a:srgbClr val="00188F"/>
                            </a:gs>
                          </a:gsLst>
                          <a:lin ang="5400000" scaled="0"/>
                        </a:gradFill>
                      </a:rPr>
                    </a:br>
                    <a:r>
                      <a:rPr lang="en-US" dirty="0">
                        <a:gradFill>
                          <a:gsLst>
                            <a:gs pos="2917">
                              <a:srgbClr val="00188F"/>
                            </a:gs>
                            <a:gs pos="30000">
                              <a:srgbClr val="00188F"/>
                            </a:gs>
                          </a:gsLst>
                          <a:lin ang="5400000" scaled="0"/>
                        </a:gradFill>
                      </a:rPr>
                      <a:t>dashboards</a:t>
                    </a:r>
                  </a:p>
                </p:txBody>
              </p:sp>
            </p:grpSp>
          </p:grpSp>
          <p:sp>
            <p:nvSpPr>
              <p:cNvPr id="225" name="Freeform 38"/>
              <p:cNvSpPr>
                <a:spLocks noEditPoints="1"/>
              </p:cNvSpPr>
              <p:nvPr/>
            </p:nvSpPr>
            <p:spPr bwMode="auto">
              <a:xfrm>
                <a:off x="8668491" y="2247583"/>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226" name="Group 225"/>
              <p:cNvGrpSpPr/>
              <p:nvPr/>
            </p:nvGrpSpPr>
            <p:grpSpPr>
              <a:xfrm>
                <a:off x="8122990" y="2664450"/>
                <a:ext cx="2193885" cy="3521453"/>
                <a:chOff x="8122990" y="2638579"/>
                <a:chExt cx="2193885" cy="3521453"/>
              </a:xfrm>
            </p:grpSpPr>
            <p:sp>
              <p:nvSpPr>
                <p:cNvPr id="216" name="Right Arrow 215"/>
                <p:cNvSpPr/>
                <p:nvPr/>
              </p:nvSpPr>
              <p:spPr bwMode="auto">
                <a:xfrm>
                  <a:off x="8138455" y="2638579"/>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SQL DB</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Storage Tables</a:t>
                  </a:r>
                </a:p>
              </p:txBody>
            </p:sp>
            <p:sp>
              <p:nvSpPr>
                <p:cNvPr id="72" name="Right Arrow 71"/>
                <p:cNvSpPr/>
                <p:nvPr/>
              </p:nvSpPr>
              <p:spPr bwMode="auto">
                <a:xfrm>
                  <a:off x="8122991" y="5519952"/>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Power BI</a:t>
                  </a:r>
                </a:p>
              </p:txBody>
            </p:sp>
            <p:sp>
              <p:nvSpPr>
                <p:cNvPr id="73" name="Right Arrow 72"/>
                <p:cNvSpPr/>
                <p:nvPr/>
              </p:nvSpPr>
              <p:spPr bwMode="auto">
                <a:xfrm>
                  <a:off x="8123308" y="48125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Storage Blobs</a:t>
                  </a: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977231" y="4045899"/>
                <a:ext cx="452112" cy="6972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248060" y="4861351"/>
                <a:ext cx="80" cy="244505"/>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5416477" y="6120241"/>
                <a:ext cx="826418" cy="832878"/>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cxnSp>
            <p:nvCxnSpPr>
              <p:cNvPr id="87" name="Straight Arrow Connector 86"/>
              <p:cNvCxnSpPr/>
              <p:nvPr/>
            </p:nvCxnSpPr>
            <p:spPr>
              <a:xfrm flipV="1">
                <a:off x="5851606" y="4654734"/>
                <a:ext cx="802169" cy="138821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3268663"/>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962972"/>
              <a:ext cx="642553" cy="743391"/>
            </a:xfrm>
            <a:prstGeom prst="rect">
              <a:avLst/>
            </a:prstGeom>
            <a:solidFill>
              <a:srgbClr val="FF0000"/>
            </a:solidFill>
          </p:spPr>
        </p:pic>
        <p:sp>
          <p:nvSpPr>
            <p:cNvPr id="81" name="TextBox 80"/>
            <p:cNvSpPr txBox="1"/>
            <p:nvPr/>
          </p:nvSpPr>
          <p:spPr>
            <a:xfrm>
              <a:off x="10424431" y="6232876"/>
              <a:ext cx="1739066"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00188F"/>
                      </a:gs>
                      <a:gs pos="30000">
                        <a:srgbClr val="00188F"/>
                      </a:gs>
                    </a:gsLst>
                    <a:lin ang="5400000" scaled="0"/>
                  </a:gradFill>
                </a:rPr>
                <a:t>Devices to take action</a:t>
              </a:r>
            </a:p>
          </p:txBody>
        </p:sp>
        <p:sp>
          <p:nvSpPr>
            <p:cNvPr id="82" name="Oval 81"/>
            <p:cNvSpPr/>
            <p:nvPr/>
          </p:nvSpPr>
          <p:spPr bwMode="auto">
            <a:xfrm>
              <a:off x="6475484" y="5105856"/>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1"/>
                  </a:gradFill>
                  <a:ea typeface="Segoe UI" pitchFamily="34" charset="0"/>
                  <a:cs typeface="Segoe UI" pitchFamily="34" charset="0"/>
                </a:rPr>
                <a:t>Machine</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1"/>
                  </a:gradFill>
                  <a:ea typeface="Segoe UI" pitchFamily="34" charset="0"/>
                  <a:cs typeface="Segoe UI" pitchFamily="34" charset="0"/>
                </a:rPr>
                <a:t>Learning</a:t>
              </a: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1623" y="4203533"/>
            <a:ext cx="604537" cy="604537"/>
          </a:xfrm>
          <a:prstGeom prst="rect">
            <a:avLst/>
          </a:prstGeom>
        </p:spPr>
      </p:pic>
      <p:sp>
        <p:nvSpPr>
          <p:cNvPr id="76" name="Freeform 75"/>
          <p:cNvSpPr>
            <a:spLocks noChangeAspect="1" noEditPoints="1"/>
          </p:cNvSpPr>
          <p:nvPr/>
        </p:nvSpPr>
        <p:spPr bwMode="black">
          <a:xfrm>
            <a:off x="11089784" y="5371690"/>
            <a:ext cx="408214" cy="76646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404040"/>
              </a:solidFill>
            </a:endParaRPr>
          </a:p>
        </p:txBody>
      </p:sp>
      <p:pic>
        <p:nvPicPr>
          <p:cNvPr id="17" name="Picture 16"/>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7033647" y="5966114"/>
            <a:ext cx="488665" cy="488665"/>
          </a:xfrm>
          <a:prstGeom prst="rect">
            <a:avLst/>
          </a:prstGeom>
        </p:spPr>
      </p:pic>
      <p:sp>
        <p:nvSpPr>
          <p:cNvPr id="2" name="TextBox 1"/>
          <p:cNvSpPr txBox="1"/>
          <p:nvPr/>
        </p:nvSpPr>
        <p:spPr>
          <a:xfrm>
            <a:off x="8351837" y="6503763"/>
            <a:ext cx="1248162"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r>
              <a:rPr lang="en-US" dirty="0">
                <a:gradFill>
                  <a:gsLst>
                    <a:gs pos="2917">
                      <a:srgbClr val="00188F"/>
                    </a:gs>
                    <a:gs pos="30000">
                      <a:srgbClr val="00188F"/>
                    </a:gs>
                  </a:gsLst>
                  <a:lin ang="5400000" scaled="0"/>
                </a:gradFill>
              </a:rPr>
              <a:t>more to come…</a:t>
            </a:r>
          </a:p>
        </p:txBody>
      </p:sp>
    </p:spTree>
    <p:extLst>
      <p:ext uri="{BB962C8B-B14F-4D97-AF65-F5344CB8AC3E}">
        <p14:creationId xmlns:p14="http://schemas.microsoft.com/office/powerpoint/2010/main" val="1886579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274637" y="257259"/>
            <a:ext cx="11902025" cy="772204"/>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672" dirty="0"/>
              <a:t>Azure Web Apps?</a:t>
            </a:r>
          </a:p>
        </p:txBody>
      </p:sp>
      <p:pic>
        <p:nvPicPr>
          <p:cNvPr id="2" name="Picture 1"/>
          <p:cNvPicPr>
            <a:picLocks noChangeAspect="1"/>
          </p:cNvPicPr>
          <p:nvPr/>
        </p:nvPicPr>
        <p:blipFill>
          <a:blip r:embed="rId2"/>
          <a:stretch>
            <a:fillRect/>
          </a:stretch>
        </p:blipFill>
        <p:spPr>
          <a:xfrm>
            <a:off x="350837" y="1135062"/>
            <a:ext cx="10078408" cy="5562600"/>
          </a:xfrm>
          <a:prstGeom prst="rect">
            <a:avLst/>
          </a:prstGeom>
        </p:spPr>
      </p:pic>
    </p:spTree>
    <p:extLst>
      <p:ext uri="{BB962C8B-B14F-4D97-AF65-F5344CB8AC3E}">
        <p14:creationId xmlns:p14="http://schemas.microsoft.com/office/powerpoint/2010/main" val="245426920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0" y="-1"/>
            <a:ext cx="5303837" cy="699452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61038" y="446087"/>
            <a:ext cx="5243116"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Machine Learning</a:t>
            </a:r>
          </a:p>
        </p:txBody>
      </p:sp>
      <p:sp>
        <p:nvSpPr>
          <p:cNvPr id="841" name="Text Placeholder 6"/>
          <p:cNvSpPr>
            <a:spLocks noGrp="1"/>
          </p:cNvSpPr>
          <p:nvPr>
            <p:ph type="body" sz="quarter" idx="4294967295"/>
          </p:nvPr>
        </p:nvSpPr>
        <p:spPr>
          <a:xfrm>
            <a:off x="6534150" y="419100"/>
            <a:ext cx="5902325" cy="6153150"/>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Azure ML and Stream Analytics are now integrated</a:t>
            </a:r>
          </a:p>
          <a:p>
            <a:pPr marL="0" indent="0">
              <a:buNone/>
            </a:pPr>
            <a:r>
              <a:rPr lang="en-US" sz="2000" dirty="0">
                <a:solidFill>
                  <a:schemeClr val="bg2">
                    <a:lumMod val="50000"/>
                  </a:schemeClr>
                </a:solidFill>
              </a:rPr>
              <a:t>The integration is </a:t>
            </a:r>
            <a:r>
              <a:rPr lang="en-US" sz="2000" b="1" dirty="0">
                <a:solidFill>
                  <a:schemeClr val="bg2">
                    <a:lumMod val="50000"/>
                  </a:schemeClr>
                </a:solidFill>
              </a:rPr>
              <a:t>in limited preview </a:t>
            </a:r>
            <a:r>
              <a:rPr lang="en-US" sz="2000" dirty="0">
                <a:solidFill>
                  <a:schemeClr val="bg2">
                    <a:lumMod val="50000"/>
                  </a:schemeClr>
                </a:solidFill>
              </a:rPr>
              <a:t>as of today!</a:t>
            </a:r>
          </a:p>
          <a:p>
            <a:pPr marL="0" indent="0">
              <a:buNone/>
            </a:pPr>
            <a:r>
              <a:rPr lang="en-US" sz="2000" dirty="0">
                <a:solidFill>
                  <a:schemeClr val="bg2">
                    <a:lumMod val="50000"/>
                  </a:schemeClr>
                </a:solidFill>
              </a:rPr>
              <a:t>(see team blog for sign-up information)</a:t>
            </a:r>
          </a:p>
          <a:p>
            <a:pPr marL="0" indent="0">
              <a:buNone/>
            </a:pPr>
            <a:endParaRPr lang="en-US" sz="2000" dirty="0">
              <a:solidFill>
                <a:schemeClr val="bg2">
                  <a:lumMod val="50000"/>
                </a:schemeClr>
              </a:solidFill>
            </a:endParaRPr>
          </a:p>
          <a:p>
            <a:pPr marL="0" indent="0">
              <a:buNone/>
            </a:pPr>
            <a:r>
              <a:rPr lang="en-US" sz="2000" dirty="0">
                <a:solidFill>
                  <a:schemeClr val="bg2">
                    <a:lumMod val="50000"/>
                  </a:schemeClr>
                </a:solidFill>
              </a:rPr>
              <a:t>Azure ML can publish web endpoints for operationalized models</a:t>
            </a:r>
          </a:p>
          <a:p>
            <a:pPr marL="0" indent="0">
              <a:buNone/>
            </a:pPr>
            <a:endParaRPr lang="en-US" sz="2000" dirty="0">
              <a:solidFill>
                <a:schemeClr val="bg2">
                  <a:lumMod val="50000"/>
                </a:schemeClr>
              </a:solidFill>
            </a:endParaRPr>
          </a:p>
          <a:p>
            <a:pPr marL="0" indent="0">
              <a:buNone/>
            </a:pPr>
            <a:r>
              <a:rPr lang="en-US" sz="2000" dirty="0">
                <a:solidFill>
                  <a:schemeClr val="bg2">
                    <a:lumMod val="50000"/>
                  </a:schemeClr>
                </a:solidFill>
              </a:rPr>
              <a:t>Azure Stream Analytics can bind custom function names to such web endpoints</a:t>
            </a:r>
          </a:p>
          <a:p>
            <a:pPr marL="0" indent="0">
              <a:buNone/>
            </a:pPr>
            <a:endParaRPr lang="en-US" sz="2000" dirty="0">
              <a:solidFill>
                <a:schemeClr val="bg2">
                  <a:lumMod val="50000"/>
                </a:schemeClr>
              </a:solidFill>
            </a:endParaRPr>
          </a:p>
          <a:p>
            <a:pPr marL="0" indent="0">
              <a:buNone/>
            </a:pPr>
            <a:endParaRPr lang="en-US" sz="2000" dirty="0">
              <a:solidFill>
                <a:schemeClr val="bg2">
                  <a:lumMod val="50000"/>
                </a:schemeClr>
              </a:solidFill>
            </a:endParaRPr>
          </a:p>
          <a:p>
            <a:pPr marL="0" indent="0">
              <a:buNone/>
            </a:pPr>
            <a:r>
              <a:rPr lang="en-US" sz="2000" dirty="0">
                <a:solidFill>
                  <a:schemeClr val="bg2">
                    <a:lumMod val="50000"/>
                  </a:schemeClr>
                </a:solidFill>
              </a:rPr>
              <a:t>Example: apply bound function event-by-event</a:t>
            </a:r>
          </a:p>
          <a:p>
            <a:pPr marL="0" indent="0">
              <a:buNone/>
            </a:pPr>
            <a:endParaRPr lang="en-US" sz="2000" dirty="0">
              <a:solidFill>
                <a:schemeClr val="tx1"/>
              </a:solidFill>
            </a:endParaRPr>
          </a:p>
          <a:p>
            <a:pPr marL="0" indent="0">
              <a:buNone/>
            </a:pPr>
            <a:endParaRPr lang="en-US" sz="1800" dirty="0">
              <a:latin typeface="Consolas"/>
            </a:endParaRPr>
          </a:p>
          <a:p>
            <a:pPr marL="0" indent="0">
              <a:buNone/>
            </a:pPr>
            <a:endParaRPr lang="en-US" sz="1800" dirty="0">
              <a:latin typeface="Consolas"/>
            </a:endParaRPr>
          </a:p>
          <a:p>
            <a:pPr marL="0" indent="0">
              <a:buNone/>
            </a:pPr>
            <a:endParaRPr lang="en-US" sz="1800" dirty="0">
              <a:latin typeface="Consolas"/>
            </a:endParaRPr>
          </a:p>
          <a:p>
            <a:pPr marL="0" indent="0">
              <a:buNone/>
            </a:pPr>
            <a:r>
              <a:rPr lang="en-US" sz="1800" dirty="0">
                <a:latin typeface="Consolas"/>
              </a:rPr>
              <a:t>sentiment</a:t>
            </a:r>
            <a:r>
              <a:rPr lang="en-US" sz="2000" dirty="0">
                <a:solidFill>
                  <a:schemeClr val="bg2">
                    <a:lumMod val="50000"/>
                  </a:schemeClr>
                </a:solidFill>
              </a:rPr>
              <a:t> mapped to endpoint/API key</a:t>
            </a:r>
          </a:p>
        </p:txBody>
      </p:sp>
      <p:pic>
        <p:nvPicPr>
          <p:cNvPr id="844" name="Picture 84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0072" y="2295801"/>
            <a:ext cx="3721970" cy="2481313"/>
          </a:xfrm>
          <a:prstGeom prst="rect">
            <a:avLst/>
          </a:prstGeom>
        </p:spPr>
      </p:pic>
      <p:sp>
        <p:nvSpPr>
          <p:cNvPr id="3" name="TextBox 2"/>
          <p:cNvSpPr txBox="1"/>
          <p:nvPr/>
        </p:nvSpPr>
        <p:spPr>
          <a:xfrm>
            <a:off x="6217919" y="5086199"/>
            <a:ext cx="5791518" cy="911019"/>
          </a:xfrm>
          <a:prstGeom prst="rect">
            <a:avLst/>
          </a:prstGeom>
          <a:solidFill>
            <a:schemeClr val="bg1">
              <a:lumMod val="95000"/>
            </a:schemeClr>
          </a:solidFill>
        </p:spPr>
        <p:txBody>
          <a:bodyPr wrap="square" lIns="182880" tIns="146304" rIns="182880" bIns="146304" rtlCol="0">
            <a:spAutoFit/>
          </a:bodyPr>
          <a:lstStyle/>
          <a:p>
            <a:r>
              <a:rPr lang="en-US" sz="2000" dirty="0">
                <a:solidFill>
                  <a:srgbClr val="00188F">
                    <a:lumMod val="60000"/>
                    <a:lumOff val="40000"/>
                  </a:srgbClr>
                </a:solidFill>
                <a:latin typeface="Consolas"/>
              </a:rPr>
              <a:t>SELECT </a:t>
            </a:r>
            <a:r>
              <a:rPr lang="en-US" sz="2000" dirty="0">
                <a:solidFill>
                  <a:srgbClr val="404040"/>
                </a:solidFill>
                <a:latin typeface="Consolas"/>
              </a:rPr>
              <a:t>text, </a:t>
            </a:r>
            <a:r>
              <a:rPr lang="en-US" sz="2000" dirty="0">
                <a:solidFill>
                  <a:srgbClr val="7030A0"/>
                </a:solidFill>
                <a:latin typeface="Consolas"/>
              </a:rPr>
              <a:t>sentiment</a:t>
            </a:r>
            <a:r>
              <a:rPr lang="en-US" sz="2000" dirty="0">
                <a:solidFill>
                  <a:srgbClr val="404040"/>
                </a:solidFill>
                <a:latin typeface="Consolas"/>
              </a:rPr>
              <a:t>(text) </a:t>
            </a:r>
            <a:r>
              <a:rPr lang="en-US" sz="2000" dirty="0">
                <a:solidFill>
                  <a:srgbClr val="00188F">
                    <a:lumMod val="60000"/>
                    <a:lumOff val="40000"/>
                  </a:srgbClr>
                </a:solidFill>
                <a:latin typeface="Consolas"/>
              </a:rPr>
              <a:t>AS</a:t>
            </a:r>
            <a:r>
              <a:rPr lang="en-US" sz="2000" dirty="0">
                <a:solidFill>
                  <a:srgbClr val="404040"/>
                </a:solidFill>
                <a:latin typeface="Consolas"/>
              </a:rPr>
              <a:t> score</a:t>
            </a:r>
          </a:p>
          <a:p>
            <a:r>
              <a:rPr lang="en-US" sz="2000" dirty="0">
                <a:solidFill>
                  <a:srgbClr val="00188F">
                    <a:lumMod val="60000"/>
                    <a:lumOff val="40000"/>
                  </a:srgbClr>
                </a:solidFill>
                <a:latin typeface="Consolas"/>
              </a:rPr>
              <a:t>FROM</a:t>
            </a:r>
            <a:r>
              <a:rPr lang="en-US" sz="2000" dirty="0">
                <a:solidFill>
                  <a:srgbClr val="00188F">
                    <a:lumMod val="75000"/>
                  </a:srgbClr>
                </a:solidFill>
                <a:latin typeface="Consolas"/>
              </a:rPr>
              <a:t> </a:t>
            </a:r>
            <a:r>
              <a:rPr lang="en-US" sz="2000" dirty="0" err="1">
                <a:solidFill>
                  <a:srgbClr val="404040"/>
                </a:solidFill>
                <a:latin typeface="Consolas"/>
              </a:rPr>
              <a:t>myStream</a:t>
            </a:r>
            <a:endParaRPr lang="en-US" sz="2000" dirty="0">
              <a:solidFill>
                <a:srgbClr val="404040"/>
              </a:solidFill>
              <a:latin typeface="Consolas"/>
            </a:endParaRPr>
          </a:p>
        </p:txBody>
      </p:sp>
      <p:sp>
        <p:nvSpPr>
          <p:cNvPr id="8" name="Rectangle 7"/>
          <p:cNvSpPr/>
          <p:nvPr/>
        </p:nvSpPr>
        <p:spPr bwMode="auto">
          <a:xfrm>
            <a:off x="8156573" y="5192711"/>
            <a:ext cx="2209800" cy="381000"/>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08237" y="4853314"/>
            <a:ext cx="625148" cy="625148"/>
          </a:xfrm>
          <a:prstGeom prst="rect">
            <a:avLst/>
          </a:prstGeom>
        </p:spPr>
      </p:pic>
      <p:cxnSp>
        <p:nvCxnSpPr>
          <p:cNvPr id="5" name="Straight Arrow Connector 4"/>
          <p:cNvCxnSpPr/>
          <p:nvPr/>
        </p:nvCxnSpPr>
        <p:spPr>
          <a:xfrm>
            <a:off x="2713037" y="3954462"/>
            <a:ext cx="0" cy="685800"/>
          </a:xfrm>
          <a:prstGeom prst="straightConnector1">
            <a:avLst/>
          </a:prstGeom>
          <a:ln w="28575">
            <a:solidFill>
              <a:schemeClr val="accent4">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76271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9" end="9"/>
                                            </p:txEl>
                                          </p:spTgt>
                                        </p:tgtEl>
                                        <p:attrNameLst>
                                          <p:attrName>style.visibility</p:attrName>
                                        </p:attrNameLst>
                                      </p:cBhvr>
                                      <p:to>
                                        <p:strVal val="visible"/>
                                      </p:to>
                                    </p:set>
                                    <p:animEffect transition="in" filter="fade">
                                      <p:cBhvr>
                                        <p:cTn id="7" dur="500"/>
                                        <p:tgtEl>
                                          <p:spTgt spid="841">
                                            <p:txEl>
                                              <p:pRg st="9" end="9"/>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14" end="14"/>
                                            </p:txEl>
                                          </p:spTgt>
                                        </p:tgtEl>
                                        <p:attrNameLst>
                                          <p:attrName>style.visibility</p:attrName>
                                        </p:attrNameLst>
                                      </p:cBhvr>
                                      <p:to>
                                        <p:strVal val="visible"/>
                                      </p:to>
                                    </p:set>
                                    <p:animEffect transition="in" filter="fade">
                                      <p:cBhvr>
                                        <p:cTn id="16" dur="500"/>
                                        <p:tgtEl>
                                          <p:spTgt spid="84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a:t>
            </a:r>
          </a:p>
        </p:txBody>
      </p:sp>
      <p:pic>
        <p:nvPicPr>
          <p:cNvPr id="4" name="Picture 3"/>
          <p:cNvPicPr>
            <a:picLocks noChangeAspect="1"/>
          </p:cNvPicPr>
          <p:nvPr/>
        </p:nvPicPr>
        <p:blipFill>
          <a:blip r:embed="rId2"/>
          <a:stretch>
            <a:fillRect/>
          </a:stretch>
        </p:blipFill>
        <p:spPr>
          <a:xfrm>
            <a:off x="122237" y="1196444"/>
            <a:ext cx="9735909" cy="5734850"/>
          </a:xfrm>
          <a:prstGeom prst="rect">
            <a:avLst/>
          </a:prstGeom>
        </p:spPr>
      </p:pic>
    </p:spTree>
    <p:extLst>
      <p:ext uri="{BB962C8B-B14F-4D97-AF65-F5344CB8AC3E}">
        <p14:creationId xmlns:p14="http://schemas.microsoft.com/office/powerpoint/2010/main" val="74481288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95800"/>
          </a:xfrm>
        </p:spPr>
        <p:txBody>
          <a:bodyPr/>
          <a:lstStyle/>
          <a:p>
            <a:r>
              <a:rPr lang="en-US" dirty="0"/>
              <a:t>Hardware</a:t>
            </a:r>
            <a:endParaRPr lang="en-US" sz="2400" dirty="0"/>
          </a:p>
        </p:txBody>
      </p:sp>
    </p:spTree>
    <p:extLst>
      <p:ext uri="{BB962C8B-B14F-4D97-AF65-F5344CB8AC3E}">
        <p14:creationId xmlns:p14="http://schemas.microsoft.com/office/powerpoint/2010/main" val="369918067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or Linux ?</a:t>
            </a:r>
          </a:p>
        </p:txBody>
      </p:sp>
      <p:pic>
        <p:nvPicPr>
          <p:cNvPr id="3" name="Picture 2"/>
          <p:cNvPicPr>
            <a:picLocks noChangeAspect="1"/>
          </p:cNvPicPr>
          <p:nvPr/>
        </p:nvPicPr>
        <p:blipFill>
          <a:blip r:embed="rId2"/>
          <a:stretch>
            <a:fillRect/>
          </a:stretch>
        </p:blipFill>
        <p:spPr>
          <a:xfrm>
            <a:off x="0" y="1212849"/>
            <a:ext cx="12436475" cy="5781676"/>
          </a:xfrm>
          <a:prstGeom prst="rect">
            <a:avLst/>
          </a:prstGeom>
        </p:spPr>
      </p:pic>
    </p:spTree>
    <p:extLst>
      <p:ext uri="{BB962C8B-B14F-4D97-AF65-F5344CB8AC3E}">
        <p14:creationId xmlns:p14="http://schemas.microsoft.com/office/powerpoint/2010/main" val="8104427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95800"/>
          </a:xfrm>
        </p:spPr>
        <p:txBody>
          <a:bodyPr/>
          <a:lstStyle/>
          <a:p>
            <a:r>
              <a:rPr lang="en-US" dirty="0"/>
              <a:t>Links</a:t>
            </a:r>
            <a:endParaRPr lang="en-US" sz="2400" dirty="0"/>
          </a:p>
        </p:txBody>
      </p:sp>
    </p:spTree>
    <p:extLst>
      <p:ext uri="{BB962C8B-B14F-4D97-AF65-F5344CB8AC3E}">
        <p14:creationId xmlns:p14="http://schemas.microsoft.com/office/powerpoint/2010/main" val="11466973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482958" y="220662"/>
            <a:ext cx="9224527" cy="734534"/>
          </a:xfrm>
          <a:prstGeom prst="rect">
            <a:avLst/>
          </a:prstGeom>
          <a:noFill/>
        </p:spPr>
        <p:txBody>
          <a:bodyPr wrap="square" rtlCol="0">
            <a:spAutoFit/>
          </a:bodyPr>
          <a:lstStyle/>
          <a:p>
            <a:r>
              <a:rPr lang="it-IT" sz="4080" dirty="0"/>
              <a:t>Azure IoT Suite Remote Monitoring</a:t>
            </a:r>
          </a:p>
        </p:txBody>
      </p:sp>
      <p:sp>
        <p:nvSpPr>
          <p:cNvPr id="3" name="CasellaDiTesto 3"/>
          <p:cNvSpPr txBox="1"/>
          <p:nvPr/>
        </p:nvSpPr>
        <p:spPr>
          <a:xfrm>
            <a:off x="482958" y="1167771"/>
            <a:ext cx="11405136" cy="542399"/>
          </a:xfrm>
          <a:prstGeom prst="rect">
            <a:avLst/>
          </a:prstGeom>
          <a:noFill/>
        </p:spPr>
        <p:txBody>
          <a:bodyPr wrap="square" rtlCol="0">
            <a:spAutoFit/>
          </a:bodyPr>
          <a:lstStyle/>
          <a:p>
            <a:pPr marL="932597" lvl="1" indent="-466298">
              <a:buFont typeface="Arial" panose="020B0604020202020204" pitchFamily="34" charset="0"/>
              <a:buChar char="•"/>
            </a:pPr>
            <a:r>
              <a:rPr lang="it-IT" sz="2856" dirty="0">
                <a:hlinkClick r:id="rId2"/>
              </a:rPr>
              <a:t>https://www.azureiotsuite.com/</a:t>
            </a:r>
            <a:r>
              <a:rPr lang="it-IT" sz="2856"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37" y="2049462"/>
            <a:ext cx="9533578" cy="4487621"/>
          </a:xfrm>
          <a:prstGeom prst="rect">
            <a:avLst/>
          </a:prstGeom>
        </p:spPr>
      </p:pic>
    </p:spTree>
    <p:extLst>
      <p:ext uri="{BB962C8B-B14F-4D97-AF65-F5344CB8AC3E}">
        <p14:creationId xmlns:p14="http://schemas.microsoft.com/office/powerpoint/2010/main" val="340130593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08880" y="191243"/>
            <a:ext cx="10633757" cy="720197"/>
          </a:xfrm>
          <a:prstGeom prst="rect">
            <a:avLst/>
          </a:prstGeom>
          <a:noFill/>
        </p:spPr>
        <p:txBody>
          <a:bodyPr wrap="square" rtlCol="0">
            <a:spAutoFit/>
          </a:bodyPr>
          <a:lstStyle/>
          <a:p>
            <a:r>
              <a:rPr lang="it-IT" sz="4080" dirty="0"/>
              <a:t>Azure IoT Suite Remote Monitoring Demo</a:t>
            </a:r>
          </a:p>
        </p:txBody>
      </p:sp>
      <p:sp>
        <p:nvSpPr>
          <p:cNvPr id="3" name="CasellaDiTesto 3"/>
          <p:cNvSpPr txBox="1"/>
          <p:nvPr/>
        </p:nvSpPr>
        <p:spPr>
          <a:xfrm>
            <a:off x="503237" y="1107772"/>
            <a:ext cx="11405136" cy="990628"/>
          </a:xfrm>
          <a:prstGeom prst="rect">
            <a:avLst/>
          </a:prstGeom>
          <a:noFill/>
        </p:spPr>
        <p:txBody>
          <a:bodyPr wrap="square" rtlCol="0">
            <a:spAutoFit/>
          </a:bodyPr>
          <a:lstStyle/>
          <a:p>
            <a:pPr marL="466298" indent="-466298">
              <a:buFont typeface="Arial" panose="020B0604020202020204" pitchFamily="34" charset="0"/>
              <a:buChar char="•"/>
            </a:pPr>
            <a:r>
              <a:rPr lang="it-IT" sz="2856" dirty="0">
                <a:hlinkClick r:id="rId2"/>
              </a:rPr>
              <a:t>http://www.microsoftazureiotsuite.com/demos/remotemonitoring</a:t>
            </a:r>
            <a:r>
              <a:rPr lang="it-IT" sz="2856" dirty="0"/>
              <a:t> </a:t>
            </a:r>
          </a:p>
          <a:p>
            <a:pPr marL="932597" lvl="1" indent="-466298">
              <a:buFont typeface="Arial" panose="020B0604020202020204" pitchFamily="34" charset="0"/>
              <a:buChar char="•"/>
            </a:pPr>
            <a:endParaRPr lang="it-IT" sz="2856"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637" y="2098400"/>
            <a:ext cx="6110956" cy="36629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80" y="2963862"/>
            <a:ext cx="6143841" cy="3662911"/>
          </a:xfrm>
          <a:prstGeom prst="rect">
            <a:avLst/>
          </a:prstGeom>
        </p:spPr>
      </p:pic>
    </p:spTree>
    <p:extLst>
      <p:ext uri="{BB962C8B-B14F-4D97-AF65-F5344CB8AC3E}">
        <p14:creationId xmlns:p14="http://schemas.microsoft.com/office/powerpoint/2010/main" val="395467841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3"/>
          <p:cNvSpPr txBox="1"/>
          <p:nvPr/>
        </p:nvSpPr>
        <p:spPr>
          <a:xfrm>
            <a:off x="518818" y="1346943"/>
            <a:ext cx="11912012" cy="5665044"/>
          </a:xfrm>
          <a:prstGeom prst="rect">
            <a:avLst/>
          </a:prstGeom>
          <a:noFill/>
        </p:spPr>
        <p:txBody>
          <a:bodyPr wrap="square" rtlCol="0">
            <a:spAutoFit/>
          </a:bodyPr>
          <a:lstStyle/>
          <a:p>
            <a:pPr marL="466298" indent="-466298">
              <a:buFont typeface="Arial" panose="020B0604020202020204" pitchFamily="34" charset="0"/>
              <a:buChar char="•"/>
            </a:pPr>
            <a:r>
              <a:rPr lang="it-IT" sz="2856" dirty="0"/>
              <a:t>Azure IoT Hub : </a:t>
            </a:r>
            <a:r>
              <a:rPr lang="it-IT" sz="2448" dirty="0">
                <a:hlinkClick r:id="rId2"/>
              </a:rPr>
              <a:t>https://azure.microsoft.com/en-us/services/iot-hub/</a:t>
            </a:r>
            <a:endParaRPr lang="it-IT" sz="2448" dirty="0"/>
          </a:p>
          <a:p>
            <a:pPr marL="466298" indent="-466298">
              <a:buFont typeface="Arial" panose="020B0604020202020204" pitchFamily="34" charset="0"/>
              <a:buChar char="•"/>
            </a:pPr>
            <a:r>
              <a:rPr lang="it-IT" sz="2856" dirty="0"/>
              <a:t>Azure IoT Suite : </a:t>
            </a:r>
            <a:r>
              <a:rPr lang="it-IT" sz="2448" dirty="0">
                <a:hlinkClick r:id="rId3"/>
              </a:rPr>
              <a:t>http://www.azureiotsuite.com</a:t>
            </a:r>
            <a:endParaRPr lang="it-IT" sz="2448" dirty="0"/>
          </a:p>
          <a:p>
            <a:pPr marL="466298" indent="-466298">
              <a:buFont typeface="Arial" panose="020B0604020202020204" pitchFamily="34" charset="0"/>
              <a:buChar char="•"/>
            </a:pPr>
            <a:r>
              <a:rPr lang="it-IT" sz="2856" dirty="0"/>
              <a:t>Azure IoT Dev center : </a:t>
            </a:r>
            <a:r>
              <a:rPr lang="it-IT" sz="2448" dirty="0">
                <a:hlinkClick r:id="rId4"/>
              </a:rPr>
              <a:t>http://www.azure.com/iotdev</a:t>
            </a:r>
            <a:r>
              <a:rPr lang="it-IT" sz="2448" dirty="0"/>
              <a:t>  </a:t>
            </a:r>
          </a:p>
          <a:p>
            <a:pPr marL="466298" indent="-466298">
              <a:buFont typeface="Arial" panose="020B0604020202020204" pitchFamily="34" charset="0"/>
              <a:buChar char="•"/>
            </a:pPr>
            <a:r>
              <a:rPr lang="it-IT" sz="2856" dirty="0"/>
              <a:t>Azure IoT SDKs :</a:t>
            </a:r>
            <a:r>
              <a:rPr lang="it-IT" sz="2448" dirty="0"/>
              <a:t> </a:t>
            </a:r>
            <a:r>
              <a:rPr lang="it-IT" sz="2448" dirty="0">
                <a:hlinkClick r:id="rId5"/>
              </a:rPr>
              <a:t>https://github.com/Azure/azure-iot-sdks</a:t>
            </a:r>
            <a:endParaRPr lang="it-IT" sz="2448" dirty="0"/>
          </a:p>
          <a:p>
            <a:pPr marL="466298" indent="-466298">
              <a:buFont typeface="Arial" panose="020B0604020202020204" pitchFamily="34" charset="0"/>
              <a:buChar char="•"/>
            </a:pPr>
            <a:r>
              <a:rPr lang="it-IT" sz="2856" dirty="0"/>
              <a:t>Azure Certified IoT : </a:t>
            </a:r>
            <a:r>
              <a:rPr lang="it-IT" sz="2448" dirty="0">
                <a:hlinkClick r:id="rId6"/>
              </a:rPr>
              <a:t>https://azure.microsoft.com/en-us/marketplace/certified-iot-program/</a:t>
            </a:r>
            <a:endParaRPr lang="it-IT" sz="2448" dirty="0"/>
          </a:p>
          <a:p>
            <a:pPr marL="466298" indent="-466298">
              <a:buFont typeface="Arial" panose="020B0604020202020204" pitchFamily="34" charset="0"/>
              <a:buChar char="•"/>
            </a:pPr>
            <a:r>
              <a:rPr lang="it-IT" sz="2856" dirty="0"/>
              <a:t>Let’s connect</a:t>
            </a:r>
            <a:r>
              <a:rPr lang="it-IT" sz="2448" dirty="0"/>
              <a:t> : </a:t>
            </a:r>
            <a:r>
              <a:rPr lang="it-IT" sz="2448" dirty="0">
                <a:hlinkClick r:id="rId7"/>
              </a:rPr>
              <a:t>https://azure.microsoft.com/en-us/develop/iot/get-started/</a:t>
            </a:r>
            <a:r>
              <a:rPr lang="it-IT" sz="2448" dirty="0"/>
              <a:t> </a:t>
            </a:r>
          </a:p>
          <a:p>
            <a:pPr marL="466298" indent="-466298">
              <a:buFont typeface="Arial" panose="020B0604020202020204" pitchFamily="34" charset="0"/>
              <a:buChar char="•"/>
            </a:pPr>
            <a:r>
              <a:rPr lang="it-IT" sz="2856" dirty="0"/>
              <a:t>IoT Protocol Gateway </a:t>
            </a:r>
            <a:r>
              <a:rPr lang="it-IT" sz="2448" dirty="0"/>
              <a:t>: </a:t>
            </a:r>
            <a:r>
              <a:rPr lang="it-IT" sz="2448" dirty="0">
                <a:hlinkClick r:id="rId8"/>
              </a:rPr>
              <a:t>https://github.com/Azure/azure-iot-protocol-gateway</a:t>
            </a:r>
            <a:r>
              <a:rPr lang="it-IT" sz="2448" dirty="0"/>
              <a:t> </a:t>
            </a:r>
          </a:p>
          <a:p>
            <a:pPr marL="466298" indent="-466298">
              <a:buFont typeface="Arial" panose="020B0604020202020204" pitchFamily="34" charset="0"/>
              <a:buChar char="•"/>
            </a:pPr>
            <a:r>
              <a:rPr lang="it-IT" sz="2856" dirty="0"/>
              <a:t>Azure IoT Remote Monitoring </a:t>
            </a:r>
            <a:r>
              <a:rPr lang="it-IT" sz="2448" dirty="0"/>
              <a:t>: </a:t>
            </a:r>
            <a:r>
              <a:rPr lang="it-IT" sz="2448" dirty="0">
                <a:hlinkClick r:id="rId9"/>
              </a:rPr>
              <a:t>https://github.com/Azure/azure-iot-remote-monitoring</a:t>
            </a:r>
            <a:r>
              <a:rPr lang="it-IT" sz="2448" dirty="0"/>
              <a:t> </a:t>
            </a:r>
          </a:p>
          <a:p>
            <a:pPr marL="466298" indent="-466298">
              <a:buFont typeface="Arial" panose="020B0604020202020204" pitchFamily="34" charset="0"/>
              <a:buChar char="•"/>
            </a:pPr>
            <a:endParaRPr lang="it-IT" sz="2448" dirty="0"/>
          </a:p>
          <a:p>
            <a:pPr marL="466298" indent="-466298">
              <a:buFont typeface="Arial" panose="020B0604020202020204" pitchFamily="34" charset="0"/>
              <a:buChar char="•"/>
            </a:pPr>
            <a:endParaRPr lang="it-IT" sz="2448" dirty="0"/>
          </a:p>
          <a:p>
            <a:pPr marL="932597" lvl="1" indent="-466298">
              <a:buFont typeface="Arial" panose="020B0604020202020204" pitchFamily="34" charset="0"/>
              <a:buChar char="•"/>
            </a:pPr>
            <a:endParaRPr lang="it-IT" sz="2856" dirty="0"/>
          </a:p>
        </p:txBody>
      </p:sp>
      <p:sp>
        <p:nvSpPr>
          <p:cNvPr id="3" name="CasellaDiTesto 1"/>
          <p:cNvSpPr txBox="1"/>
          <p:nvPr/>
        </p:nvSpPr>
        <p:spPr>
          <a:xfrm>
            <a:off x="523581" y="296862"/>
            <a:ext cx="5688985" cy="734534"/>
          </a:xfrm>
          <a:prstGeom prst="rect">
            <a:avLst/>
          </a:prstGeom>
          <a:noFill/>
        </p:spPr>
        <p:txBody>
          <a:bodyPr wrap="square" rtlCol="0">
            <a:spAutoFit/>
          </a:bodyPr>
          <a:lstStyle/>
          <a:p>
            <a:r>
              <a:rPr lang="it-IT" sz="4080" dirty="0"/>
              <a:t>References &amp; Links </a:t>
            </a:r>
          </a:p>
        </p:txBody>
      </p:sp>
    </p:spTree>
    <p:extLst>
      <p:ext uri="{BB962C8B-B14F-4D97-AF65-F5344CB8AC3E}">
        <p14:creationId xmlns:p14="http://schemas.microsoft.com/office/powerpoint/2010/main" val="296524927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IoT even a new thing?</a:t>
            </a:r>
          </a:p>
        </p:txBody>
      </p:sp>
      <p:sp>
        <p:nvSpPr>
          <p:cNvPr id="4" name="Content Placeholder 3"/>
          <p:cNvSpPr>
            <a:spLocks noGrp="1"/>
          </p:cNvSpPr>
          <p:nvPr>
            <p:ph type="body" sz="quarter" idx="11"/>
          </p:nvPr>
        </p:nvSpPr>
        <p:spPr>
          <a:xfrm>
            <a:off x="-5602268" y="-2351668"/>
            <a:ext cx="3649090" cy="5029200"/>
          </a:xfrm>
        </p:spPr>
        <p:txBody>
          <a:bodyPr/>
          <a:lstStyle/>
          <a:p>
            <a:endParaRPr lang="en-US" dirty="0"/>
          </a:p>
          <a:p>
            <a:endParaRPr lang="en-US" dirty="0"/>
          </a:p>
          <a:p>
            <a:r>
              <a:rPr lang="en-US" dirty="0"/>
              <a:t> </a:t>
            </a:r>
          </a:p>
          <a:p>
            <a:endParaRPr lang="en-US" dirty="0"/>
          </a:p>
        </p:txBody>
      </p:sp>
      <p:sp>
        <p:nvSpPr>
          <p:cNvPr id="8" name="Rectangle 7"/>
          <p:cNvSpPr/>
          <p:nvPr>
            <p:custDataLst>
              <p:tags r:id="rId1"/>
            </p:custDataLst>
          </p:nvPr>
        </p:nvSpPr>
        <p:spPr bwMode="auto">
          <a:xfrm>
            <a:off x="5831215" y="1974796"/>
            <a:ext cx="6248643" cy="16989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82880" rIns="91440" bIns="182880" rtlCol="0" anchor="b" anchorCtr="0">
            <a:spAutoFit/>
          </a:bodyPr>
          <a:lstStyle/>
          <a:p>
            <a:pPr defTabSz="932406">
              <a:lnSpc>
                <a:spcPct val="90000"/>
              </a:lnSpc>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Command and control scenarios have much in common with some parts of </a:t>
            </a:r>
            <a:r>
              <a:rPr lang="en-US" sz="3200" dirty="0" err="1">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IoT</a:t>
            </a: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a:t>
            </a:r>
          </a:p>
        </p:txBody>
      </p:sp>
      <p:sp>
        <p:nvSpPr>
          <p:cNvPr id="10" name="Rectangle 9"/>
          <p:cNvSpPr/>
          <p:nvPr>
            <p:custDataLst>
              <p:tags r:id="rId2"/>
            </p:custDataLst>
          </p:nvPr>
        </p:nvSpPr>
        <p:spPr bwMode="auto">
          <a:xfrm>
            <a:off x="5829094" y="4050656"/>
            <a:ext cx="6324600" cy="214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82880" rIns="91440" bIns="182880" rtlCol="0" anchor="b" anchorCtr="0">
            <a:spAutoFit/>
          </a:bodyPr>
          <a:lstStyle/>
          <a:p>
            <a:pPr defTabSz="932406">
              <a:lnSpc>
                <a:spcPct val="90000"/>
              </a:lnSpc>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But falling hardware costs, cloud services and relatively ubiquitous communications do enable new approaches.</a:t>
            </a:r>
          </a:p>
        </p:txBody>
      </p:sp>
      <p:grpSp>
        <p:nvGrpSpPr>
          <p:cNvPr id="68" name="Group 67"/>
          <p:cNvGrpSpPr/>
          <p:nvPr/>
        </p:nvGrpSpPr>
        <p:grpSpPr>
          <a:xfrm>
            <a:off x="97665" y="1520527"/>
            <a:ext cx="1861624" cy="5329535"/>
            <a:chOff x="-2771754" y="-1534573"/>
            <a:chExt cx="1222962" cy="3534239"/>
          </a:xfrm>
        </p:grpSpPr>
        <p:sp>
          <p:nvSpPr>
            <p:cNvPr id="16" name="Rectangle 8"/>
            <p:cNvSpPr>
              <a:spLocks noChangeArrowheads="1"/>
            </p:cNvSpPr>
            <p:nvPr/>
          </p:nvSpPr>
          <p:spPr bwMode="auto">
            <a:xfrm>
              <a:off x="-2418053" y="530915"/>
              <a:ext cx="197833" cy="1270918"/>
            </a:xfrm>
            <a:prstGeom prst="rect">
              <a:avLst/>
            </a:prstGeom>
            <a:solidFill>
              <a:srgbClr val="5E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7" name="Rectangle 9"/>
            <p:cNvSpPr>
              <a:spLocks noChangeArrowheads="1"/>
            </p:cNvSpPr>
            <p:nvPr/>
          </p:nvSpPr>
          <p:spPr bwMode="auto">
            <a:xfrm>
              <a:off x="-2418053" y="530915"/>
              <a:ext cx="197833" cy="127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10"/>
            <p:cNvSpPr>
              <a:spLocks/>
            </p:cNvSpPr>
            <p:nvPr/>
          </p:nvSpPr>
          <p:spPr bwMode="auto">
            <a:xfrm>
              <a:off x="-2418053" y="1801833"/>
              <a:ext cx="347704" cy="197833"/>
            </a:xfrm>
            <a:custGeom>
              <a:avLst/>
              <a:gdLst>
                <a:gd name="T0" fmla="*/ 58 w 58"/>
                <a:gd name="T1" fmla="*/ 25 h 33"/>
                <a:gd name="T2" fmla="*/ 33 w 58"/>
                <a:gd name="T3" fmla="*/ 0 h 33"/>
                <a:gd name="T4" fmla="*/ 0 w 58"/>
                <a:gd name="T5" fmla="*/ 0 h 33"/>
                <a:gd name="T6" fmla="*/ 0 w 58"/>
                <a:gd name="T7" fmla="*/ 33 h 33"/>
                <a:gd name="T8" fmla="*/ 58 w 58"/>
                <a:gd name="T9" fmla="*/ 33 h 33"/>
                <a:gd name="T10" fmla="*/ 58 w 58"/>
                <a:gd name="T11" fmla="*/ 25 h 33"/>
              </a:gdLst>
              <a:ahLst/>
              <a:cxnLst>
                <a:cxn ang="0">
                  <a:pos x="T0" y="T1"/>
                </a:cxn>
                <a:cxn ang="0">
                  <a:pos x="T2" y="T3"/>
                </a:cxn>
                <a:cxn ang="0">
                  <a:pos x="T4" y="T5"/>
                </a:cxn>
                <a:cxn ang="0">
                  <a:pos x="T6" y="T7"/>
                </a:cxn>
                <a:cxn ang="0">
                  <a:pos x="T8" y="T9"/>
                </a:cxn>
                <a:cxn ang="0">
                  <a:pos x="T10" y="T11"/>
                </a:cxn>
              </a:cxnLst>
              <a:rect l="0" t="0" r="r" b="b"/>
              <a:pathLst>
                <a:path w="58" h="33">
                  <a:moveTo>
                    <a:pt x="58" y="25"/>
                  </a:moveTo>
                  <a:lnTo>
                    <a:pt x="33" y="0"/>
                  </a:lnTo>
                  <a:lnTo>
                    <a:pt x="0" y="0"/>
                  </a:lnTo>
                  <a:lnTo>
                    <a:pt x="0" y="33"/>
                  </a:lnTo>
                  <a:lnTo>
                    <a:pt x="58" y="33"/>
                  </a:lnTo>
                  <a:lnTo>
                    <a:pt x="58" y="2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Freeform 11"/>
            <p:cNvSpPr>
              <a:spLocks/>
            </p:cNvSpPr>
            <p:nvPr/>
          </p:nvSpPr>
          <p:spPr bwMode="auto">
            <a:xfrm>
              <a:off x="-2418053" y="1801833"/>
              <a:ext cx="347704" cy="197833"/>
            </a:xfrm>
            <a:custGeom>
              <a:avLst/>
              <a:gdLst>
                <a:gd name="T0" fmla="*/ 58 w 58"/>
                <a:gd name="T1" fmla="*/ 25 h 33"/>
                <a:gd name="T2" fmla="*/ 33 w 58"/>
                <a:gd name="T3" fmla="*/ 0 h 33"/>
                <a:gd name="T4" fmla="*/ 0 w 58"/>
                <a:gd name="T5" fmla="*/ 0 h 33"/>
                <a:gd name="T6" fmla="*/ 0 w 58"/>
                <a:gd name="T7" fmla="*/ 33 h 33"/>
                <a:gd name="T8" fmla="*/ 58 w 58"/>
                <a:gd name="T9" fmla="*/ 33 h 33"/>
                <a:gd name="T10" fmla="*/ 58 w 58"/>
                <a:gd name="T11" fmla="*/ 25 h 33"/>
              </a:gdLst>
              <a:ahLst/>
              <a:cxnLst>
                <a:cxn ang="0">
                  <a:pos x="T0" y="T1"/>
                </a:cxn>
                <a:cxn ang="0">
                  <a:pos x="T2" y="T3"/>
                </a:cxn>
                <a:cxn ang="0">
                  <a:pos x="T4" y="T5"/>
                </a:cxn>
                <a:cxn ang="0">
                  <a:pos x="T6" y="T7"/>
                </a:cxn>
                <a:cxn ang="0">
                  <a:pos x="T8" y="T9"/>
                </a:cxn>
                <a:cxn ang="0">
                  <a:pos x="T10" y="T11"/>
                </a:cxn>
              </a:cxnLst>
              <a:rect l="0" t="0" r="r" b="b"/>
              <a:pathLst>
                <a:path w="58" h="33">
                  <a:moveTo>
                    <a:pt x="58" y="25"/>
                  </a:moveTo>
                  <a:lnTo>
                    <a:pt x="33" y="0"/>
                  </a:lnTo>
                  <a:lnTo>
                    <a:pt x="0" y="0"/>
                  </a:lnTo>
                  <a:lnTo>
                    <a:pt x="0" y="33"/>
                  </a:lnTo>
                  <a:lnTo>
                    <a:pt x="58" y="33"/>
                  </a:lnTo>
                  <a:lnTo>
                    <a:pt x="58"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Rectangle 12"/>
            <p:cNvSpPr>
              <a:spLocks noChangeArrowheads="1"/>
            </p:cNvSpPr>
            <p:nvPr/>
          </p:nvSpPr>
          <p:spPr bwMode="auto">
            <a:xfrm>
              <a:off x="-2418053" y="584867"/>
              <a:ext cx="95918" cy="121696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Rectangle 13"/>
            <p:cNvSpPr>
              <a:spLocks noChangeArrowheads="1"/>
            </p:cNvSpPr>
            <p:nvPr/>
          </p:nvSpPr>
          <p:spPr bwMode="auto">
            <a:xfrm>
              <a:off x="-2418053" y="584867"/>
              <a:ext cx="95918" cy="121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Rectangle 14"/>
            <p:cNvSpPr>
              <a:spLocks noChangeArrowheads="1"/>
            </p:cNvSpPr>
            <p:nvPr/>
          </p:nvSpPr>
          <p:spPr bwMode="auto">
            <a:xfrm>
              <a:off x="-2418053" y="1801833"/>
              <a:ext cx="95918" cy="19783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Rectangle 15"/>
            <p:cNvSpPr>
              <a:spLocks noChangeArrowheads="1"/>
            </p:cNvSpPr>
            <p:nvPr/>
          </p:nvSpPr>
          <p:spPr bwMode="auto">
            <a:xfrm>
              <a:off x="-2418053" y="1801833"/>
              <a:ext cx="95918" cy="19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39"/>
            <p:cNvSpPr>
              <a:spLocks/>
            </p:cNvSpPr>
            <p:nvPr/>
          </p:nvSpPr>
          <p:spPr bwMode="auto">
            <a:xfrm>
              <a:off x="-2525962" y="-871891"/>
              <a:ext cx="731377" cy="1456762"/>
            </a:xfrm>
            <a:custGeom>
              <a:avLst/>
              <a:gdLst>
                <a:gd name="T0" fmla="*/ 261 w 261"/>
                <a:gd name="T1" fmla="*/ 192 h 517"/>
                <a:gd name="T2" fmla="*/ 261 w 261"/>
                <a:gd name="T3" fmla="*/ 0 h 517"/>
                <a:gd name="T4" fmla="*/ 0 w 261"/>
                <a:gd name="T5" fmla="*/ 0 h 517"/>
                <a:gd name="T6" fmla="*/ 0 w 261"/>
                <a:gd name="T7" fmla="*/ 517 h 517"/>
                <a:gd name="T8" fmla="*/ 261 w 261"/>
                <a:gd name="T9" fmla="*/ 517 h 517"/>
                <a:gd name="T10" fmla="*/ 252 w 261"/>
                <a:gd name="T11" fmla="*/ 255 h 517"/>
                <a:gd name="T12" fmla="*/ 261 w 261"/>
                <a:gd name="T13" fmla="*/ 192 h 517"/>
              </a:gdLst>
              <a:ahLst/>
              <a:cxnLst>
                <a:cxn ang="0">
                  <a:pos x="T0" y="T1"/>
                </a:cxn>
                <a:cxn ang="0">
                  <a:pos x="T2" y="T3"/>
                </a:cxn>
                <a:cxn ang="0">
                  <a:pos x="T4" y="T5"/>
                </a:cxn>
                <a:cxn ang="0">
                  <a:pos x="T6" y="T7"/>
                </a:cxn>
                <a:cxn ang="0">
                  <a:pos x="T8" y="T9"/>
                </a:cxn>
                <a:cxn ang="0">
                  <a:pos x="T10" y="T11"/>
                </a:cxn>
                <a:cxn ang="0">
                  <a:pos x="T12" y="T13"/>
                </a:cxn>
              </a:cxnLst>
              <a:rect l="0" t="0" r="r" b="b"/>
              <a:pathLst>
                <a:path w="261" h="517">
                  <a:moveTo>
                    <a:pt x="261" y="192"/>
                  </a:moveTo>
                  <a:cubicBezTo>
                    <a:pt x="261" y="0"/>
                    <a:pt x="261" y="0"/>
                    <a:pt x="261" y="0"/>
                  </a:cubicBezTo>
                  <a:cubicBezTo>
                    <a:pt x="0" y="0"/>
                    <a:pt x="0" y="0"/>
                    <a:pt x="0" y="0"/>
                  </a:cubicBezTo>
                  <a:cubicBezTo>
                    <a:pt x="0" y="517"/>
                    <a:pt x="0" y="517"/>
                    <a:pt x="0" y="517"/>
                  </a:cubicBezTo>
                  <a:cubicBezTo>
                    <a:pt x="261" y="517"/>
                    <a:pt x="261" y="517"/>
                    <a:pt x="261" y="517"/>
                  </a:cubicBezTo>
                  <a:cubicBezTo>
                    <a:pt x="260" y="452"/>
                    <a:pt x="252" y="255"/>
                    <a:pt x="252" y="255"/>
                  </a:cubicBezTo>
                  <a:cubicBezTo>
                    <a:pt x="257" y="243"/>
                    <a:pt x="261" y="192"/>
                    <a:pt x="261" y="192"/>
                  </a:cubicBezTo>
                </a:path>
              </a:pathLst>
            </a:custGeom>
            <a:solidFill>
              <a:srgbClr val="5EB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40"/>
            <p:cNvSpPr>
              <a:spLocks/>
            </p:cNvSpPr>
            <p:nvPr/>
          </p:nvSpPr>
          <p:spPr bwMode="auto">
            <a:xfrm>
              <a:off x="-2226217" y="-1093704"/>
              <a:ext cx="191837" cy="227806"/>
            </a:xfrm>
            <a:custGeom>
              <a:avLst/>
              <a:gdLst>
                <a:gd name="T0" fmla="*/ 67 w 67"/>
                <a:gd name="T1" fmla="*/ 8 h 81"/>
                <a:gd name="T2" fmla="*/ 46 w 67"/>
                <a:gd name="T3" fmla="*/ 0 h 81"/>
                <a:gd name="T4" fmla="*/ 39 w 67"/>
                <a:gd name="T5" fmla="*/ 18 h 81"/>
                <a:gd name="T6" fmla="*/ 0 w 67"/>
                <a:gd name="T7" fmla="*/ 18 h 81"/>
                <a:gd name="T8" fmla="*/ 0 w 67"/>
                <a:gd name="T9" fmla="*/ 81 h 81"/>
                <a:gd name="T10" fmla="*/ 46 w 67"/>
                <a:gd name="T11" fmla="*/ 81 h 81"/>
                <a:gd name="T12" fmla="*/ 46 w 67"/>
                <a:gd name="T13" fmla="*/ 45 h 81"/>
                <a:gd name="T14" fmla="*/ 67 w 67"/>
                <a:gd name="T15" fmla="*/ 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1">
                  <a:moveTo>
                    <a:pt x="67" y="8"/>
                  </a:moveTo>
                  <a:cubicBezTo>
                    <a:pt x="46" y="0"/>
                    <a:pt x="46" y="0"/>
                    <a:pt x="46" y="0"/>
                  </a:cubicBezTo>
                  <a:cubicBezTo>
                    <a:pt x="39" y="18"/>
                    <a:pt x="39" y="18"/>
                    <a:pt x="39" y="18"/>
                  </a:cubicBezTo>
                  <a:cubicBezTo>
                    <a:pt x="0" y="18"/>
                    <a:pt x="0" y="18"/>
                    <a:pt x="0" y="18"/>
                  </a:cubicBezTo>
                  <a:cubicBezTo>
                    <a:pt x="0" y="81"/>
                    <a:pt x="0" y="81"/>
                    <a:pt x="0" y="81"/>
                  </a:cubicBezTo>
                  <a:cubicBezTo>
                    <a:pt x="46" y="81"/>
                    <a:pt x="46" y="81"/>
                    <a:pt x="46" y="81"/>
                  </a:cubicBezTo>
                  <a:cubicBezTo>
                    <a:pt x="46" y="45"/>
                    <a:pt x="46" y="45"/>
                    <a:pt x="46" y="45"/>
                  </a:cubicBezTo>
                  <a:cubicBezTo>
                    <a:pt x="47" y="34"/>
                    <a:pt x="50" y="13"/>
                    <a:pt x="67" y="8"/>
                  </a:cubicBezTo>
                  <a:close/>
                </a:path>
              </a:pathLst>
            </a:custGeom>
            <a:solidFill>
              <a:srgbClr val="EAA70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47"/>
            <p:cNvSpPr>
              <a:spLocks/>
            </p:cNvSpPr>
            <p:nvPr/>
          </p:nvSpPr>
          <p:spPr bwMode="auto">
            <a:xfrm>
              <a:off x="-2250196" y="-799952"/>
              <a:ext cx="179847" cy="635459"/>
            </a:xfrm>
            <a:custGeom>
              <a:avLst/>
              <a:gdLst>
                <a:gd name="T0" fmla="*/ 30 w 30"/>
                <a:gd name="T1" fmla="*/ 0 h 106"/>
                <a:gd name="T2" fmla="*/ 14 w 30"/>
                <a:gd name="T3" fmla="*/ 106 h 106"/>
                <a:gd name="T4" fmla="*/ 0 w 30"/>
                <a:gd name="T5" fmla="*/ 0 h 106"/>
                <a:gd name="T6" fmla="*/ 30 w 30"/>
                <a:gd name="T7" fmla="*/ 0 h 106"/>
              </a:gdLst>
              <a:ahLst/>
              <a:cxnLst>
                <a:cxn ang="0">
                  <a:pos x="T0" y="T1"/>
                </a:cxn>
                <a:cxn ang="0">
                  <a:pos x="T2" y="T3"/>
                </a:cxn>
                <a:cxn ang="0">
                  <a:pos x="T4" y="T5"/>
                </a:cxn>
                <a:cxn ang="0">
                  <a:pos x="T6" y="T7"/>
                </a:cxn>
              </a:cxnLst>
              <a:rect l="0" t="0" r="r" b="b"/>
              <a:pathLst>
                <a:path w="30" h="106">
                  <a:moveTo>
                    <a:pt x="30" y="0"/>
                  </a:moveTo>
                  <a:lnTo>
                    <a:pt x="14" y="106"/>
                  </a:lnTo>
                  <a:lnTo>
                    <a:pt x="0" y="0"/>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48"/>
            <p:cNvSpPr>
              <a:spLocks/>
            </p:cNvSpPr>
            <p:nvPr/>
          </p:nvSpPr>
          <p:spPr bwMode="auto">
            <a:xfrm>
              <a:off x="-2250196" y="-799952"/>
              <a:ext cx="179847" cy="635459"/>
            </a:xfrm>
            <a:custGeom>
              <a:avLst/>
              <a:gdLst>
                <a:gd name="T0" fmla="*/ 30 w 30"/>
                <a:gd name="T1" fmla="*/ 0 h 106"/>
                <a:gd name="T2" fmla="*/ 14 w 30"/>
                <a:gd name="T3" fmla="*/ 106 h 106"/>
                <a:gd name="T4" fmla="*/ 0 w 30"/>
                <a:gd name="T5" fmla="*/ 0 h 106"/>
                <a:gd name="T6" fmla="*/ 30 w 30"/>
                <a:gd name="T7" fmla="*/ 0 h 106"/>
              </a:gdLst>
              <a:ahLst/>
              <a:cxnLst>
                <a:cxn ang="0">
                  <a:pos x="T0" y="T1"/>
                </a:cxn>
                <a:cxn ang="0">
                  <a:pos x="T2" y="T3"/>
                </a:cxn>
                <a:cxn ang="0">
                  <a:pos x="T4" y="T5"/>
                </a:cxn>
                <a:cxn ang="0">
                  <a:pos x="T6" y="T7"/>
                </a:cxn>
              </a:cxnLst>
              <a:rect l="0" t="0" r="r" b="b"/>
              <a:pathLst>
                <a:path w="30" h="106">
                  <a:moveTo>
                    <a:pt x="30" y="0"/>
                  </a:moveTo>
                  <a:lnTo>
                    <a:pt x="14" y="106"/>
                  </a:lnTo>
                  <a:lnTo>
                    <a:pt x="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49"/>
            <p:cNvSpPr>
              <a:spLocks/>
            </p:cNvSpPr>
            <p:nvPr/>
          </p:nvSpPr>
          <p:spPr bwMode="auto">
            <a:xfrm>
              <a:off x="-2250196" y="-799952"/>
              <a:ext cx="179847" cy="269772"/>
            </a:xfrm>
            <a:custGeom>
              <a:avLst/>
              <a:gdLst>
                <a:gd name="T0" fmla="*/ 30 w 30"/>
                <a:gd name="T1" fmla="*/ 0 h 45"/>
                <a:gd name="T2" fmla="*/ 0 w 30"/>
                <a:gd name="T3" fmla="*/ 0 h 45"/>
                <a:gd name="T4" fmla="*/ 6 w 30"/>
                <a:gd name="T5" fmla="*/ 45 h 45"/>
                <a:gd name="T6" fmla="*/ 11 w 30"/>
                <a:gd name="T7" fmla="*/ 20 h 45"/>
                <a:gd name="T8" fmla="*/ 21 w 30"/>
                <a:gd name="T9" fmla="*/ 20 h 45"/>
                <a:gd name="T10" fmla="*/ 24 w 30"/>
                <a:gd name="T11" fmla="*/ 41 h 45"/>
                <a:gd name="T12" fmla="*/ 30 w 3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30" h="45">
                  <a:moveTo>
                    <a:pt x="30" y="0"/>
                  </a:moveTo>
                  <a:lnTo>
                    <a:pt x="0" y="0"/>
                  </a:lnTo>
                  <a:lnTo>
                    <a:pt x="6" y="45"/>
                  </a:lnTo>
                  <a:lnTo>
                    <a:pt x="11" y="20"/>
                  </a:lnTo>
                  <a:lnTo>
                    <a:pt x="21" y="20"/>
                  </a:lnTo>
                  <a:lnTo>
                    <a:pt x="24" y="41"/>
                  </a:lnTo>
                  <a:lnTo>
                    <a:pt x="3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50"/>
            <p:cNvSpPr>
              <a:spLocks/>
            </p:cNvSpPr>
            <p:nvPr/>
          </p:nvSpPr>
          <p:spPr bwMode="auto">
            <a:xfrm>
              <a:off x="-2250196" y="-799952"/>
              <a:ext cx="179847" cy="269772"/>
            </a:xfrm>
            <a:custGeom>
              <a:avLst/>
              <a:gdLst>
                <a:gd name="T0" fmla="*/ 30 w 30"/>
                <a:gd name="T1" fmla="*/ 0 h 45"/>
                <a:gd name="T2" fmla="*/ 0 w 30"/>
                <a:gd name="T3" fmla="*/ 0 h 45"/>
                <a:gd name="T4" fmla="*/ 6 w 30"/>
                <a:gd name="T5" fmla="*/ 45 h 45"/>
                <a:gd name="T6" fmla="*/ 11 w 30"/>
                <a:gd name="T7" fmla="*/ 20 h 45"/>
                <a:gd name="T8" fmla="*/ 21 w 30"/>
                <a:gd name="T9" fmla="*/ 20 h 45"/>
                <a:gd name="T10" fmla="*/ 24 w 30"/>
                <a:gd name="T11" fmla="*/ 41 h 45"/>
                <a:gd name="T12" fmla="*/ 30 w 3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30" h="45">
                  <a:moveTo>
                    <a:pt x="30" y="0"/>
                  </a:moveTo>
                  <a:lnTo>
                    <a:pt x="0" y="0"/>
                  </a:lnTo>
                  <a:lnTo>
                    <a:pt x="6" y="45"/>
                  </a:lnTo>
                  <a:lnTo>
                    <a:pt x="11" y="20"/>
                  </a:lnTo>
                  <a:lnTo>
                    <a:pt x="21" y="20"/>
                  </a:lnTo>
                  <a:lnTo>
                    <a:pt x="24" y="4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51"/>
            <p:cNvSpPr>
              <a:spLocks/>
            </p:cNvSpPr>
            <p:nvPr/>
          </p:nvSpPr>
          <p:spPr bwMode="auto">
            <a:xfrm>
              <a:off x="-2202237" y="-799952"/>
              <a:ext cx="83929" cy="119898"/>
            </a:xfrm>
            <a:custGeom>
              <a:avLst/>
              <a:gdLst>
                <a:gd name="T0" fmla="*/ 14 w 14"/>
                <a:gd name="T1" fmla="*/ 12 h 20"/>
                <a:gd name="T2" fmla="*/ 13 w 14"/>
                <a:gd name="T3" fmla="*/ 20 h 20"/>
                <a:gd name="T4" fmla="*/ 3 w 14"/>
                <a:gd name="T5" fmla="*/ 20 h 20"/>
                <a:gd name="T6" fmla="*/ 0 w 14"/>
                <a:gd name="T7" fmla="*/ 9 h 20"/>
                <a:gd name="T8" fmla="*/ 7 w 14"/>
                <a:gd name="T9" fmla="*/ 0 h 20"/>
                <a:gd name="T10" fmla="*/ 14 w 14"/>
                <a:gd name="T11" fmla="*/ 12 h 20"/>
              </a:gdLst>
              <a:ahLst/>
              <a:cxnLst>
                <a:cxn ang="0">
                  <a:pos x="T0" y="T1"/>
                </a:cxn>
                <a:cxn ang="0">
                  <a:pos x="T2" y="T3"/>
                </a:cxn>
                <a:cxn ang="0">
                  <a:pos x="T4" y="T5"/>
                </a:cxn>
                <a:cxn ang="0">
                  <a:pos x="T6" y="T7"/>
                </a:cxn>
                <a:cxn ang="0">
                  <a:pos x="T8" y="T9"/>
                </a:cxn>
                <a:cxn ang="0">
                  <a:pos x="T10" y="T11"/>
                </a:cxn>
              </a:cxnLst>
              <a:rect l="0" t="0" r="r" b="b"/>
              <a:pathLst>
                <a:path w="14" h="20">
                  <a:moveTo>
                    <a:pt x="14" y="12"/>
                  </a:moveTo>
                  <a:lnTo>
                    <a:pt x="13" y="20"/>
                  </a:lnTo>
                  <a:lnTo>
                    <a:pt x="3" y="20"/>
                  </a:lnTo>
                  <a:lnTo>
                    <a:pt x="0" y="9"/>
                  </a:lnTo>
                  <a:lnTo>
                    <a:pt x="7" y="0"/>
                  </a:lnTo>
                  <a:lnTo>
                    <a:pt x="14" y="12"/>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Freeform 52"/>
            <p:cNvSpPr>
              <a:spLocks/>
            </p:cNvSpPr>
            <p:nvPr/>
          </p:nvSpPr>
          <p:spPr bwMode="auto">
            <a:xfrm>
              <a:off x="-2214227" y="-680054"/>
              <a:ext cx="107908" cy="527551"/>
            </a:xfrm>
            <a:custGeom>
              <a:avLst/>
              <a:gdLst>
                <a:gd name="T0" fmla="*/ 5 w 18"/>
                <a:gd name="T1" fmla="*/ 0 h 88"/>
                <a:gd name="T2" fmla="*/ 15 w 18"/>
                <a:gd name="T3" fmla="*/ 0 h 88"/>
                <a:gd name="T4" fmla="*/ 18 w 18"/>
                <a:gd name="T5" fmla="*/ 22 h 88"/>
                <a:gd name="T6" fmla="*/ 8 w 18"/>
                <a:gd name="T7" fmla="*/ 88 h 88"/>
                <a:gd name="T8" fmla="*/ 0 w 18"/>
                <a:gd name="T9" fmla="*/ 25 h 88"/>
                <a:gd name="T10" fmla="*/ 5 w 18"/>
                <a:gd name="T11" fmla="*/ 0 h 88"/>
              </a:gdLst>
              <a:ahLst/>
              <a:cxnLst>
                <a:cxn ang="0">
                  <a:pos x="T0" y="T1"/>
                </a:cxn>
                <a:cxn ang="0">
                  <a:pos x="T2" y="T3"/>
                </a:cxn>
                <a:cxn ang="0">
                  <a:pos x="T4" y="T5"/>
                </a:cxn>
                <a:cxn ang="0">
                  <a:pos x="T6" y="T7"/>
                </a:cxn>
                <a:cxn ang="0">
                  <a:pos x="T8" y="T9"/>
                </a:cxn>
                <a:cxn ang="0">
                  <a:pos x="T10" y="T11"/>
                </a:cxn>
              </a:cxnLst>
              <a:rect l="0" t="0" r="r" b="b"/>
              <a:pathLst>
                <a:path w="18" h="88">
                  <a:moveTo>
                    <a:pt x="5" y="0"/>
                  </a:moveTo>
                  <a:lnTo>
                    <a:pt x="15" y="0"/>
                  </a:lnTo>
                  <a:lnTo>
                    <a:pt x="18" y="22"/>
                  </a:lnTo>
                  <a:lnTo>
                    <a:pt x="8" y="88"/>
                  </a:lnTo>
                  <a:lnTo>
                    <a:pt x="0" y="25"/>
                  </a:lnTo>
                  <a:lnTo>
                    <a:pt x="5" y="0"/>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53"/>
            <p:cNvSpPr>
              <a:spLocks/>
            </p:cNvSpPr>
            <p:nvPr/>
          </p:nvSpPr>
          <p:spPr bwMode="auto">
            <a:xfrm>
              <a:off x="-2214227" y="-680054"/>
              <a:ext cx="107908" cy="527551"/>
            </a:xfrm>
            <a:custGeom>
              <a:avLst/>
              <a:gdLst>
                <a:gd name="T0" fmla="*/ 5 w 18"/>
                <a:gd name="T1" fmla="*/ 0 h 88"/>
                <a:gd name="T2" fmla="*/ 15 w 18"/>
                <a:gd name="T3" fmla="*/ 0 h 88"/>
                <a:gd name="T4" fmla="*/ 18 w 18"/>
                <a:gd name="T5" fmla="*/ 22 h 88"/>
                <a:gd name="T6" fmla="*/ 8 w 18"/>
                <a:gd name="T7" fmla="*/ 88 h 88"/>
                <a:gd name="T8" fmla="*/ 0 w 18"/>
                <a:gd name="T9" fmla="*/ 25 h 88"/>
                <a:gd name="T10" fmla="*/ 5 w 18"/>
                <a:gd name="T11" fmla="*/ 0 h 88"/>
              </a:gdLst>
              <a:ahLst/>
              <a:cxnLst>
                <a:cxn ang="0">
                  <a:pos x="T0" y="T1"/>
                </a:cxn>
                <a:cxn ang="0">
                  <a:pos x="T2" y="T3"/>
                </a:cxn>
                <a:cxn ang="0">
                  <a:pos x="T4" y="T5"/>
                </a:cxn>
                <a:cxn ang="0">
                  <a:pos x="T6" y="T7"/>
                </a:cxn>
                <a:cxn ang="0">
                  <a:pos x="T8" y="T9"/>
                </a:cxn>
                <a:cxn ang="0">
                  <a:pos x="T10" y="T11"/>
                </a:cxn>
              </a:cxnLst>
              <a:rect l="0" t="0" r="r" b="b"/>
              <a:pathLst>
                <a:path w="18" h="88">
                  <a:moveTo>
                    <a:pt x="5" y="0"/>
                  </a:moveTo>
                  <a:lnTo>
                    <a:pt x="15" y="0"/>
                  </a:lnTo>
                  <a:lnTo>
                    <a:pt x="18" y="22"/>
                  </a:lnTo>
                  <a:lnTo>
                    <a:pt x="8" y="88"/>
                  </a:lnTo>
                  <a:lnTo>
                    <a:pt x="0" y="2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54"/>
            <p:cNvSpPr>
              <a:spLocks/>
            </p:cNvSpPr>
            <p:nvPr/>
          </p:nvSpPr>
          <p:spPr bwMode="auto">
            <a:xfrm>
              <a:off x="-2160275" y="-871891"/>
              <a:ext cx="89925" cy="167857"/>
            </a:xfrm>
            <a:custGeom>
              <a:avLst/>
              <a:gdLst>
                <a:gd name="T0" fmla="*/ 0 w 15"/>
                <a:gd name="T1" fmla="*/ 12 h 28"/>
                <a:gd name="T2" fmla="*/ 10 w 15"/>
                <a:gd name="T3" fmla="*/ 28 h 28"/>
                <a:gd name="T4" fmla="*/ 15 w 15"/>
                <a:gd name="T5" fmla="*/ 12 h 28"/>
                <a:gd name="T6" fmla="*/ 15 w 15"/>
                <a:gd name="T7" fmla="*/ 0 h 28"/>
                <a:gd name="T8" fmla="*/ 0 w 15"/>
                <a:gd name="T9" fmla="*/ 12 h 28"/>
              </a:gdLst>
              <a:ahLst/>
              <a:cxnLst>
                <a:cxn ang="0">
                  <a:pos x="T0" y="T1"/>
                </a:cxn>
                <a:cxn ang="0">
                  <a:pos x="T2" y="T3"/>
                </a:cxn>
                <a:cxn ang="0">
                  <a:pos x="T4" y="T5"/>
                </a:cxn>
                <a:cxn ang="0">
                  <a:pos x="T6" y="T7"/>
                </a:cxn>
                <a:cxn ang="0">
                  <a:pos x="T8" y="T9"/>
                </a:cxn>
              </a:cxnLst>
              <a:rect l="0" t="0" r="r" b="b"/>
              <a:pathLst>
                <a:path w="15" h="28">
                  <a:moveTo>
                    <a:pt x="0" y="12"/>
                  </a:moveTo>
                  <a:lnTo>
                    <a:pt x="10" y="28"/>
                  </a:lnTo>
                  <a:lnTo>
                    <a:pt x="15" y="12"/>
                  </a:lnTo>
                  <a:lnTo>
                    <a:pt x="1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Freeform 55"/>
            <p:cNvSpPr>
              <a:spLocks/>
            </p:cNvSpPr>
            <p:nvPr/>
          </p:nvSpPr>
          <p:spPr bwMode="auto">
            <a:xfrm>
              <a:off x="-2250196" y="-871891"/>
              <a:ext cx="89925" cy="167857"/>
            </a:xfrm>
            <a:custGeom>
              <a:avLst/>
              <a:gdLst>
                <a:gd name="T0" fmla="*/ 15 w 15"/>
                <a:gd name="T1" fmla="*/ 12 h 28"/>
                <a:gd name="T2" fmla="*/ 5 w 15"/>
                <a:gd name="T3" fmla="*/ 28 h 28"/>
                <a:gd name="T4" fmla="*/ 0 w 15"/>
                <a:gd name="T5" fmla="*/ 12 h 28"/>
                <a:gd name="T6" fmla="*/ 0 w 15"/>
                <a:gd name="T7" fmla="*/ 0 h 28"/>
                <a:gd name="T8" fmla="*/ 15 w 15"/>
                <a:gd name="T9" fmla="*/ 12 h 28"/>
              </a:gdLst>
              <a:ahLst/>
              <a:cxnLst>
                <a:cxn ang="0">
                  <a:pos x="T0" y="T1"/>
                </a:cxn>
                <a:cxn ang="0">
                  <a:pos x="T2" y="T3"/>
                </a:cxn>
                <a:cxn ang="0">
                  <a:pos x="T4" y="T5"/>
                </a:cxn>
                <a:cxn ang="0">
                  <a:pos x="T6" y="T7"/>
                </a:cxn>
                <a:cxn ang="0">
                  <a:pos x="T8" y="T9"/>
                </a:cxn>
              </a:cxnLst>
              <a:rect l="0" t="0" r="r" b="b"/>
              <a:pathLst>
                <a:path w="15" h="28">
                  <a:moveTo>
                    <a:pt x="15" y="12"/>
                  </a:moveTo>
                  <a:lnTo>
                    <a:pt x="5" y="28"/>
                  </a:lnTo>
                  <a:lnTo>
                    <a:pt x="0" y="12"/>
                  </a:lnTo>
                  <a:lnTo>
                    <a:pt x="0" y="0"/>
                  </a:lnTo>
                  <a:lnTo>
                    <a:pt x="1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1" name="Freeform 56"/>
            <p:cNvSpPr>
              <a:spLocks/>
            </p:cNvSpPr>
            <p:nvPr/>
          </p:nvSpPr>
          <p:spPr bwMode="auto">
            <a:xfrm>
              <a:off x="-2250196" y="-871891"/>
              <a:ext cx="179847" cy="71939"/>
            </a:xfrm>
            <a:custGeom>
              <a:avLst/>
              <a:gdLst>
                <a:gd name="T0" fmla="*/ 0 w 30"/>
                <a:gd name="T1" fmla="*/ 0 h 12"/>
                <a:gd name="T2" fmla="*/ 15 w 30"/>
                <a:gd name="T3" fmla="*/ 12 h 12"/>
                <a:gd name="T4" fmla="*/ 30 w 30"/>
                <a:gd name="T5" fmla="*/ 0 h 12"/>
                <a:gd name="T6" fmla="*/ 0 w 30"/>
                <a:gd name="T7" fmla="*/ 0 h 12"/>
              </a:gdLst>
              <a:ahLst/>
              <a:cxnLst>
                <a:cxn ang="0">
                  <a:pos x="T0" y="T1"/>
                </a:cxn>
                <a:cxn ang="0">
                  <a:pos x="T2" y="T3"/>
                </a:cxn>
                <a:cxn ang="0">
                  <a:pos x="T4" y="T5"/>
                </a:cxn>
                <a:cxn ang="0">
                  <a:pos x="T6" y="T7"/>
                </a:cxn>
              </a:cxnLst>
              <a:rect l="0" t="0" r="r" b="b"/>
              <a:pathLst>
                <a:path w="30" h="12">
                  <a:moveTo>
                    <a:pt x="0" y="0"/>
                  </a:moveTo>
                  <a:lnTo>
                    <a:pt x="15" y="12"/>
                  </a:lnTo>
                  <a:lnTo>
                    <a:pt x="30" y="0"/>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2" name="Freeform 57"/>
            <p:cNvSpPr>
              <a:spLocks/>
            </p:cNvSpPr>
            <p:nvPr/>
          </p:nvSpPr>
          <p:spPr bwMode="auto">
            <a:xfrm>
              <a:off x="-2765757" y="-871891"/>
              <a:ext cx="377680" cy="1210969"/>
            </a:xfrm>
            <a:custGeom>
              <a:avLst/>
              <a:gdLst>
                <a:gd name="T0" fmla="*/ 0 w 134"/>
                <a:gd name="T1" fmla="*/ 427 h 430"/>
                <a:gd name="T2" fmla="*/ 83 w 134"/>
                <a:gd name="T3" fmla="*/ 0 h 430"/>
                <a:gd name="T4" fmla="*/ 83 w 134"/>
                <a:gd name="T5" fmla="*/ 1 h 430"/>
                <a:gd name="T6" fmla="*/ 134 w 134"/>
                <a:gd name="T7" fmla="*/ 21 h 430"/>
                <a:gd name="T8" fmla="*/ 124 w 134"/>
                <a:gd name="T9" fmla="*/ 49 h 430"/>
                <a:gd name="T10" fmla="*/ 100 w 134"/>
                <a:gd name="T11" fmla="*/ 131 h 430"/>
                <a:gd name="T12" fmla="*/ 55 w 134"/>
                <a:gd name="T13" fmla="*/ 430 h 430"/>
                <a:gd name="T14" fmla="*/ 0 w 134"/>
                <a:gd name="T15" fmla="*/ 427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430">
                  <a:moveTo>
                    <a:pt x="0" y="427"/>
                  </a:moveTo>
                  <a:cubicBezTo>
                    <a:pt x="14" y="168"/>
                    <a:pt x="83" y="3"/>
                    <a:pt x="83" y="0"/>
                  </a:cubicBezTo>
                  <a:cubicBezTo>
                    <a:pt x="83" y="1"/>
                    <a:pt x="83" y="1"/>
                    <a:pt x="83" y="1"/>
                  </a:cubicBezTo>
                  <a:cubicBezTo>
                    <a:pt x="134" y="21"/>
                    <a:pt x="134" y="21"/>
                    <a:pt x="134" y="21"/>
                  </a:cubicBezTo>
                  <a:cubicBezTo>
                    <a:pt x="134" y="22"/>
                    <a:pt x="130" y="31"/>
                    <a:pt x="124" y="49"/>
                  </a:cubicBezTo>
                  <a:cubicBezTo>
                    <a:pt x="118" y="68"/>
                    <a:pt x="109" y="96"/>
                    <a:pt x="100" y="131"/>
                  </a:cubicBezTo>
                  <a:cubicBezTo>
                    <a:pt x="82" y="202"/>
                    <a:pt x="62" y="305"/>
                    <a:pt x="55" y="430"/>
                  </a:cubicBezTo>
                  <a:cubicBezTo>
                    <a:pt x="0" y="427"/>
                    <a:pt x="0" y="427"/>
                    <a:pt x="0" y="427"/>
                  </a:cubicBezTo>
                </a:path>
              </a:pathLst>
            </a:custGeom>
            <a:solidFill>
              <a:srgbClr val="5EB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 name="Freeform 58"/>
            <p:cNvSpPr>
              <a:spLocks/>
            </p:cNvSpPr>
            <p:nvPr/>
          </p:nvSpPr>
          <p:spPr bwMode="auto">
            <a:xfrm>
              <a:off x="-2771754" y="333081"/>
              <a:ext cx="161864" cy="167857"/>
            </a:xfrm>
            <a:custGeom>
              <a:avLst/>
              <a:gdLst>
                <a:gd name="T0" fmla="*/ 1 w 57"/>
                <a:gd name="T1" fmla="*/ 30 h 60"/>
                <a:gd name="T2" fmla="*/ 27 w 57"/>
                <a:gd name="T3" fmla="*/ 59 h 60"/>
                <a:gd name="T4" fmla="*/ 56 w 57"/>
                <a:gd name="T5" fmla="*/ 33 h 60"/>
                <a:gd name="T6" fmla="*/ 56 w 57"/>
                <a:gd name="T7" fmla="*/ 32 h 60"/>
                <a:gd name="T8" fmla="*/ 57 w 57"/>
                <a:gd name="T9" fmla="*/ 3 h 60"/>
                <a:gd name="T10" fmla="*/ 2 w 57"/>
                <a:gd name="T11" fmla="*/ 0 h 60"/>
                <a:gd name="T12" fmla="*/ 1 w 57"/>
                <a:gd name="T13" fmla="*/ 29 h 60"/>
                <a:gd name="T14" fmla="*/ 1 w 57"/>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0">
                  <a:moveTo>
                    <a:pt x="1" y="30"/>
                  </a:moveTo>
                  <a:cubicBezTo>
                    <a:pt x="0" y="45"/>
                    <a:pt x="12" y="58"/>
                    <a:pt x="27" y="59"/>
                  </a:cubicBezTo>
                  <a:cubicBezTo>
                    <a:pt x="42" y="60"/>
                    <a:pt x="55" y="48"/>
                    <a:pt x="56" y="33"/>
                  </a:cubicBezTo>
                  <a:cubicBezTo>
                    <a:pt x="56" y="32"/>
                    <a:pt x="56" y="32"/>
                    <a:pt x="56" y="32"/>
                  </a:cubicBezTo>
                  <a:cubicBezTo>
                    <a:pt x="57" y="3"/>
                    <a:pt x="57" y="3"/>
                    <a:pt x="57" y="3"/>
                  </a:cubicBezTo>
                  <a:cubicBezTo>
                    <a:pt x="2" y="0"/>
                    <a:pt x="2" y="0"/>
                    <a:pt x="2" y="0"/>
                  </a:cubicBezTo>
                  <a:cubicBezTo>
                    <a:pt x="1" y="29"/>
                    <a:pt x="1" y="29"/>
                    <a:pt x="1" y="29"/>
                  </a:cubicBezTo>
                  <a:cubicBezTo>
                    <a:pt x="1" y="29"/>
                    <a:pt x="1" y="30"/>
                    <a:pt x="1" y="30"/>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59"/>
            <p:cNvSpPr>
              <a:spLocks/>
            </p:cNvSpPr>
            <p:nvPr/>
          </p:nvSpPr>
          <p:spPr bwMode="auto">
            <a:xfrm>
              <a:off x="-1938462" y="-871891"/>
              <a:ext cx="377680" cy="1210969"/>
            </a:xfrm>
            <a:custGeom>
              <a:avLst/>
              <a:gdLst>
                <a:gd name="T0" fmla="*/ 134 w 134"/>
                <a:gd name="T1" fmla="*/ 427 h 430"/>
                <a:gd name="T2" fmla="*/ 51 w 134"/>
                <a:gd name="T3" fmla="*/ 0 h 430"/>
                <a:gd name="T4" fmla="*/ 51 w 134"/>
                <a:gd name="T5" fmla="*/ 1 h 430"/>
                <a:gd name="T6" fmla="*/ 0 w 134"/>
                <a:gd name="T7" fmla="*/ 21 h 430"/>
                <a:gd name="T8" fmla="*/ 10 w 134"/>
                <a:gd name="T9" fmla="*/ 49 h 430"/>
                <a:gd name="T10" fmla="*/ 35 w 134"/>
                <a:gd name="T11" fmla="*/ 131 h 430"/>
                <a:gd name="T12" fmla="*/ 79 w 134"/>
                <a:gd name="T13" fmla="*/ 430 h 430"/>
                <a:gd name="T14" fmla="*/ 134 w 134"/>
                <a:gd name="T15" fmla="*/ 427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430">
                  <a:moveTo>
                    <a:pt x="134" y="427"/>
                  </a:moveTo>
                  <a:cubicBezTo>
                    <a:pt x="120" y="168"/>
                    <a:pt x="52" y="3"/>
                    <a:pt x="51" y="0"/>
                  </a:cubicBezTo>
                  <a:cubicBezTo>
                    <a:pt x="51" y="1"/>
                    <a:pt x="51" y="1"/>
                    <a:pt x="51" y="1"/>
                  </a:cubicBezTo>
                  <a:cubicBezTo>
                    <a:pt x="0" y="21"/>
                    <a:pt x="0" y="21"/>
                    <a:pt x="0" y="21"/>
                  </a:cubicBezTo>
                  <a:cubicBezTo>
                    <a:pt x="0" y="22"/>
                    <a:pt x="4" y="31"/>
                    <a:pt x="10" y="49"/>
                  </a:cubicBezTo>
                  <a:cubicBezTo>
                    <a:pt x="17" y="68"/>
                    <a:pt x="25" y="96"/>
                    <a:pt x="35" y="131"/>
                  </a:cubicBezTo>
                  <a:cubicBezTo>
                    <a:pt x="53" y="202"/>
                    <a:pt x="73" y="305"/>
                    <a:pt x="79" y="430"/>
                  </a:cubicBezTo>
                  <a:lnTo>
                    <a:pt x="134" y="427"/>
                  </a:lnTo>
                  <a:close/>
                </a:path>
              </a:pathLst>
            </a:custGeom>
            <a:solidFill>
              <a:srgbClr val="5EB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60"/>
            <p:cNvSpPr>
              <a:spLocks/>
            </p:cNvSpPr>
            <p:nvPr/>
          </p:nvSpPr>
          <p:spPr bwMode="auto">
            <a:xfrm>
              <a:off x="-1710656" y="333081"/>
              <a:ext cx="161864" cy="167857"/>
            </a:xfrm>
            <a:custGeom>
              <a:avLst/>
              <a:gdLst>
                <a:gd name="T0" fmla="*/ 57 w 58"/>
                <a:gd name="T1" fmla="*/ 30 h 60"/>
                <a:gd name="T2" fmla="*/ 31 w 58"/>
                <a:gd name="T3" fmla="*/ 59 h 60"/>
                <a:gd name="T4" fmla="*/ 2 w 58"/>
                <a:gd name="T5" fmla="*/ 33 h 60"/>
                <a:gd name="T6" fmla="*/ 2 w 58"/>
                <a:gd name="T7" fmla="*/ 32 h 60"/>
                <a:gd name="T8" fmla="*/ 0 w 58"/>
                <a:gd name="T9" fmla="*/ 3 h 60"/>
                <a:gd name="T10" fmla="*/ 55 w 58"/>
                <a:gd name="T11" fmla="*/ 0 h 60"/>
                <a:gd name="T12" fmla="*/ 57 w 58"/>
                <a:gd name="T13" fmla="*/ 29 h 60"/>
                <a:gd name="T14" fmla="*/ 57 w 58"/>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60">
                  <a:moveTo>
                    <a:pt x="57" y="30"/>
                  </a:moveTo>
                  <a:cubicBezTo>
                    <a:pt x="58" y="45"/>
                    <a:pt x="46" y="58"/>
                    <a:pt x="31" y="59"/>
                  </a:cubicBezTo>
                  <a:cubicBezTo>
                    <a:pt x="16" y="60"/>
                    <a:pt x="3" y="48"/>
                    <a:pt x="2" y="33"/>
                  </a:cubicBezTo>
                  <a:cubicBezTo>
                    <a:pt x="2" y="33"/>
                    <a:pt x="2" y="32"/>
                    <a:pt x="2" y="32"/>
                  </a:cubicBezTo>
                  <a:cubicBezTo>
                    <a:pt x="0" y="3"/>
                    <a:pt x="0" y="3"/>
                    <a:pt x="0" y="3"/>
                  </a:cubicBezTo>
                  <a:cubicBezTo>
                    <a:pt x="55" y="0"/>
                    <a:pt x="55" y="0"/>
                    <a:pt x="55" y="0"/>
                  </a:cubicBezTo>
                  <a:cubicBezTo>
                    <a:pt x="57" y="29"/>
                    <a:pt x="57" y="29"/>
                    <a:pt x="57" y="29"/>
                  </a:cubicBezTo>
                  <a:cubicBezTo>
                    <a:pt x="57" y="29"/>
                    <a:pt x="57" y="30"/>
                    <a:pt x="57" y="30"/>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61"/>
            <p:cNvSpPr>
              <a:spLocks noEditPoints="1"/>
            </p:cNvSpPr>
            <p:nvPr/>
          </p:nvSpPr>
          <p:spPr bwMode="auto">
            <a:xfrm>
              <a:off x="-1806574" y="147241"/>
              <a:ext cx="11990" cy="437629"/>
            </a:xfrm>
            <a:custGeom>
              <a:avLst/>
              <a:gdLst>
                <a:gd name="T0" fmla="*/ 5 w 5"/>
                <a:gd name="T1" fmla="*/ 156 h 156"/>
                <a:gd name="T2" fmla="*/ 5 w 5"/>
                <a:gd name="T3" fmla="*/ 156 h 156"/>
                <a:gd name="T4" fmla="*/ 5 w 5"/>
                <a:gd name="T5" fmla="*/ 156 h 156"/>
                <a:gd name="T6" fmla="*/ 5 w 5"/>
                <a:gd name="T7" fmla="*/ 156 h 156"/>
                <a:gd name="T8" fmla="*/ 5 w 5"/>
                <a:gd name="T9" fmla="*/ 155 h 156"/>
                <a:gd name="T10" fmla="*/ 5 w 5"/>
                <a:gd name="T11" fmla="*/ 155 h 156"/>
                <a:gd name="T12" fmla="*/ 5 w 5"/>
                <a:gd name="T13" fmla="*/ 155 h 156"/>
                <a:gd name="T14" fmla="*/ 0 w 5"/>
                <a:gd name="T15" fmla="*/ 0 h 156"/>
                <a:gd name="T16" fmla="*/ 5 w 5"/>
                <a:gd name="T17" fmla="*/ 141 h 156"/>
                <a:gd name="T18" fmla="*/ 0 w 5"/>
                <a:gd name="T19" fmla="*/ 0 h 156"/>
                <a:gd name="T20" fmla="*/ 0 w 5"/>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56">
                  <a:moveTo>
                    <a:pt x="5" y="156"/>
                  </a:moveTo>
                  <a:cubicBezTo>
                    <a:pt x="5" y="156"/>
                    <a:pt x="5" y="156"/>
                    <a:pt x="5" y="156"/>
                  </a:cubicBezTo>
                  <a:cubicBezTo>
                    <a:pt x="5" y="156"/>
                    <a:pt x="5" y="156"/>
                    <a:pt x="5" y="156"/>
                  </a:cubicBezTo>
                  <a:cubicBezTo>
                    <a:pt x="5" y="156"/>
                    <a:pt x="5" y="156"/>
                    <a:pt x="5" y="156"/>
                  </a:cubicBezTo>
                  <a:moveTo>
                    <a:pt x="5" y="155"/>
                  </a:moveTo>
                  <a:cubicBezTo>
                    <a:pt x="5" y="155"/>
                    <a:pt x="5" y="155"/>
                    <a:pt x="5" y="155"/>
                  </a:cubicBezTo>
                  <a:cubicBezTo>
                    <a:pt x="5" y="155"/>
                    <a:pt x="5" y="155"/>
                    <a:pt x="5" y="155"/>
                  </a:cubicBezTo>
                  <a:moveTo>
                    <a:pt x="0" y="0"/>
                  </a:moveTo>
                  <a:cubicBezTo>
                    <a:pt x="2" y="50"/>
                    <a:pt x="4" y="106"/>
                    <a:pt x="5" y="141"/>
                  </a:cubicBezTo>
                  <a:cubicBezTo>
                    <a:pt x="4" y="106"/>
                    <a:pt x="2" y="50"/>
                    <a:pt x="0" y="0"/>
                  </a:cubicBezTo>
                  <a:cubicBezTo>
                    <a:pt x="0" y="0"/>
                    <a:pt x="0" y="0"/>
                    <a:pt x="0" y="0"/>
                  </a:cubicBezTo>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Freeform 63"/>
            <p:cNvSpPr>
              <a:spLocks/>
            </p:cNvSpPr>
            <p:nvPr/>
          </p:nvSpPr>
          <p:spPr bwMode="auto">
            <a:xfrm>
              <a:off x="-2166268" y="-164493"/>
              <a:ext cx="5997" cy="11990"/>
            </a:xfrm>
            <a:custGeom>
              <a:avLst/>
              <a:gdLst>
                <a:gd name="T0" fmla="*/ 0 w 1"/>
                <a:gd name="T1" fmla="*/ 0 h 2"/>
                <a:gd name="T2" fmla="*/ 0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lnTo>
                    <a:pt x="0" y="2"/>
                  </a:lnTo>
                  <a:lnTo>
                    <a:pt x="1" y="0"/>
                  </a:lnTo>
                  <a:lnTo>
                    <a:pt x="0" y="0"/>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64"/>
            <p:cNvSpPr>
              <a:spLocks/>
            </p:cNvSpPr>
            <p:nvPr/>
          </p:nvSpPr>
          <p:spPr bwMode="auto">
            <a:xfrm>
              <a:off x="-2166268" y="-164493"/>
              <a:ext cx="5997" cy="11990"/>
            </a:xfrm>
            <a:custGeom>
              <a:avLst/>
              <a:gdLst>
                <a:gd name="T0" fmla="*/ 0 w 1"/>
                <a:gd name="T1" fmla="*/ 0 h 2"/>
                <a:gd name="T2" fmla="*/ 0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lnTo>
                    <a:pt x="0" y="2"/>
                  </a:ln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65"/>
            <p:cNvSpPr>
              <a:spLocks/>
            </p:cNvSpPr>
            <p:nvPr/>
          </p:nvSpPr>
          <p:spPr bwMode="auto">
            <a:xfrm>
              <a:off x="-2525962" y="-482225"/>
              <a:ext cx="29976" cy="179847"/>
            </a:xfrm>
            <a:custGeom>
              <a:avLst/>
              <a:gdLst>
                <a:gd name="T0" fmla="*/ 0 w 11"/>
                <a:gd name="T1" fmla="*/ 0 h 63"/>
                <a:gd name="T2" fmla="*/ 0 w 11"/>
                <a:gd name="T3" fmla="*/ 63 h 63"/>
                <a:gd name="T4" fmla="*/ 11 w 11"/>
                <a:gd name="T5" fmla="*/ 10 h 63"/>
                <a:gd name="T6" fmla="*/ 0 w 11"/>
                <a:gd name="T7" fmla="*/ 0 h 63"/>
              </a:gdLst>
              <a:ahLst/>
              <a:cxnLst>
                <a:cxn ang="0">
                  <a:pos x="T0" y="T1"/>
                </a:cxn>
                <a:cxn ang="0">
                  <a:pos x="T2" y="T3"/>
                </a:cxn>
                <a:cxn ang="0">
                  <a:pos x="T4" y="T5"/>
                </a:cxn>
                <a:cxn ang="0">
                  <a:pos x="T6" y="T7"/>
                </a:cxn>
              </a:cxnLst>
              <a:rect l="0" t="0" r="r" b="b"/>
              <a:pathLst>
                <a:path w="11" h="63">
                  <a:moveTo>
                    <a:pt x="0" y="0"/>
                  </a:moveTo>
                  <a:cubicBezTo>
                    <a:pt x="0" y="63"/>
                    <a:pt x="0" y="63"/>
                    <a:pt x="0" y="63"/>
                  </a:cubicBezTo>
                  <a:cubicBezTo>
                    <a:pt x="4" y="44"/>
                    <a:pt x="8" y="26"/>
                    <a:pt x="11" y="10"/>
                  </a:cubicBezTo>
                  <a:cubicBezTo>
                    <a:pt x="0" y="0"/>
                    <a:pt x="0" y="0"/>
                    <a:pt x="0" y="0"/>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67" name="Group 66"/>
            <p:cNvGrpSpPr/>
            <p:nvPr/>
          </p:nvGrpSpPr>
          <p:grpSpPr>
            <a:xfrm rot="1473090">
              <a:off x="-2451025" y="-1534573"/>
              <a:ext cx="665435" cy="599494"/>
              <a:chOff x="688288" y="2900844"/>
              <a:chExt cx="665435" cy="599494"/>
            </a:xfrm>
          </p:grpSpPr>
          <p:sp>
            <p:nvSpPr>
              <p:cNvPr id="36" name="Freeform 41"/>
              <p:cNvSpPr>
                <a:spLocks/>
              </p:cNvSpPr>
              <p:nvPr/>
            </p:nvSpPr>
            <p:spPr bwMode="auto">
              <a:xfrm>
                <a:off x="1107930" y="3062708"/>
                <a:ext cx="179847" cy="167857"/>
              </a:xfrm>
              <a:custGeom>
                <a:avLst/>
                <a:gdLst>
                  <a:gd name="T0" fmla="*/ 0 w 30"/>
                  <a:gd name="T1" fmla="*/ 0 h 28"/>
                  <a:gd name="T2" fmla="*/ 30 w 30"/>
                  <a:gd name="T3" fmla="*/ 16 h 28"/>
                  <a:gd name="T4" fmla="*/ 17 w 30"/>
                  <a:gd name="T5" fmla="*/ 28 h 28"/>
                  <a:gd name="T6" fmla="*/ 0 w 30"/>
                  <a:gd name="T7" fmla="*/ 0 h 28"/>
                </a:gdLst>
                <a:ahLst/>
                <a:cxnLst>
                  <a:cxn ang="0">
                    <a:pos x="T0" y="T1"/>
                  </a:cxn>
                  <a:cxn ang="0">
                    <a:pos x="T2" y="T3"/>
                  </a:cxn>
                  <a:cxn ang="0">
                    <a:pos x="T4" y="T5"/>
                  </a:cxn>
                  <a:cxn ang="0">
                    <a:pos x="T6" y="T7"/>
                  </a:cxn>
                </a:cxnLst>
                <a:rect l="0" t="0" r="r" b="b"/>
                <a:pathLst>
                  <a:path w="30" h="28">
                    <a:moveTo>
                      <a:pt x="0" y="0"/>
                    </a:moveTo>
                    <a:lnTo>
                      <a:pt x="30" y="16"/>
                    </a:lnTo>
                    <a:lnTo>
                      <a:pt x="17" y="28"/>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42"/>
              <p:cNvSpPr>
                <a:spLocks/>
              </p:cNvSpPr>
              <p:nvPr/>
            </p:nvSpPr>
            <p:spPr bwMode="auto">
              <a:xfrm>
                <a:off x="1065964" y="3146637"/>
                <a:ext cx="29976" cy="29976"/>
              </a:xfrm>
              <a:custGeom>
                <a:avLst/>
                <a:gdLst>
                  <a:gd name="T0" fmla="*/ 9 w 11"/>
                  <a:gd name="T1" fmla="*/ 2 h 11"/>
                  <a:gd name="T2" fmla="*/ 9 w 11"/>
                  <a:gd name="T3" fmla="*/ 9 h 11"/>
                  <a:gd name="T4" fmla="*/ 2 w 11"/>
                  <a:gd name="T5" fmla="*/ 9 h 11"/>
                  <a:gd name="T6" fmla="*/ 2 w 11"/>
                  <a:gd name="T7" fmla="*/ 2 h 11"/>
                  <a:gd name="T8" fmla="*/ 9 w 11"/>
                  <a:gd name="T9" fmla="*/ 2 h 11"/>
                </a:gdLst>
                <a:ahLst/>
                <a:cxnLst>
                  <a:cxn ang="0">
                    <a:pos x="T0" y="T1"/>
                  </a:cxn>
                  <a:cxn ang="0">
                    <a:pos x="T2" y="T3"/>
                  </a:cxn>
                  <a:cxn ang="0">
                    <a:pos x="T4" y="T5"/>
                  </a:cxn>
                  <a:cxn ang="0">
                    <a:pos x="T6" y="T7"/>
                  </a:cxn>
                  <a:cxn ang="0">
                    <a:pos x="T8" y="T9"/>
                  </a:cxn>
                </a:cxnLst>
                <a:rect l="0" t="0" r="r" b="b"/>
                <a:pathLst>
                  <a:path w="11" h="11">
                    <a:moveTo>
                      <a:pt x="9" y="2"/>
                    </a:moveTo>
                    <a:cubicBezTo>
                      <a:pt x="11" y="4"/>
                      <a:pt x="11" y="7"/>
                      <a:pt x="9" y="9"/>
                    </a:cubicBezTo>
                    <a:cubicBezTo>
                      <a:pt x="7" y="11"/>
                      <a:pt x="4" y="11"/>
                      <a:pt x="2" y="9"/>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43"/>
              <p:cNvSpPr>
                <a:spLocks/>
              </p:cNvSpPr>
              <p:nvPr/>
            </p:nvSpPr>
            <p:spPr bwMode="auto">
              <a:xfrm>
                <a:off x="1107930" y="3062708"/>
                <a:ext cx="179847" cy="167857"/>
              </a:xfrm>
              <a:custGeom>
                <a:avLst/>
                <a:gdLst>
                  <a:gd name="T0" fmla="*/ 0 w 30"/>
                  <a:gd name="T1" fmla="*/ 0 h 28"/>
                  <a:gd name="T2" fmla="*/ 30 w 30"/>
                  <a:gd name="T3" fmla="*/ 16 h 28"/>
                  <a:gd name="T4" fmla="*/ 17 w 30"/>
                  <a:gd name="T5" fmla="*/ 28 h 28"/>
                  <a:gd name="T6" fmla="*/ 0 w 30"/>
                  <a:gd name="T7" fmla="*/ 0 h 28"/>
                </a:gdLst>
                <a:ahLst/>
                <a:cxnLst>
                  <a:cxn ang="0">
                    <a:pos x="T0" y="T1"/>
                  </a:cxn>
                  <a:cxn ang="0">
                    <a:pos x="T2" y="T3"/>
                  </a:cxn>
                  <a:cxn ang="0">
                    <a:pos x="T4" y="T5"/>
                  </a:cxn>
                  <a:cxn ang="0">
                    <a:pos x="T6" y="T7"/>
                  </a:cxn>
                </a:cxnLst>
                <a:rect l="0" t="0" r="r" b="b"/>
                <a:pathLst>
                  <a:path w="30" h="28">
                    <a:moveTo>
                      <a:pt x="0" y="0"/>
                    </a:moveTo>
                    <a:lnTo>
                      <a:pt x="30" y="16"/>
                    </a:lnTo>
                    <a:lnTo>
                      <a:pt x="17" y="28"/>
                    </a:lnTo>
                    <a:lnTo>
                      <a:pt x="0" y="0"/>
                    </a:lnTo>
                    <a:close/>
                  </a:path>
                </a:pathLst>
              </a:custGeom>
              <a:solidFill>
                <a:srgbClr val="EAA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44"/>
              <p:cNvSpPr>
                <a:spLocks/>
              </p:cNvSpPr>
              <p:nvPr/>
            </p:nvSpPr>
            <p:spPr bwMode="auto">
              <a:xfrm>
                <a:off x="772216" y="2966790"/>
                <a:ext cx="581507" cy="533548"/>
              </a:xfrm>
              <a:custGeom>
                <a:avLst/>
                <a:gdLst>
                  <a:gd name="T0" fmla="*/ 0 w 205"/>
                  <a:gd name="T1" fmla="*/ 86 h 189"/>
                  <a:gd name="T2" fmla="*/ 61 w 205"/>
                  <a:gd name="T3" fmla="*/ 146 h 189"/>
                  <a:gd name="T4" fmla="*/ 61 w 205"/>
                  <a:gd name="T5" fmla="*/ 146 h 189"/>
                  <a:gd name="T6" fmla="*/ 205 w 205"/>
                  <a:gd name="T7" fmla="*/ 120 h 189"/>
                  <a:gd name="T8" fmla="*/ 201 w 205"/>
                  <a:gd name="T9" fmla="*/ 115 h 189"/>
                  <a:gd name="T10" fmla="*/ 167 w 205"/>
                  <a:gd name="T11" fmla="*/ 81 h 189"/>
                  <a:gd name="T12" fmla="*/ 124 w 205"/>
                  <a:gd name="T13" fmla="*/ 38 h 189"/>
                  <a:gd name="T14" fmla="*/ 86 w 205"/>
                  <a:gd name="T15" fmla="*/ 0 h 189"/>
                  <a:gd name="T16" fmla="*/ 0 w 205"/>
                  <a:gd name="T17" fmla="*/ 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89">
                    <a:moveTo>
                      <a:pt x="0" y="86"/>
                    </a:moveTo>
                    <a:cubicBezTo>
                      <a:pt x="61" y="146"/>
                      <a:pt x="61" y="146"/>
                      <a:pt x="61" y="146"/>
                    </a:cubicBezTo>
                    <a:cubicBezTo>
                      <a:pt x="61" y="146"/>
                      <a:pt x="61" y="146"/>
                      <a:pt x="61" y="146"/>
                    </a:cubicBezTo>
                    <a:cubicBezTo>
                      <a:pt x="109" y="189"/>
                      <a:pt x="160" y="165"/>
                      <a:pt x="205" y="120"/>
                    </a:cubicBezTo>
                    <a:cubicBezTo>
                      <a:pt x="201" y="115"/>
                      <a:pt x="201" y="115"/>
                      <a:pt x="201" y="115"/>
                    </a:cubicBezTo>
                    <a:cubicBezTo>
                      <a:pt x="167" y="81"/>
                      <a:pt x="167" y="81"/>
                      <a:pt x="167" y="81"/>
                    </a:cubicBezTo>
                    <a:cubicBezTo>
                      <a:pt x="124" y="38"/>
                      <a:pt x="124" y="38"/>
                      <a:pt x="124" y="38"/>
                    </a:cubicBezTo>
                    <a:cubicBezTo>
                      <a:pt x="86" y="0"/>
                      <a:pt x="86" y="0"/>
                      <a:pt x="86" y="0"/>
                    </a:cubicBezTo>
                    <a:cubicBezTo>
                      <a:pt x="0" y="86"/>
                      <a:pt x="0" y="86"/>
                      <a:pt x="0" y="8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45"/>
              <p:cNvSpPr>
                <a:spLocks/>
              </p:cNvSpPr>
              <p:nvPr/>
            </p:nvSpPr>
            <p:spPr bwMode="auto">
              <a:xfrm>
                <a:off x="1065964" y="3146637"/>
                <a:ext cx="29976" cy="29976"/>
              </a:xfrm>
              <a:custGeom>
                <a:avLst/>
                <a:gdLst>
                  <a:gd name="T0" fmla="*/ 9 w 11"/>
                  <a:gd name="T1" fmla="*/ 2 h 11"/>
                  <a:gd name="T2" fmla="*/ 9 w 11"/>
                  <a:gd name="T3" fmla="*/ 9 h 11"/>
                  <a:gd name="T4" fmla="*/ 2 w 11"/>
                  <a:gd name="T5" fmla="*/ 9 h 11"/>
                  <a:gd name="T6" fmla="*/ 2 w 11"/>
                  <a:gd name="T7" fmla="*/ 2 h 11"/>
                  <a:gd name="T8" fmla="*/ 9 w 11"/>
                  <a:gd name="T9" fmla="*/ 2 h 11"/>
                </a:gdLst>
                <a:ahLst/>
                <a:cxnLst>
                  <a:cxn ang="0">
                    <a:pos x="T0" y="T1"/>
                  </a:cxn>
                  <a:cxn ang="0">
                    <a:pos x="T2" y="T3"/>
                  </a:cxn>
                  <a:cxn ang="0">
                    <a:pos x="T4" y="T5"/>
                  </a:cxn>
                  <a:cxn ang="0">
                    <a:pos x="T6" y="T7"/>
                  </a:cxn>
                  <a:cxn ang="0">
                    <a:pos x="T8" y="T9"/>
                  </a:cxn>
                </a:cxnLst>
                <a:rect l="0" t="0" r="r" b="b"/>
                <a:pathLst>
                  <a:path w="11" h="11">
                    <a:moveTo>
                      <a:pt x="9" y="2"/>
                    </a:moveTo>
                    <a:cubicBezTo>
                      <a:pt x="11" y="4"/>
                      <a:pt x="11" y="7"/>
                      <a:pt x="9" y="9"/>
                    </a:cubicBezTo>
                    <a:cubicBezTo>
                      <a:pt x="7" y="11"/>
                      <a:pt x="4" y="11"/>
                      <a:pt x="2" y="9"/>
                    </a:cubicBezTo>
                    <a:cubicBezTo>
                      <a:pt x="0" y="7"/>
                      <a:pt x="0" y="4"/>
                      <a:pt x="2" y="2"/>
                    </a:cubicBezTo>
                    <a:cubicBezTo>
                      <a:pt x="4" y="0"/>
                      <a:pt x="7" y="0"/>
                      <a:pt x="9" y="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46"/>
              <p:cNvSpPr>
                <a:spLocks/>
              </p:cNvSpPr>
              <p:nvPr/>
            </p:nvSpPr>
            <p:spPr bwMode="auto">
              <a:xfrm>
                <a:off x="688288" y="2900844"/>
                <a:ext cx="353701" cy="539541"/>
              </a:xfrm>
              <a:custGeom>
                <a:avLst/>
                <a:gdLst>
                  <a:gd name="T0" fmla="*/ 85 w 125"/>
                  <a:gd name="T1" fmla="*/ 113 h 190"/>
                  <a:gd name="T2" fmla="*/ 85 w 125"/>
                  <a:gd name="T3" fmla="*/ 109 h 190"/>
                  <a:gd name="T4" fmla="*/ 102 w 125"/>
                  <a:gd name="T5" fmla="*/ 80 h 190"/>
                  <a:gd name="T6" fmla="*/ 116 w 125"/>
                  <a:gd name="T7" fmla="*/ 24 h 190"/>
                  <a:gd name="T8" fmla="*/ 115 w 125"/>
                  <a:gd name="T9" fmla="*/ 24 h 190"/>
                  <a:gd name="T10" fmla="*/ 116 w 125"/>
                  <a:gd name="T11" fmla="*/ 23 h 190"/>
                  <a:gd name="T12" fmla="*/ 40 w 125"/>
                  <a:gd name="T13" fmla="*/ 41 h 190"/>
                  <a:gd name="T14" fmla="*/ 28 w 125"/>
                  <a:gd name="T15" fmla="*/ 62 h 190"/>
                  <a:gd name="T16" fmla="*/ 17 w 125"/>
                  <a:gd name="T17" fmla="*/ 80 h 190"/>
                  <a:gd name="T18" fmla="*/ 20 w 125"/>
                  <a:gd name="T19" fmla="*/ 95 h 190"/>
                  <a:gd name="T20" fmla="*/ 1 w 125"/>
                  <a:gd name="T21" fmla="*/ 120 h 190"/>
                  <a:gd name="T22" fmla="*/ 33 w 125"/>
                  <a:gd name="T23" fmla="*/ 156 h 190"/>
                  <a:gd name="T24" fmla="*/ 74 w 125"/>
                  <a:gd name="T25" fmla="*/ 167 h 190"/>
                  <a:gd name="T26" fmla="*/ 111 w 125"/>
                  <a:gd name="T27" fmla="*/ 185 h 190"/>
                  <a:gd name="T28" fmla="*/ 113 w 125"/>
                  <a:gd name="T29" fmla="*/ 185 h 190"/>
                  <a:gd name="T30" fmla="*/ 85 w 125"/>
                  <a:gd name="T31" fmla="*/ 1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90">
                    <a:moveTo>
                      <a:pt x="85" y="113"/>
                    </a:moveTo>
                    <a:cubicBezTo>
                      <a:pt x="85" y="111"/>
                      <a:pt x="85" y="110"/>
                      <a:pt x="85" y="109"/>
                    </a:cubicBezTo>
                    <a:cubicBezTo>
                      <a:pt x="85" y="94"/>
                      <a:pt x="93" y="91"/>
                      <a:pt x="102" y="80"/>
                    </a:cubicBezTo>
                    <a:cubicBezTo>
                      <a:pt x="113" y="68"/>
                      <a:pt x="125" y="40"/>
                      <a:pt x="116" y="24"/>
                    </a:cubicBezTo>
                    <a:cubicBezTo>
                      <a:pt x="115" y="24"/>
                      <a:pt x="115" y="24"/>
                      <a:pt x="115" y="24"/>
                    </a:cubicBezTo>
                    <a:cubicBezTo>
                      <a:pt x="116" y="23"/>
                      <a:pt x="116" y="23"/>
                      <a:pt x="116" y="23"/>
                    </a:cubicBezTo>
                    <a:cubicBezTo>
                      <a:pt x="94" y="0"/>
                      <a:pt x="47" y="13"/>
                      <a:pt x="40" y="41"/>
                    </a:cubicBezTo>
                    <a:cubicBezTo>
                      <a:pt x="37" y="50"/>
                      <a:pt x="34" y="55"/>
                      <a:pt x="28" y="62"/>
                    </a:cubicBezTo>
                    <a:cubicBezTo>
                      <a:pt x="22" y="68"/>
                      <a:pt x="19" y="72"/>
                      <a:pt x="17" y="80"/>
                    </a:cubicBezTo>
                    <a:cubicBezTo>
                      <a:pt x="16" y="84"/>
                      <a:pt x="17" y="89"/>
                      <a:pt x="20" y="95"/>
                    </a:cubicBezTo>
                    <a:cubicBezTo>
                      <a:pt x="10" y="100"/>
                      <a:pt x="2" y="109"/>
                      <a:pt x="1" y="120"/>
                    </a:cubicBezTo>
                    <a:cubicBezTo>
                      <a:pt x="0" y="136"/>
                      <a:pt x="20" y="153"/>
                      <a:pt x="33" y="156"/>
                    </a:cubicBezTo>
                    <a:cubicBezTo>
                      <a:pt x="45" y="159"/>
                      <a:pt x="64" y="160"/>
                      <a:pt x="74" y="167"/>
                    </a:cubicBezTo>
                    <a:cubicBezTo>
                      <a:pt x="86" y="177"/>
                      <a:pt x="93" y="190"/>
                      <a:pt x="111" y="185"/>
                    </a:cubicBezTo>
                    <a:cubicBezTo>
                      <a:pt x="111" y="185"/>
                      <a:pt x="112" y="184"/>
                      <a:pt x="113" y="185"/>
                    </a:cubicBezTo>
                    <a:cubicBezTo>
                      <a:pt x="121" y="148"/>
                      <a:pt x="85" y="113"/>
                      <a:pt x="85" y="1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66"/>
              <p:cNvSpPr>
                <a:spLocks/>
              </p:cNvSpPr>
              <p:nvPr/>
            </p:nvSpPr>
            <p:spPr bwMode="auto">
              <a:xfrm>
                <a:off x="898107" y="3218575"/>
                <a:ext cx="137884" cy="137884"/>
              </a:xfrm>
              <a:custGeom>
                <a:avLst/>
                <a:gdLst>
                  <a:gd name="T0" fmla="*/ 11 w 49"/>
                  <a:gd name="T1" fmla="*/ 0 h 49"/>
                  <a:gd name="T2" fmla="*/ 11 w 49"/>
                  <a:gd name="T3" fmla="*/ 39 h 49"/>
                  <a:gd name="T4" fmla="*/ 49 w 49"/>
                  <a:gd name="T5" fmla="*/ 39 h 49"/>
                  <a:gd name="T6" fmla="*/ 11 w 49"/>
                  <a:gd name="T7" fmla="*/ 0 h 49"/>
                </a:gdLst>
                <a:ahLst/>
                <a:cxnLst>
                  <a:cxn ang="0">
                    <a:pos x="T0" y="T1"/>
                  </a:cxn>
                  <a:cxn ang="0">
                    <a:pos x="T2" y="T3"/>
                  </a:cxn>
                  <a:cxn ang="0">
                    <a:pos x="T4" y="T5"/>
                  </a:cxn>
                  <a:cxn ang="0">
                    <a:pos x="T6" y="T7"/>
                  </a:cxn>
                </a:cxnLst>
                <a:rect l="0" t="0" r="r" b="b"/>
                <a:pathLst>
                  <a:path w="49" h="49">
                    <a:moveTo>
                      <a:pt x="11" y="0"/>
                    </a:moveTo>
                    <a:cubicBezTo>
                      <a:pt x="0" y="11"/>
                      <a:pt x="0" y="28"/>
                      <a:pt x="11" y="39"/>
                    </a:cubicBezTo>
                    <a:cubicBezTo>
                      <a:pt x="22" y="49"/>
                      <a:pt x="39" y="49"/>
                      <a:pt x="49" y="39"/>
                    </a:cubicBezTo>
                    <a:cubicBezTo>
                      <a:pt x="11" y="0"/>
                      <a:pt x="11" y="0"/>
                      <a:pt x="11" y="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67"/>
              <p:cNvSpPr>
                <a:spLocks/>
              </p:cNvSpPr>
              <p:nvPr/>
            </p:nvSpPr>
            <p:spPr bwMode="auto">
              <a:xfrm>
                <a:off x="958056" y="3248548"/>
                <a:ext cx="53956" cy="47959"/>
              </a:xfrm>
              <a:custGeom>
                <a:avLst/>
                <a:gdLst>
                  <a:gd name="T0" fmla="*/ 0 w 19"/>
                  <a:gd name="T1" fmla="*/ 0 h 19"/>
                  <a:gd name="T2" fmla="*/ 0 w 19"/>
                  <a:gd name="T3" fmla="*/ 0 h 19"/>
                  <a:gd name="T4" fmla="*/ 19 w 19"/>
                  <a:gd name="T5" fmla="*/ 19 h 19"/>
                  <a:gd name="T6" fmla="*/ 19 w 19"/>
                  <a:gd name="T7" fmla="*/ 19 h 19"/>
                  <a:gd name="T8" fmla="*/ 0 w 19"/>
                  <a:gd name="T9" fmla="*/ 0 h 19"/>
                </a:gdLst>
                <a:ahLst/>
                <a:cxnLst>
                  <a:cxn ang="0">
                    <a:pos x="T0" y="T1"/>
                  </a:cxn>
                  <a:cxn ang="0">
                    <a:pos x="T2" y="T3"/>
                  </a:cxn>
                  <a:cxn ang="0">
                    <a:pos x="T4" y="T5"/>
                  </a:cxn>
                  <a:cxn ang="0">
                    <a:pos x="T6" y="T7"/>
                  </a:cxn>
                  <a:cxn ang="0">
                    <a:pos x="T8" y="T9"/>
                  </a:cxn>
                </a:cxnLst>
                <a:rect l="0" t="0" r="r" b="b"/>
                <a:pathLst>
                  <a:path w="19" h="19">
                    <a:moveTo>
                      <a:pt x="0" y="0"/>
                    </a:moveTo>
                    <a:cubicBezTo>
                      <a:pt x="0" y="0"/>
                      <a:pt x="0" y="0"/>
                      <a:pt x="0" y="0"/>
                    </a:cubicBezTo>
                    <a:cubicBezTo>
                      <a:pt x="19" y="19"/>
                      <a:pt x="19" y="19"/>
                      <a:pt x="19" y="19"/>
                    </a:cubicBezTo>
                    <a:cubicBezTo>
                      <a:pt x="19" y="19"/>
                      <a:pt x="19" y="19"/>
                      <a:pt x="19" y="19"/>
                    </a:cubicBezTo>
                    <a:cubicBezTo>
                      <a:pt x="0" y="0"/>
                      <a:pt x="0" y="0"/>
                      <a:pt x="0" y="0"/>
                    </a:cubicBezTo>
                  </a:path>
                </a:pathLst>
              </a:custGeom>
              <a:solidFill>
                <a:srgbClr val="B9B6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68"/>
              <p:cNvSpPr>
                <a:spLocks/>
              </p:cNvSpPr>
              <p:nvPr/>
            </p:nvSpPr>
            <p:spPr bwMode="auto">
              <a:xfrm>
                <a:off x="940073" y="3248548"/>
                <a:ext cx="71939" cy="59949"/>
              </a:xfrm>
              <a:custGeom>
                <a:avLst/>
                <a:gdLst>
                  <a:gd name="T0" fmla="*/ 6 w 25"/>
                  <a:gd name="T1" fmla="*/ 0 h 23"/>
                  <a:gd name="T2" fmla="*/ 6 w 25"/>
                  <a:gd name="T3" fmla="*/ 19 h 23"/>
                  <a:gd name="T4" fmla="*/ 15 w 25"/>
                  <a:gd name="T5" fmla="*/ 23 h 23"/>
                  <a:gd name="T6" fmla="*/ 25 w 25"/>
                  <a:gd name="T7" fmla="*/ 19 h 23"/>
                  <a:gd name="T8" fmla="*/ 6 w 25"/>
                  <a:gd name="T9" fmla="*/ 0 h 23"/>
                </a:gdLst>
                <a:ahLst/>
                <a:cxnLst>
                  <a:cxn ang="0">
                    <a:pos x="T0" y="T1"/>
                  </a:cxn>
                  <a:cxn ang="0">
                    <a:pos x="T2" y="T3"/>
                  </a:cxn>
                  <a:cxn ang="0">
                    <a:pos x="T4" y="T5"/>
                  </a:cxn>
                  <a:cxn ang="0">
                    <a:pos x="T6" y="T7"/>
                  </a:cxn>
                  <a:cxn ang="0">
                    <a:pos x="T8" y="T9"/>
                  </a:cxn>
                </a:cxnLst>
                <a:rect l="0" t="0" r="r" b="b"/>
                <a:pathLst>
                  <a:path w="25" h="23">
                    <a:moveTo>
                      <a:pt x="6" y="0"/>
                    </a:moveTo>
                    <a:cubicBezTo>
                      <a:pt x="0" y="5"/>
                      <a:pt x="0" y="14"/>
                      <a:pt x="6" y="19"/>
                    </a:cubicBezTo>
                    <a:cubicBezTo>
                      <a:pt x="8" y="22"/>
                      <a:pt x="12" y="23"/>
                      <a:pt x="15" y="23"/>
                    </a:cubicBezTo>
                    <a:cubicBezTo>
                      <a:pt x="19" y="23"/>
                      <a:pt x="22" y="22"/>
                      <a:pt x="25" y="19"/>
                    </a:cubicBezTo>
                    <a:cubicBezTo>
                      <a:pt x="6" y="0"/>
                      <a:pt x="6" y="0"/>
                      <a:pt x="6" y="0"/>
                    </a:cubicBezTo>
                  </a:path>
                </a:pathLst>
              </a:custGeom>
              <a:solidFill>
                <a:srgbClr val="EAA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65" name="Rectangle 8"/>
            <p:cNvSpPr>
              <a:spLocks noChangeArrowheads="1"/>
            </p:cNvSpPr>
            <p:nvPr/>
          </p:nvSpPr>
          <p:spPr bwMode="auto">
            <a:xfrm>
              <a:off x="-2074361" y="530915"/>
              <a:ext cx="197833" cy="127091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Freeform 10"/>
            <p:cNvSpPr>
              <a:spLocks/>
            </p:cNvSpPr>
            <p:nvPr/>
          </p:nvSpPr>
          <p:spPr bwMode="auto">
            <a:xfrm>
              <a:off x="-2074361" y="1801833"/>
              <a:ext cx="347704" cy="197833"/>
            </a:xfrm>
            <a:custGeom>
              <a:avLst/>
              <a:gdLst>
                <a:gd name="T0" fmla="*/ 58 w 58"/>
                <a:gd name="T1" fmla="*/ 25 h 33"/>
                <a:gd name="T2" fmla="*/ 33 w 58"/>
                <a:gd name="T3" fmla="*/ 0 h 33"/>
                <a:gd name="T4" fmla="*/ 0 w 58"/>
                <a:gd name="T5" fmla="*/ 0 h 33"/>
                <a:gd name="T6" fmla="*/ 0 w 58"/>
                <a:gd name="T7" fmla="*/ 33 h 33"/>
                <a:gd name="T8" fmla="*/ 58 w 58"/>
                <a:gd name="T9" fmla="*/ 33 h 33"/>
                <a:gd name="T10" fmla="*/ 58 w 58"/>
                <a:gd name="T11" fmla="*/ 25 h 33"/>
              </a:gdLst>
              <a:ahLst/>
              <a:cxnLst>
                <a:cxn ang="0">
                  <a:pos x="T0" y="T1"/>
                </a:cxn>
                <a:cxn ang="0">
                  <a:pos x="T2" y="T3"/>
                </a:cxn>
                <a:cxn ang="0">
                  <a:pos x="T4" y="T5"/>
                </a:cxn>
                <a:cxn ang="0">
                  <a:pos x="T6" y="T7"/>
                </a:cxn>
                <a:cxn ang="0">
                  <a:pos x="T8" y="T9"/>
                </a:cxn>
                <a:cxn ang="0">
                  <a:pos x="T10" y="T11"/>
                </a:cxn>
              </a:cxnLst>
              <a:rect l="0" t="0" r="r" b="b"/>
              <a:pathLst>
                <a:path w="58" h="33">
                  <a:moveTo>
                    <a:pt x="58" y="25"/>
                  </a:moveTo>
                  <a:lnTo>
                    <a:pt x="33" y="0"/>
                  </a:lnTo>
                  <a:lnTo>
                    <a:pt x="0" y="0"/>
                  </a:lnTo>
                  <a:lnTo>
                    <a:pt x="0" y="33"/>
                  </a:lnTo>
                  <a:lnTo>
                    <a:pt x="58" y="33"/>
                  </a:lnTo>
                  <a:lnTo>
                    <a:pt x="58" y="2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62"/>
            <p:cNvSpPr>
              <a:spLocks/>
            </p:cNvSpPr>
            <p:nvPr/>
          </p:nvSpPr>
          <p:spPr bwMode="auto">
            <a:xfrm>
              <a:off x="-2525962" y="-452248"/>
              <a:ext cx="731377" cy="1037119"/>
            </a:xfrm>
            <a:custGeom>
              <a:avLst/>
              <a:gdLst>
                <a:gd name="T0" fmla="*/ 11 w 261"/>
                <a:gd name="T1" fmla="*/ 0 h 368"/>
                <a:gd name="T2" fmla="*/ 0 w 261"/>
                <a:gd name="T3" fmla="*/ 53 h 368"/>
                <a:gd name="T4" fmla="*/ 0 w 261"/>
                <a:gd name="T5" fmla="*/ 368 h 368"/>
                <a:gd name="T6" fmla="*/ 261 w 261"/>
                <a:gd name="T7" fmla="*/ 368 h 368"/>
                <a:gd name="T8" fmla="*/ 261 w 261"/>
                <a:gd name="T9" fmla="*/ 368 h 368"/>
                <a:gd name="T10" fmla="*/ 261 w 261"/>
                <a:gd name="T11" fmla="*/ 367 h 368"/>
                <a:gd name="T12" fmla="*/ 261 w 261"/>
                <a:gd name="T13" fmla="*/ 367 h 368"/>
                <a:gd name="T14" fmla="*/ 261 w 261"/>
                <a:gd name="T15" fmla="*/ 353 h 368"/>
                <a:gd name="T16" fmla="*/ 256 w 261"/>
                <a:gd name="T17" fmla="*/ 212 h 368"/>
                <a:gd name="T18" fmla="*/ 130 w 261"/>
                <a:gd name="T19" fmla="*/ 103 h 368"/>
                <a:gd name="T20" fmla="*/ 129 w 261"/>
                <a:gd name="T21" fmla="*/ 106 h 368"/>
                <a:gd name="T22" fmla="*/ 129 w 261"/>
                <a:gd name="T23" fmla="*/ 102 h 368"/>
                <a:gd name="T24" fmla="*/ 11 w 261"/>
                <a:gd name="T25"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368">
                  <a:moveTo>
                    <a:pt x="11" y="0"/>
                  </a:moveTo>
                  <a:cubicBezTo>
                    <a:pt x="8" y="16"/>
                    <a:pt x="4" y="34"/>
                    <a:pt x="0" y="53"/>
                  </a:cubicBezTo>
                  <a:cubicBezTo>
                    <a:pt x="0" y="368"/>
                    <a:pt x="0" y="368"/>
                    <a:pt x="0" y="368"/>
                  </a:cubicBezTo>
                  <a:cubicBezTo>
                    <a:pt x="261" y="368"/>
                    <a:pt x="261" y="368"/>
                    <a:pt x="261" y="368"/>
                  </a:cubicBezTo>
                  <a:cubicBezTo>
                    <a:pt x="261" y="368"/>
                    <a:pt x="261" y="368"/>
                    <a:pt x="261" y="368"/>
                  </a:cubicBezTo>
                  <a:cubicBezTo>
                    <a:pt x="261" y="368"/>
                    <a:pt x="261" y="367"/>
                    <a:pt x="261" y="367"/>
                  </a:cubicBezTo>
                  <a:cubicBezTo>
                    <a:pt x="261" y="367"/>
                    <a:pt x="261" y="367"/>
                    <a:pt x="261" y="367"/>
                  </a:cubicBezTo>
                  <a:cubicBezTo>
                    <a:pt x="261" y="363"/>
                    <a:pt x="261" y="358"/>
                    <a:pt x="261" y="353"/>
                  </a:cubicBezTo>
                  <a:cubicBezTo>
                    <a:pt x="260" y="318"/>
                    <a:pt x="258" y="262"/>
                    <a:pt x="256" y="212"/>
                  </a:cubicBezTo>
                  <a:cubicBezTo>
                    <a:pt x="130" y="103"/>
                    <a:pt x="130" y="103"/>
                    <a:pt x="130" y="103"/>
                  </a:cubicBezTo>
                  <a:cubicBezTo>
                    <a:pt x="129" y="106"/>
                    <a:pt x="129" y="106"/>
                    <a:pt x="129" y="106"/>
                  </a:cubicBezTo>
                  <a:cubicBezTo>
                    <a:pt x="129" y="102"/>
                    <a:pt x="129" y="102"/>
                    <a:pt x="129" y="102"/>
                  </a:cubicBezTo>
                  <a:cubicBezTo>
                    <a:pt x="11" y="0"/>
                    <a:pt x="11" y="0"/>
                    <a:pt x="11" y="0"/>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69" name="Rectangle 68"/>
          <p:cNvSpPr/>
          <p:nvPr/>
        </p:nvSpPr>
        <p:spPr>
          <a:xfrm>
            <a:off x="659062" y="1058862"/>
            <a:ext cx="6102120" cy="461665"/>
          </a:xfrm>
          <a:prstGeom prst="rect">
            <a:avLst/>
          </a:prstGeom>
        </p:spPr>
        <p:txBody>
          <a:bodyPr wrap="none">
            <a:spAutoFit/>
          </a:bodyPr>
          <a:lstStyle/>
          <a:p>
            <a:r>
              <a:rPr lang="en-US" sz="2400" b="1" dirty="0">
                <a:solidFill>
                  <a:srgbClr val="8E9698"/>
                </a:solidFill>
              </a:rPr>
              <a:t>Depending on who you ask, </a:t>
            </a:r>
            <a:r>
              <a:rPr lang="en-US" sz="2400" b="1" dirty="0" err="1">
                <a:solidFill>
                  <a:srgbClr val="8E9698"/>
                </a:solidFill>
              </a:rPr>
              <a:t>IoT</a:t>
            </a:r>
            <a:r>
              <a:rPr lang="en-US" sz="2400" b="1" dirty="0">
                <a:solidFill>
                  <a:srgbClr val="8E9698"/>
                </a:solidFill>
              </a:rPr>
              <a:t> is either:</a:t>
            </a:r>
          </a:p>
        </p:txBody>
      </p:sp>
      <p:sp>
        <p:nvSpPr>
          <p:cNvPr id="70" name="Rectangle 69"/>
          <p:cNvSpPr/>
          <p:nvPr/>
        </p:nvSpPr>
        <p:spPr>
          <a:xfrm>
            <a:off x="2734612" y="1941915"/>
            <a:ext cx="1726755" cy="400110"/>
          </a:xfrm>
          <a:prstGeom prst="rect">
            <a:avLst/>
          </a:prstGeom>
        </p:spPr>
        <p:txBody>
          <a:bodyPr wrap="none">
            <a:spAutoFit/>
          </a:bodyPr>
          <a:lstStyle/>
          <a:p>
            <a:r>
              <a:rPr lang="en-US" sz="2000" dirty="0">
                <a:solidFill>
                  <a:srgbClr val="404040"/>
                </a:solidFill>
              </a:rPr>
              <a:t>Nothing new </a:t>
            </a:r>
          </a:p>
        </p:txBody>
      </p:sp>
      <p:sp>
        <p:nvSpPr>
          <p:cNvPr id="72" name="Rectangle 71"/>
          <p:cNvSpPr/>
          <p:nvPr/>
        </p:nvSpPr>
        <p:spPr>
          <a:xfrm>
            <a:off x="2872055" y="3854715"/>
            <a:ext cx="1349537" cy="400110"/>
          </a:xfrm>
          <a:prstGeom prst="rect">
            <a:avLst/>
          </a:prstGeom>
        </p:spPr>
        <p:txBody>
          <a:bodyPr wrap="none">
            <a:spAutoFit/>
          </a:bodyPr>
          <a:lstStyle/>
          <a:p>
            <a:r>
              <a:rPr lang="en-US" sz="2000" dirty="0">
                <a:solidFill>
                  <a:srgbClr val="404040"/>
                </a:solidFill>
              </a:rPr>
              <a:t>A unicorn </a:t>
            </a:r>
          </a:p>
        </p:txBody>
      </p:sp>
      <p:sp>
        <p:nvSpPr>
          <p:cNvPr id="81" name="Oval 80"/>
          <p:cNvSpPr>
            <a:spLocks noChangeAspect="1"/>
          </p:cNvSpPr>
          <p:nvPr/>
        </p:nvSpPr>
        <p:spPr bwMode="auto">
          <a:xfrm>
            <a:off x="2176450" y="1886529"/>
            <a:ext cx="548640" cy="54864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0" rIns="0" bIns="0" rtlCol="0" anchor="ctr" anchorCtr="0"/>
          <a:lstStyle/>
          <a:p>
            <a:pPr algn="ctr" defTabSz="932406"/>
            <a:r>
              <a:rPr lang="en-US" sz="2400" b="1" dirty="0">
                <a:gradFill>
                  <a:gsLst>
                    <a:gs pos="0">
                      <a:srgbClr val="FFFFFF"/>
                    </a:gs>
                    <a:gs pos="100000">
                      <a:srgbClr val="FFFFFF"/>
                    </a:gs>
                  </a:gsLst>
                  <a:lin ang="5400000" scaled="0"/>
                </a:gradFill>
                <a:ea typeface="Segoe UI" pitchFamily="34" charset="0"/>
                <a:cs typeface="Segoe UI" pitchFamily="34" charset="0"/>
              </a:rPr>
              <a:t>1</a:t>
            </a:r>
          </a:p>
        </p:txBody>
      </p:sp>
      <p:sp>
        <p:nvSpPr>
          <p:cNvPr id="82" name="Oval 81"/>
          <p:cNvSpPr>
            <a:spLocks noChangeAspect="1"/>
          </p:cNvSpPr>
          <p:nvPr/>
        </p:nvSpPr>
        <p:spPr bwMode="auto">
          <a:xfrm>
            <a:off x="2176450" y="3838177"/>
            <a:ext cx="548640" cy="54864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0" rIns="0" bIns="0" rtlCol="0" anchor="ctr" anchorCtr="0"/>
          <a:lstStyle/>
          <a:p>
            <a:pPr algn="ctr" defTabSz="932406"/>
            <a:r>
              <a:rPr lang="en-US" sz="2400" b="1" dirty="0">
                <a:gradFill>
                  <a:gsLst>
                    <a:gs pos="0">
                      <a:srgbClr val="FFFFFF"/>
                    </a:gs>
                    <a:gs pos="100000">
                      <a:srgbClr val="FFFFFF"/>
                    </a:gs>
                  </a:gsLst>
                  <a:lin ang="5400000" scaled="0"/>
                </a:gradFill>
                <a:ea typeface="Segoe UI" pitchFamily="34" charset="0"/>
                <a:cs typeface="Segoe UI" pitchFamily="34" charset="0"/>
              </a:rPr>
              <a:t>2</a:t>
            </a:r>
          </a:p>
        </p:txBody>
      </p:sp>
      <p:grpSp>
        <p:nvGrpSpPr>
          <p:cNvPr id="97" name="Group 96"/>
          <p:cNvGrpSpPr/>
          <p:nvPr/>
        </p:nvGrpSpPr>
        <p:grpSpPr>
          <a:xfrm>
            <a:off x="1824654" y="4640419"/>
            <a:ext cx="3546670" cy="1693011"/>
            <a:chOff x="1973157" y="4275212"/>
            <a:chExt cx="3546670" cy="1693011"/>
          </a:xfrm>
        </p:grpSpPr>
        <p:sp>
          <p:nvSpPr>
            <p:cNvPr id="73" name="Rectangle 72"/>
            <p:cNvSpPr/>
            <p:nvPr/>
          </p:nvSpPr>
          <p:spPr>
            <a:xfrm>
              <a:off x="3678759" y="4486439"/>
              <a:ext cx="1841068" cy="923330"/>
            </a:xfrm>
            <a:prstGeom prst="rect">
              <a:avLst/>
            </a:prstGeom>
          </p:spPr>
          <p:txBody>
            <a:bodyPr wrap="square">
              <a:spAutoFit/>
            </a:bodyPr>
            <a:lstStyle/>
            <a:p>
              <a:r>
                <a:rPr lang="en-US" dirty="0">
                  <a:solidFill>
                    <a:srgbClr val="404040"/>
                  </a:solidFill>
                </a:rPr>
                <a:t>Magic, and will soon change everything.</a:t>
              </a:r>
            </a:p>
          </p:txBody>
        </p:sp>
        <p:sp>
          <p:nvSpPr>
            <p:cNvPr id="74" name="5-Point Star 73"/>
            <p:cNvSpPr/>
            <p:nvPr/>
          </p:nvSpPr>
          <p:spPr bwMode="auto">
            <a:xfrm>
              <a:off x="5154897" y="4868804"/>
              <a:ext cx="101807" cy="101807"/>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5-Point Star 74"/>
            <p:cNvSpPr/>
            <p:nvPr/>
          </p:nvSpPr>
          <p:spPr bwMode="auto">
            <a:xfrm>
              <a:off x="4678657" y="4408966"/>
              <a:ext cx="101807" cy="101807"/>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5-Point Star 75"/>
            <p:cNvSpPr/>
            <p:nvPr/>
          </p:nvSpPr>
          <p:spPr bwMode="auto">
            <a:xfrm>
              <a:off x="3656172" y="5052163"/>
              <a:ext cx="101807" cy="101807"/>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5-Point Star 76"/>
            <p:cNvSpPr/>
            <p:nvPr/>
          </p:nvSpPr>
          <p:spPr bwMode="auto">
            <a:xfrm>
              <a:off x="4962638" y="5111437"/>
              <a:ext cx="214826" cy="214822"/>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p:nvPr/>
          </p:nvGrpSpPr>
          <p:grpSpPr>
            <a:xfrm>
              <a:off x="1973157" y="4275212"/>
              <a:ext cx="1616995" cy="1693011"/>
              <a:chOff x="1973157" y="4275212"/>
              <a:chExt cx="1616995" cy="1693011"/>
            </a:xfrm>
          </p:grpSpPr>
          <p:sp>
            <p:nvSpPr>
              <p:cNvPr id="24" name="Freeform 7"/>
              <p:cNvSpPr>
                <a:spLocks/>
              </p:cNvSpPr>
              <p:nvPr/>
            </p:nvSpPr>
            <p:spPr bwMode="auto">
              <a:xfrm flipH="1">
                <a:off x="3261480" y="4407472"/>
                <a:ext cx="44819" cy="90516"/>
              </a:xfrm>
              <a:custGeom>
                <a:avLst/>
                <a:gdLst>
                  <a:gd name="T0" fmla="*/ 0 w 102"/>
                  <a:gd name="T1" fmla="*/ 166 h 206"/>
                  <a:gd name="T2" fmla="*/ 0 w 102"/>
                  <a:gd name="T3" fmla="*/ 162 h 206"/>
                  <a:gd name="T4" fmla="*/ 0 w 102"/>
                  <a:gd name="T5" fmla="*/ 150 h 206"/>
                  <a:gd name="T6" fmla="*/ 2 w 102"/>
                  <a:gd name="T7" fmla="*/ 134 h 206"/>
                  <a:gd name="T8" fmla="*/ 6 w 102"/>
                  <a:gd name="T9" fmla="*/ 111 h 206"/>
                  <a:gd name="T10" fmla="*/ 11 w 102"/>
                  <a:gd name="T11" fmla="*/ 86 h 206"/>
                  <a:gd name="T12" fmla="*/ 22 w 102"/>
                  <a:gd name="T13" fmla="*/ 59 h 206"/>
                  <a:gd name="T14" fmla="*/ 35 w 102"/>
                  <a:gd name="T15" fmla="*/ 30 h 206"/>
                  <a:gd name="T16" fmla="*/ 54 w 102"/>
                  <a:gd name="T17" fmla="*/ 0 h 206"/>
                  <a:gd name="T18" fmla="*/ 55 w 102"/>
                  <a:gd name="T19" fmla="*/ 3 h 206"/>
                  <a:gd name="T20" fmla="*/ 62 w 102"/>
                  <a:gd name="T21" fmla="*/ 10 h 206"/>
                  <a:gd name="T22" fmla="*/ 70 w 102"/>
                  <a:gd name="T23" fmla="*/ 19 h 206"/>
                  <a:gd name="T24" fmla="*/ 79 w 102"/>
                  <a:gd name="T25" fmla="*/ 33 h 206"/>
                  <a:gd name="T26" fmla="*/ 89 w 102"/>
                  <a:gd name="T27" fmla="*/ 49 h 206"/>
                  <a:gd name="T28" fmla="*/ 97 w 102"/>
                  <a:gd name="T29" fmla="*/ 67 h 206"/>
                  <a:gd name="T30" fmla="*/ 102 w 102"/>
                  <a:gd name="T31" fmla="*/ 87 h 206"/>
                  <a:gd name="T32" fmla="*/ 102 w 102"/>
                  <a:gd name="T33" fmla="*/ 111 h 206"/>
                  <a:gd name="T34" fmla="*/ 98 w 102"/>
                  <a:gd name="T35" fmla="*/ 135 h 206"/>
                  <a:gd name="T36" fmla="*/ 86 w 102"/>
                  <a:gd name="T37" fmla="*/ 161 h 206"/>
                  <a:gd name="T38" fmla="*/ 66 w 102"/>
                  <a:gd name="T39" fmla="*/ 186 h 206"/>
                  <a:gd name="T40" fmla="*/ 53 w 102"/>
                  <a:gd name="T41" fmla="*/ 199 h 206"/>
                  <a:gd name="T42" fmla="*/ 41 w 102"/>
                  <a:gd name="T43" fmla="*/ 206 h 206"/>
                  <a:gd name="T44" fmla="*/ 30 w 102"/>
                  <a:gd name="T45" fmla="*/ 206 h 206"/>
                  <a:gd name="T46" fmla="*/ 22 w 102"/>
                  <a:gd name="T47" fmla="*/ 203 h 206"/>
                  <a:gd name="T48" fmla="*/ 15 w 102"/>
                  <a:gd name="T49" fmla="*/ 197 h 206"/>
                  <a:gd name="T50" fmla="*/ 10 w 102"/>
                  <a:gd name="T51" fmla="*/ 189 h 206"/>
                  <a:gd name="T52" fmla="*/ 6 w 102"/>
                  <a:gd name="T53" fmla="*/ 181 h 206"/>
                  <a:gd name="T54" fmla="*/ 3 w 102"/>
                  <a:gd name="T55" fmla="*/ 173 h 206"/>
                  <a:gd name="T56" fmla="*/ 0 w 102"/>
                  <a:gd name="T57" fmla="*/ 167 h 206"/>
                  <a:gd name="T58" fmla="*/ 0 w 102"/>
                  <a:gd name="T59" fmla="*/ 16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206">
                    <a:moveTo>
                      <a:pt x="0" y="166"/>
                    </a:moveTo>
                    <a:lnTo>
                      <a:pt x="0" y="162"/>
                    </a:lnTo>
                    <a:lnTo>
                      <a:pt x="0" y="150"/>
                    </a:lnTo>
                    <a:lnTo>
                      <a:pt x="2" y="134"/>
                    </a:lnTo>
                    <a:lnTo>
                      <a:pt x="6" y="111"/>
                    </a:lnTo>
                    <a:lnTo>
                      <a:pt x="11" y="86"/>
                    </a:lnTo>
                    <a:lnTo>
                      <a:pt x="22" y="59"/>
                    </a:lnTo>
                    <a:lnTo>
                      <a:pt x="35" y="30"/>
                    </a:lnTo>
                    <a:lnTo>
                      <a:pt x="54" y="0"/>
                    </a:lnTo>
                    <a:lnTo>
                      <a:pt x="55" y="3"/>
                    </a:lnTo>
                    <a:lnTo>
                      <a:pt x="62" y="10"/>
                    </a:lnTo>
                    <a:lnTo>
                      <a:pt x="70" y="19"/>
                    </a:lnTo>
                    <a:lnTo>
                      <a:pt x="79" y="33"/>
                    </a:lnTo>
                    <a:lnTo>
                      <a:pt x="89" y="49"/>
                    </a:lnTo>
                    <a:lnTo>
                      <a:pt x="97" y="67"/>
                    </a:lnTo>
                    <a:lnTo>
                      <a:pt x="102" y="87"/>
                    </a:lnTo>
                    <a:lnTo>
                      <a:pt x="102" y="111"/>
                    </a:lnTo>
                    <a:lnTo>
                      <a:pt x="98" y="135"/>
                    </a:lnTo>
                    <a:lnTo>
                      <a:pt x="86" y="161"/>
                    </a:lnTo>
                    <a:lnTo>
                      <a:pt x="66" y="186"/>
                    </a:lnTo>
                    <a:lnTo>
                      <a:pt x="53" y="199"/>
                    </a:lnTo>
                    <a:lnTo>
                      <a:pt x="41" y="206"/>
                    </a:lnTo>
                    <a:lnTo>
                      <a:pt x="30" y="206"/>
                    </a:lnTo>
                    <a:lnTo>
                      <a:pt x="22" y="203"/>
                    </a:lnTo>
                    <a:lnTo>
                      <a:pt x="15" y="197"/>
                    </a:lnTo>
                    <a:lnTo>
                      <a:pt x="10" y="189"/>
                    </a:lnTo>
                    <a:lnTo>
                      <a:pt x="6" y="181"/>
                    </a:lnTo>
                    <a:lnTo>
                      <a:pt x="3" y="173"/>
                    </a:lnTo>
                    <a:lnTo>
                      <a:pt x="0" y="167"/>
                    </a:lnTo>
                    <a:lnTo>
                      <a:pt x="0" y="16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 name="Freeform 8"/>
              <p:cNvSpPr>
                <a:spLocks/>
              </p:cNvSpPr>
              <p:nvPr/>
            </p:nvSpPr>
            <p:spPr bwMode="auto">
              <a:xfrm flipH="1">
                <a:off x="3293557" y="4415381"/>
                <a:ext cx="41743" cy="89638"/>
              </a:xfrm>
              <a:custGeom>
                <a:avLst/>
                <a:gdLst>
                  <a:gd name="T0" fmla="*/ 8 w 95"/>
                  <a:gd name="T1" fmla="*/ 172 h 204"/>
                  <a:gd name="T2" fmla="*/ 6 w 95"/>
                  <a:gd name="T3" fmla="*/ 168 h 204"/>
                  <a:gd name="T4" fmla="*/ 4 w 95"/>
                  <a:gd name="T5" fmla="*/ 157 h 204"/>
                  <a:gd name="T6" fmla="*/ 1 w 95"/>
                  <a:gd name="T7" fmla="*/ 140 h 204"/>
                  <a:gd name="T8" fmla="*/ 0 w 95"/>
                  <a:gd name="T9" fmla="*/ 119 h 204"/>
                  <a:gd name="T10" fmla="*/ 0 w 95"/>
                  <a:gd name="T11" fmla="*/ 92 h 204"/>
                  <a:gd name="T12" fmla="*/ 2 w 95"/>
                  <a:gd name="T13" fmla="*/ 63 h 204"/>
                  <a:gd name="T14" fmla="*/ 9 w 95"/>
                  <a:gd name="T15" fmla="*/ 32 h 204"/>
                  <a:gd name="T16" fmla="*/ 20 w 95"/>
                  <a:gd name="T17" fmla="*/ 0 h 204"/>
                  <a:gd name="T18" fmla="*/ 22 w 95"/>
                  <a:gd name="T19" fmla="*/ 1 h 204"/>
                  <a:gd name="T20" fmla="*/ 29 w 95"/>
                  <a:gd name="T21" fmla="*/ 5 h 204"/>
                  <a:gd name="T22" fmla="*/ 38 w 95"/>
                  <a:gd name="T23" fmla="*/ 11 h 204"/>
                  <a:gd name="T24" fmla="*/ 49 w 95"/>
                  <a:gd name="T25" fmla="*/ 20 h 204"/>
                  <a:gd name="T26" fmla="*/ 61 w 95"/>
                  <a:gd name="T27" fmla="*/ 31 h 204"/>
                  <a:gd name="T28" fmla="*/ 72 w 95"/>
                  <a:gd name="T29" fmla="*/ 45 h 204"/>
                  <a:gd name="T30" fmla="*/ 83 w 95"/>
                  <a:gd name="T31" fmla="*/ 61 h 204"/>
                  <a:gd name="T32" fmla="*/ 91 w 95"/>
                  <a:gd name="T33" fmla="*/ 80 h 204"/>
                  <a:gd name="T34" fmla="*/ 95 w 95"/>
                  <a:gd name="T35" fmla="*/ 100 h 204"/>
                  <a:gd name="T36" fmla="*/ 95 w 95"/>
                  <a:gd name="T37" fmla="*/ 124 h 204"/>
                  <a:gd name="T38" fmla="*/ 89 w 95"/>
                  <a:gd name="T39" fmla="*/ 149 h 204"/>
                  <a:gd name="T40" fmla="*/ 77 w 95"/>
                  <a:gd name="T41" fmla="*/ 177 h 204"/>
                  <a:gd name="T42" fmla="*/ 65 w 95"/>
                  <a:gd name="T43" fmla="*/ 193 h 204"/>
                  <a:gd name="T44" fmla="*/ 53 w 95"/>
                  <a:gd name="T45" fmla="*/ 203 h 204"/>
                  <a:gd name="T46" fmla="*/ 42 w 95"/>
                  <a:gd name="T47" fmla="*/ 204 h 204"/>
                  <a:gd name="T48" fmla="*/ 33 w 95"/>
                  <a:gd name="T49" fmla="*/ 201 h 204"/>
                  <a:gd name="T50" fmla="*/ 25 w 95"/>
                  <a:gd name="T51" fmla="*/ 196 h 204"/>
                  <a:gd name="T52" fmla="*/ 17 w 95"/>
                  <a:gd name="T53" fmla="*/ 188 h 204"/>
                  <a:gd name="T54" fmla="*/ 12 w 95"/>
                  <a:gd name="T55" fmla="*/ 180 h 204"/>
                  <a:gd name="T56" fmla="*/ 9 w 95"/>
                  <a:gd name="T57" fmla="*/ 175 h 204"/>
                  <a:gd name="T58" fmla="*/ 8 w 95"/>
                  <a:gd name="T59" fmla="*/ 17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204">
                    <a:moveTo>
                      <a:pt x="8" y="172"/>
                    </a:moveTo>
                    <a:lnTo>
                      <a:pt x="6" y="168"/>
                    </a:lnTo>
                    <a:lnTo>
                      <a:pt x="4" y="157"/>
                    </a:lnTo>
                    <a:lnTo>
                      <a:pt x="1" y="140"/>
                    </a:lnTo>
                    <a:lnTo>
                      <a:pt x="0" y="119"/>
                    </a:lnTo>
                    <a:lnTo>
                      <a:pt x="0" y="92"/>
                    </a:lnTo>
                    <a:lnTo>
                      <a:pt x="2" y="63"/>
                    </a:lnTo>
                    <a:lnTo>
                      <a:pt x="9" y="32"/>
                    </a:lnTo>
                    <a:lnTo>
                      <a:pt x="20" y="0"/>
                    </a:lnTo>
                    <a:lnTo>
                      <a:pt x="22" y="1"/>
                    </a:lnTo>
                    <a:lnTo>
                      <a:pt x="29" y="5"/>
                    </a:lnTo>
                    <a:lnTo>
                      <a:pt x="38" y="11"/>
                    </a:lnTo>
                    <a:lnTo>
                      <a:pt x="49" y="20"/>
                    </a:lnTo>
                    <a:lnTo>
                      <a:pt x="61" y="31"/>
                    </a:lnTo>
                    <a:lnTo>
                      <a:pt x="72" y="45"/>
                    </a:lnTo>
                    <a:lnTo>
                      <a:pt x="83" y="61"/>
                    </a:lnTo>
                    <a:lnTo>
                      <a:pt x="91" y="80"/>
                    </a:lnTo>
                    <a:lnTo>
                      <a:pt x="95" y="100"/>
                    </a:lnTo>
                    <a:lnTo>
                      <a:pt x="95" y="124"/>
                    </a:lnTo>
                    <a:lnTo>
                      <a:pt x="89" y="149"/>
                    </a:lnTo>
                    <a:lnTo>
                      <a:pt x="77" y="177"/>
                    </a:lnTo>
                    <a:lnTo>
                      <a:pt x="65" y="193"/>
                    </a:lnTo>
                    <a:lnTo>
                      <a:pt x="53" y="203"/>
                    </a:lnTo>
                    <a:lnTo>
                      <a:pt x="42" y="204"/>
                    </a:lnTo>
                    <a:lnTo>
                      <a:pt x="33" y="201"/>
                    </a:lnTo>
                    <a:lnTo>
                      <a:pt x="25" y="196"/>
                    </a:lnTo>
                    <a:lnTo>
                      <a:pt x="17" y="188"/>
                    </a:lnTo>
                    <a:lnTo>
                      <a:pt x="12" y="180"/>
                    </a:lnTo>
                    <a:lnTo>
                      <a:pt x="9" y="175"/>
                    </a:lnTo>
                    <a:lnTo>
                      <a:pt x="8" y="17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 name="Freeform 9"/>
              <p:cNvSpPr>
                <a:spLocks/>
              </p:cNvSpPr>
              <p:nvPr/>
            </p:nvSpPr>
            <p:spPr bwMode="auto">
              <a:xfrm flipH="1">
                <a:off x="3312450" y="4275212"/>
                <a:ext cx="145002" cy="202124"/>
              </a:xfrm>
              <a:custGeom>
                <a:avLst/>
                <a:gdLst>
                  <a:gd name="T0" fmla="*/ 0 w 330"/>
                  <a:gd name="T1" fmla="*/ 0 h 460"/>
                  <a:gd name="T2" fmla="*/ 3 w 330"/>
                  <a:gd name="T3" fmla="*/ 2 h 460"/>
                  <a:gd name="T4" fmla="*/ 11 w 330"/>
                  <a:gd name="T5" fmla="*/ 10 h 460"/>
                  <a:gd name="T6" fmla="*/ 23 w 330"/>
                  <a:gd name="T7" fmla="*/ 22 h 460"/>
                  <a:gd name="T8" fmla="*/ 37 w 330"/>
                  <a:gd name="T9" fmla="*/ 38 h 460"/>
                  <a:gd name="T10" fmla="*/ 53 w 330"/>
                  <a:gd name="T11" fmla="*/ 58 h 460"/>
                  <a:gd name="T12" fmla="*/ 73 w 330"/>
                  <a:gd name="T13" fmla="*/ 81 h 460"/>
                  <a:gd name="T14" fmla="*/ 95 w 330"/>
                  <a:gd name="T15" fmla="*/ 107 h 460"/>
                  <a:gd name="T16" fmla="*/ 118 w 330"/>
                  <a:gd name="T17" fmla="*/ 135 h 460"/>
                  <a:gd name="T18" fmla="*/ 142 w 330"/>
                  <a:gd name="T19" fmla="*/ 163 h 460"/>
                  <a:gd name="T20" fmla="*/ 166 w 330"/>
                  <a:gd name="T21" fmla="*/ 192 h 460"/>
                  <a:gd name="T22" fmla="*/ 190 w 330"/>
                  <a:gd name="T23" fmla="*/ 221 h 460"/>
                  <a:gd name="T24" fmla="*/ 212 w 330"/>
                  <a:gd name="T25" fmla="*/ 252 h 460"/>
                  <a:gd name="T26" fmla="*/ 235 w 330"/>
                  <a:gd name="T27" fmla="*/ 281 h 460"/>
                  <a:gd name="T28" fmla="*/ 256 w 330"/>
                  <a:gd name="T29" fmla="*/ 310 h 460"/>
                  <a:gd name="T30" fmla="*/ 276 w 330"/>
                  <a:gd name="T31" fmla="*/ 335 h 460"/>
                  <a:gd name="T32" fmla="*/ 294 w 330"/>
                  <a:gd name="T33" fmla="*/ 359 h 460"/>
                  <a:gd name="T34" fmla="*/ 307 w 330"/>
                  <a:gd name="T35" fmla="*/ 380 h 460"/>
                  <a:gd name="T36" fmla="*/ 319 w 330"/>
                  <a:gd name="T37" fmla="*/ 399 h 460"/>
                  <a:gd name="T38" fmla="*/ 327 w 330"/>
                  <a:gd name="T39" fmla="*/ 414 h 460"/>
                  <a:gd name="T40" fmla="*/ 330 w 330"/>
                  <a:gd name="T41" fmla="*/ 423 h 460"/>
                  <a:gd name="T42" fmla="*/ 330 w 330"/>
                  <a:gd name="T43" fmla="*/ 430 h 460"/>
                  <a:gd name="T44" fmla="*/ 284 w 330"/>
                  <a:gd name="T45" fmla="*/ 460 h 460"/>
                  <a:gd name="T46" fmla="*/ 283 w 330"/>
                  <a:gd name="T47" fmla="*/ 458 h 460"/>
                  <a:gd name="T48" fmla="*/ 276 w 330"/>
                  <a:gd name="T49" fmla="*/ 448 h 460"/>
                  <a:gd name="T50" fmla="*/ 268 w 330"/>
                  <a:gd name="T51" fmla="*/ 435 h 460"/>
                  <a:gd name="T52" fmla="*/ 256 w 330"/>
                  <a:gd name="T53" fmla="*/ 416 h 460"/>
                  <a:gd name="T54" fmla="*/ 242 w 330"/>
                  <a:gd name="T55" fmla="*/ 394 h 460"/>
                  <a:gd name="T56" fmla="*/ 226 w 330"/>
                  <a:gd name="T57" fmla="*/ 368 h 460"/>
                  <a:gd name="T58" fmla="*/ 208 w 330"/>
                  <a:gd name="T59" fmla="*/ 340 h 460"/>
                  <a:gd name="T60" fmla="*/ 188 w 330"/>
                  <a:gd name="T61" fmla="*/ 310 h 460"/>
                  <a:gd name="T62" fmla="*/ 168 w 330"/>
                  <a:gd name="T63" fmla="*/ 279 h 460"/>
                  <a:gd name="T64" fmla="*/ 147 w 330"/>
                  <a:gd name="T65" fmla="*/ 245 h 460"/>
                  <a:gd name="T66" fmla="*/ 127 w 330"/>
                  <a:gd name="T67" fmla="*/ 212 h 460"/>
                  <a:gd name="T68" fmla="*/ 105 w 330"/>
                  <a:gd name="T69" fmla="*/ 180 h 460"/>
                  <a:gd name="T70" fmla="*/ 87 w 330"/>
                  <a:gd name="T71" fmla="*/ 148 h 460"/>
                  <a:gd name="T72" fmla="*/ 67 w 330"/>
                  <a:gd name="T73" fmla="*/ 117 h 460"/>
                  <a:gd name="T74" fmla="*/ 51 w 330"/>
                  <a:gd name="T75" fmla="*/ 89 h 460"/>
                  <a:gd name="T76" fmla="*/ 35 w 330"/>
                  <a:gd name="T77" fmla="*/ 64 h 460"/>
                  <a:gd name="T78" fmla="*/ 21 w 330"/>
                  <a:gd name="T79" fmla="*/ 42 h 460"/>
                  <a:gd name="T80" fmla="*/ 11 w 330"/>
                  <a:gd name="T81" fmla="*/ 24 h 460"/>
                  <a:gd name="T82" fmla="*/ 4 w 330"/>
                  <a:gd name="T83" fmla="*/ 10 h 460"/>
                  <a:gd name="T84" fmla="*/ 0 w 330"/>
                  <a:gd name="T85" fmla="*/ 2 h 460"/>
                  <a:gd name="T86" fmla="*/ 0 w 330"/>
                  <a:gd name="T8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 h="460">
                    <a:moveTo>
                      <a:pt x="0" y="0"/>
                    </a:moveTo>
                    <a:lnTo>
                      <a:pt x="3" y="2"/>
                    </a:lnTo>
                    <a:lnTo>
                      <a:pt x="11" y="10"/>
                    </a:lnTo>
                    <a:lnTo>
                      <a:pt x="23" y="22"/>
                    </a:lnTo>
                    <a:lnTo>
                      <a:pt x="37" y="38"/>
                    </a:lnTo>
                    <a:lnTo>
                      <a:pt x="53" y="58"/>
                    </a:lnTo>
                    <a:lnTo>
                      <a:pt x="73" y="81"/>
                    </a:lnTo>
                    <a:lnTo>
                      <a:pt x="95" y="107"/>
                    </a:lnTo>
                    <a:lnTo>
                      <a:pt x="118" y="135"/>
                    </a:lnTo>
                    <a:lnTo>
                      <a:pt x="142" y="163"/>
                    </a:lnTo>
                    <a:lnTo>
                      <a:pt x="166" y="192"/>
                    </a:lnTo>
                    <a:lnTo>
                      <a:pt x="190" y="221"/>
                    </a:lnTo>
                    <a:lnTo>
                      <a:pt x="212" y="252"/>
                    </a:lnTo>
                    <a:lnTo>
                      <a:pt x="235" y="281"/>
                    </a:lnTo>
                    <a:lnTo>
                      <a:pt x="256" y="310"/>
                    </a:lnTo>
                    <a:lnTo>
                      <a:pt x="276" y="335"/>
                    </a:lnTo>
                    <a:lnTo>
                      <a:pt x="294" y="359"/>
                    </a:lnTo>
                    <a:lnTo>
                      <a:pt x="307" y="380"/>
                    </a:lnTo>
                    <a:lnTo>
                      <a:pt x="319" y="399"/>
                    </a:lnTo>
                    <a:lnTo>
                      <a:pt x="327" y="414"/>
                    </a:lnTo>
                    <a:lnTo>
                      <a:pt x="330" y="423"/>
                    </a:lnTo>
                    <a:lnTo>
                      <a:pt x="330" y="430"/>
                    </a:lnTo>
                    <a:lnTo>
                      <a:pt x="284" y="460"/>
                    </a:lnTo>
                    <a:lnTo>
                      <a:pt x="283" y="458"/>
                    </a:lnTo>
                    <a:lnTo>
                      <a:pt x="276" y="448"/>
                    </a:lnTo>
                    <a:lnTo>
                      <a:pt x="268" y="435"/>
                    </a:lnTo>
                    <a:lnTo>
                      <a:pt x="256" y="416"/>
                    </a:lnTo>
                    <a:lnTo>
                      <a:pt x="242" y="394"/>
                    </a:lnTo>
                    <a:lnTo>
                      <a:pt x="226" y="368"/>
                    </a:lnTo>
                    <a:lnTo>
                      <a:pt x="208" y="340"/>
                    </a:lnTo>
                    <a:lnTo>
                      <a:pt x="188" y="310"/>
                    </a:lnTo>
                    <a:lnTo>
                      <a:pt x="168" y="279"/>
                    </a:lnTo>
                    <a:lnTo>
                      <a:pt x="147" y="245"/>
                    </a:lnTo>
                    <a:lnTo>
                      <a:pt x="127" y="212"/>
                    </a:lnTo>
                    <a:lnTo>
                      <a:pt x="105" y="180"/>
                    </a:lnTo>
                    <a:lnTo>
                      <a:pt x="87" y="148"/>
                    </a:lnTo>
                    <a:lnTo>
                      <a:pt x="67" y="117"/>
                    </a:lnTo>
                    <a:lnTo>
                      <a:pt x="51" y="89"/>
                    </a:lnTo>
                    <a:lnTo>
                      <a:pt x="35" y="64"/>
                    </a:lnTo>
                    <a:lnTo>
                      <a:pt x="21" y="42"/>
                    </a:lnTo>
                    <a:lnTo>
                      <a:pt x="11" y="24"/>
                    </a:lnTo>
                    <a:lnTo>
                      <a:pt x="4" y="10"/>
                    </a:lnTo>
                    <a:lnTo>
                      <a:pt x="0" y="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 name="Freeform 10"/>
              <p:cNvSpPr>
                <a:spLocks/>
              </p:cNvSpPr>
              <p:nvPr/>
            </p:nvSpPr>
            <p:spPr bwMode="auto">
              <a:xfrm flipH="1">
                <a:off x="2460892" y="4458003"/>
                <a:ext cx="1059395" cy="776421"/>
              </a:xfrm>
              <a:custGeom>
                <a:avLst/>
                <a:gdLst>
                  <a:gd name="T0" fmla="*/ 2338 w 2411"/>
                  <a:gd name="T1" fmla="*/ 1305 h 1767"/>
                  <a:gd name="T2" fmla="*/ 2239 w 2411"/>
                  <a:gd name="T3" fmla="*/ 1177 h 1767"/>
                  <a:gd name="T4" fmla="*/ 2103 w 2411"/>
                  <a:gd name="T5" fmla="*/ 1090 h 1767"/>
                  <a:gd name="T6" fmla="*/ 1915 w 2411"/>
                  <a:gd name="T7" fmla="*/ 1059 h 1767"/>
                  <a:gd name="T8" fmla="*/ 1697 w 2411"/>
                  <a:gd name="T9" fmla="*/ 1074 h 1767"/>
                  <a:gd name="T10" fmla="*/ 1525 w 2411"/>
                  <a:gd name="T11" fmla="*/ 1020 h 1767"/>
                  <a:gd name="T12" fmla="*/ 1381 w 2411"/>
                  <a:gd name="T13" fmla="*/ 948 h 1767"/>
                  <a:gd name="T14" fmla="*/ 1253 w 2411"/>
                  <a:gd name="T15" fmla="*/ 878 h 1767"/>
                  <a:gd name="T16" fmla="*/ 1130 w 2411"/>
                  <a:gd name="T17" fmla="*/ 769 h 1767"/>
                  <a:gd name="T18" fmla="*/ 1032 w 2411"/>
                  <a:gd name="T19" fmla="*/ 639 h 1767"/>
                  <a:gd name="T20" fmla="*/ 975 w 2411"/>
                  <a:gd name="T21" fmla="*/ 498 h 1767"/>
                  <a:gd name="T22" fmla="*/ 948 w 2411"/>
                  <a:gd name="T23" fmla="*/ 385 h 1767"/>
                  <a:gd name="T24" fmla="*/ 888 w 2411"/>
                  <a:gd name="T25" fmla="*/ 234 h 1767"/>
                  <a:gd name="T26" fmla="*/ 795 w 2411"/>
                  <a:gd name="T27" fmla="*/ 91 h 1767"/>
                  <a:gd name="T28" fmla="*/ 668 w 2411"/>
                  <a:gd name="T29" fmla="*/ 7 h 1767"/>
                  <a:gd name="T30" fmla="*/ 556 w 2411"/>
                  <a:gd name="T31" fmla="*/ 2 h 1767"/>
                  <a:gd name="T32" fmla="*/ 453 w 2411"/>
                  <a:gd name="T33" fmla="*/ 12 h 1767"/>
                  <a:gd name="T34" fmla="*/ 351 w 2411"/>
                  <a:gd name="T35" fmla="*/ 75 h 1767"/>
                  <a:gd name="T36" fmla="*/ 248 w 2411"/>
                  <a:gd name="T37" fmla="*/ 161 h 1767"/>
                  <a:gd name="T38" fmla="*/ 154 w 2411"/>
                  <a:gd name="T39" fmla="*/ 234 h 1767"/>
                  <a:gd name="T40" fmla="*/ 92 w 2411"/>
                  <a:gd name="T41" fmla="*/ 273 h 1767"/>
                  <a:gd name="T42" fmla="*/ 15 w 2411"/>
                  <a:gd name="T43" fmla="*/ 327 h 1767"/>
                  <a:gd name="T44" fmla="*/ 8 w 2411"/>
                  <a:gd name="T45" fmla="*/ 389 h 1767"/>
                  <a:gd name="T46" fmla="*/ 31 w 2411"/>
                  <a:gd name="T47" fmla="*/ 414 h 1767"/>
                  <a:gd name="T48" fmla="*/ 48 w 2411"/>
                  <a:gd name="T49" fmla="*/ 453 h 1767"/>
                  <a:gd name="T50" fmla="*/ 96 w 2411"/>
                  <a:gd name="T51" fmla="*/ 478 h 1767"/>
                  <a:gd name="T52" fmla="*/ 155 w 2411"/>
                  <a:gd name="T53" fmla="*/ 473 h 1767"/>
                  <a:gd name="T54" fmla="*/ 211 w 2411"/>
                  <a:gd name="T55" fmla="*/ 433 h 1767"/>
                  <a:gd name="T56" fmla="*/ 247 w 2411"/>
                  <a:gd name="T57" fmla="*/ 425 h 1767"/>
                  <a:gd name="T58" fmla="*/ 347 w 2411"/>
                  <a:gd name="T59" fmla="*/ 436 h 1767"/>
                  <a:gd name="T60" fmla="*/ 491 w 2411"/>
                  <a:gd name="T61" fmla="*/ 436 h 1767"/>
                  <a:gd name="T62" fmla="*/ 586 w 2411"/>
                  <a:gd name="T63" fmla="*/ 416 h 1767"/>
                  <a:gd name="T64" fmla="*/ 586 w 2411"/>
                  <a:gd name="T65" fmla="*/ 516 h 1767"/>
                  <a:gd name="T66" fmla="*/ 589 w 2411"/>
                  <a:gd name="T67" fmla="*/ 691 h 1767"/>
                  <a:gd name="T68" fmla="*/ 597 w 2411"/>
                  <a:gd name="T69" fmla="*/ 870 h 1767"/>
                  <a:gd name="T70" fmla="*/ 608 w 2411"/>
                  <a:gd name="T71" fmla="*/ 1050 h 1767"/>
                  <a:gd name="T72" fmla="*/ 616 w 2411"/>
                  <a:gd name="T73" fmla="*/ 1157 h 1767"/>
                  <a:gd name="T74" fmla="*/ 634 w 2411"/>
                  <a:gd name="T75" fmla="*/ 1247 h 1767"/>
                  <a:gd name="T76" fmla="*/ 662 w 2411"/>
                  <a:gd name="T77" fmla="*/ 1295 h 1767"/>
                  <a:gd name="T78" fmla="*/ 759 w 2411"/>
                  <a:gd name="T79" fmla="*/ 1398 h 1767"/>
                  <a:gd name="T80" fmla="*/ 952 w 2411"/>
                  <a:gd name="T81" fmla="*/ 1525 h 1767"/>
                  <a:gd name="T82" fmla="*/ 1212 w 2411"/>
                  <a:gd name="T83" fmla="*/ 1623 h 1767"/>
                  <a:gd name="T84" fmla="*/ 1466 w 2411"/>
                  <a:gd name="T85" fmla="*/ 1667 h 1767"/>
                  <a:gd name="T86" fmla="*/ 1676 w 2411"/>
                  <a:gd name="T87" fmla="*/ 1680 h 1767"/>
                  <a:gd name="T88" fmla="*/ 1803 w 2411"/>
                  <a:gd name="T89" fmla="*/ 1679 h 1767"/>
                  <a:gd name="T90" fmla="*/ 1935 w 2411"/>
                  <a:gd name="T91" fmla="*/ 1735 h 1767"/>
                  <a:gd name="T92" fmla="*/ 2132 w 2411"/>
                  <a:gd name="T93" fmla="*/ 1764 h 1767"/>
                  <a:gd name="T94" fmla="*/ 2286 w 2411"/>
                  <a:gd name="T95" fmla="*/ 1711 h 1767"/>
                  <a:gd name="T96" fmla="*/ 2383 w 2411"/>
                  <a:gd name="T97" fmla="*/ 1605 h 1767"/>
                  <a:gd name="T98" fmla="*/ 2411 w 2411"/>
                  <a:gd name="T99" fmla="*/ 1480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1" h="1767">
                    <a:moveTo>
                      <a:pt x="2395" y="1418"/>
                    </a:moveTo>
                    <a:lnTo>
                      <a:pt x="2377" y="1380"/>
                    </a:lnTo>
                    <a:lnTo>
                      <a:pt x="2358" y="1341"/>
                    </a:lnTo>
                    <a:lnTo>
                      <a:pt x="2338" y="1305"/>
                    </a:lnTo>
                    <a:lnTo>
                      <a:pt x="2315" y="1270"/>
                    </a:lnTo>
                    <a:lnTo>
                      <a:pt x="2293" y="1237"/>
                    </a:lnTo>
                    <a:lnTo>
                      <a:pt x="2267" y="1206"/>
                    </a:lnTo>
                    <a:lnTo>
                      <a:pt x="2239" y="1177"/>
                    </a:lnTo>
                    <a:lnTo>
                      <a:pt x="2210" y="1151"/>
                    </a:lnTo>
                    <a:lnTo>
                      <a:pt x="2176" y="1127"/>
                    </a:lnTo>
                    <a:lnTo>
                      <a:pt x="2142" y="1107"/>
                    </a:lnTo>
                    <a:lnTo>
                      <a:pt x="2103" y="1090"/>
                    </a:lnTo>
                    <a:lnTo>
                      <a:pt x="2062" y="1076"/>
                    </a:lnTo>
                    <a:lnTo>
                      <a:pt x="2016" y="1067"/>
                    </a:lnTo>
                    <a:lnTo>
                      <a:pt x="1967" y="1060"/>
                    </a:lnTo>
                    <a:lnTo>
                      <a:pt x="1915" y="1059"/>
                    </a:lnTo>
                    <a:lnTo>
                      <a:pt x="1857" y="1063"/>
                    </a:lnTo>
                    <a:lnTo>
                      <a:pt x="1796" y="1071"/>
                    </a:lnTo>
                    <a:lnTo>
                      <a:pt x="1745" y="1075"/>
                    </a:lnTo>
                    <a:lnTo>
                      <a:pt x="1697" y="1074"/>
                    </a:lnTo>
                    <a:lnTo>
                      <a:pt x="1652" y="1066"/>
                    </a:lnTo>
                    <a:lnTo>
                      <a:pt x="1608" y="1054"/>
                    </a:lnTo>
                    <a:lnTo>
                      <a:pt x="1565" y="1039"/>
                    </a:lnTo>
                    <a:lnTo>
                      <a:pt x="1525" y="1020"/>
                    </a:lnTo>
                    <a:lnTo>
                      <a:pt x="1486" y="1002"/>
                    </a:lnTo>
                    <a:lnTo>
                      <a:pt x="1449" y="983"/>
                    </a:lnTo>
                    <a:lnTo>
                      <a:pt x="1414" y="964"/>
                    </a:lnTo>
                    <a:lnTo>
                      <a:pt x="1381" y="948"/>
                    </a:lnTo>
                    <a:lnTo>
                      <a:pt x="1350" y="935"/>
                    </a:lnTo>
                    <a:lnTo>
                      <a:pt x="1319" y="922"/>
                    </a:lnTo>
                    <a:lnTo>
                      <a:pt x="1286" y="902"/>
                    </a:lnTo>
                    <a:lnTo>
                      <a:pt x="1253" y="878"/>
                    </a:lnTo>
                    <a:lnTo>
                      <a:pt x="1218" y="851"/>
                    </a:lnTo>
                    <a:lnTo>
                      <a:pt x="1184" y="823"/>
                    </a:lnTo>
                    <a:lnTo>
                      <a:pt x="1154" y="795"/>
                    </a:lnTo>
                    <a:lnTo>
                      <a:pt x="1130" y="769"/>
                    </a:lnTo>
                    <a:lnTo>
                      <a:pt x="1106" y="740"/>
                    </a:lnTo>
                    <a:lnTo>
                      <a:pt x="1080" y="708"/>
                    </a:lnTo>
                    <a:lnTo>
                      <a:pt x="1055" y="673"/>
                    </a:lnTo>
                    <a:lnTo>
                      <a:pt x="1032" y="639"/>
                    </a:lnTo>
                    <a:lnTo>
                      <a:pt x="1011" y="602"/>
                    </a:lnTo>
                    <a:lnTo>
                      <a:pt x="994" y="568"/>
                    </a:lnTo>
                    <a:lnTo>
                      <a:pt x="981" y="532"/>
                    </a:lnTo>
                    <a:lnTo>
                      <a:pt x="975" y="498"/>
                    </a:lnTo>
                    <a:lnTo>
                      <a:pt x="971" y="477"/>
                    </a:lnTo>
                    <a:lnTo>
                      <a:pt x="965" y="449"/>
                    </a:lnTo>
                    <a:lnTo>
                      <a:pt x="957" y="420"/>
                    </a:lnTo>
                    <a:lnTo>
                      <a:pt x="948" y="385"/>
                    </a:lnTo>
                    <a:lnTo>
                      <a:pt x="936" y="349"/>
                    </a:lnTo>
                    <a:lnTo>
                      <a:pt x="921" y="311"/>
                    </a:lnTo>
                    <a:lnTo>
                      <a:pt x="905" y="273"/>
                    </a:lnTo>
                    <a:lnTo>
                      <a:pt x="888" y="234"/>
                    </a:lnTo>
                    <a:lnTo>
                      <a:pt x="868" y="195"/>
                    </a:lnTo>
                    <a:lnTo>
                      <a:pt x="845" y="158"/>
                    </a:lnTo>
                    <a:lnTo>
                      <a:pt x="821" y="123"/>
                    </a:lnTo>
                    <a:lnTo>
                      <a:pt x="795" y="91"/>
                    </a:lnTo>
                    <a:lnTo>
                      <a:pt x="765" y="63"/>
                    </a:lnTo>
                    <a:lnTo>
                      <a:pt x="736" y="39"/>
                    </a:lnTo>
                    <a:lnTo>
                      <a:pt x="702" y="20"/>
                    </a:lnTo>
                    <a:lnTo>
                      <a:pt x="668" y="7"/>
                    </a:lnTo>
                    <a:lnTo>
                      <a:pt x="630" y="0"/>
                    </a:lnTo>
                    <a:lnTo>
                      <a:pt x="592" y="0"/>
                    </a:lnTo>
                    <a:lnTo>
                      <a:pt x="576" y="2"/>
                    </a:lnTo>
                    <a:lnTo>
                      <a:pt x="556" y="2"/>
                    </a:lnTo>
                    <a:lnTo>
                      <a:pt x="533" y="2"/>
                    </a:lnTo>
                    <a:lnTo>
                      <a:pt x="508" y="3"/>
                    </a:lnTo>
                    <a:lnTo>
                      <a:pt x="481" y="7"/>
                    </a:lnTo>
                    <a:lnTo>
                      <a:pt x="453" y="12"/>
                    </a:lnTo>
                    <a:lnTo>
                      <a:pt x="425" y="22"/>
                    </a:lnTo>
                    <a:lnTo>
                      <a:pt x="398" y="36"/>
                    </a:lnTo>
                    <a:lnTo>
                      <a:pt x="373" y="55"/>
                    </a:lnTo>
                    <a:lnTo>
                      <a:pt x="351" y="75"/>
                    </a:lnTo>
                    <a:lnTo>
                      <a:pt x="327" y="95"/>
                    </a:lnTo>
                    <a:lnTo>
                      <a:pt x="302" y="116"/>
                    </a:lnTo>
                    <a:lnTo>
                      <a:pt x="275" y="139"/>
                    </a:lnTo>
                    <a:lnTo>
                      <a:pt x="248" y="161"/>
                    </a:lnTo>
                    <a:lnTo>
                      <a:pt x="222" y="181"/>
                    </a:lnTo>
                    <a:lnTo>
                      <a:pt x="198" y="201"/>
                    </a:lnTo>
                    <a:lnTo>
                      <a:pt x="174" y="218"/>
                    </a:lnTo>
                    <a:lnTo>
                      <a:pt x="154" y="234"/>
                    </a:lnTo>
                    <a:lnTo>
                      <a:pt x="138" y="246"/>
                    </a:lnTo>
                    <a:lnTo>
                      <a:pt x="124" y="254"/>
                    </a:lnTo>
                    <a:lnTo>
                      <a:pt x="111" y="262"/>
                    </a:lnTo>
                    <a:lnTo>
                      <a:pt x="92" y="273"/>
                    </a:lnTo>
                    <a:lnTo>
                      <a:pt x="72" y="283"/>
                    </a:lnTo>
                    <a:lnTo>
                      <a:pt x="51" y="297"/>
                    </a:lnTo>
                    <a:lnTo>
                      <a:pt x="31" y="311"/>
                    </a:lnTo>
                    <a:lnTo>
                      <a:pt x="15" y="327"/>
                    </a:lnTo>
                    <a:lnTo>
                      <a:pt x="3" y="343"/>
                    </a:lnTo>
                    <a:lnTo>
                      <a:pt x="0" y="362"/>
                    </a:lnTo>
                    <a:lnTo>
                      <a:pt x="3" y="377"/>
                    </a:lnTo>
                    <a:lnTo>
                      <a:pt x="8" y="389"/>
                    </a:lnTo>
                    <a:lnTo>
                      <a:pt x="16" y="400"/>
                    </a:lnTo>
                    <a:lnTo>
                      <a:pt x="23" y="408"/>
                    </a:lnTo>
                    <a:lnTo>
                      <a:pt x="28" y="413"/>
                    </a:lnTo>
                    <a:lnTo>
                      <a:pt x="31" y="414"/>
                    </a:lnTo>
                    <a:lnTo>
                      <a:pt x="32" y="418"/>
                    </a:lnTo>
                    <a:lnTo>
                      <a:pt x="35" y="428"/>
                    </a:lnTo>
                    <a:lnTo>
                      <a:pt x="40" y="440"/>
                    </a:lnTo>
                    <a:lnTo>
                      <a:pt x="48" y="453"/>
                    </a:lnTo>
                    <a:lnTo>
                      <a:pt x="58" y="466"/>
                    </a:lnTo>
                    <a:lnTo>
                      <a:pt x="68" y="476"/>
                    </a:lnTo>
                    <a:lnTo>
                      <a:pt x="82" y="478"/>
                    </a:lnTo>
                    <a:lnTo>
                      <a:pt x="96" y="478"/>
                    </a:lnTo>
                    <a:lnTo>
                      <a:pt x="111" y="480"/>
                    </a:lnTo>
                    <a:lnTo>
                      <a:pt x="126" y="481"/>
                    </a:lnTo>
                    <a:lnTo>
                      <a:pt x="140" y="478"/>
                    </a:lnTo>
                    <a:lnTo>
                      <a:pt x="155" y="473"/>
                    </a:lnTo>
                    <a:lnTo>
                      <a:pt x="172" y="461"/>
                    </a:lnTo>
                    <a:lnTo>
                      <a:pt x="188" y="449"/>
                    </a:lnTo>
                    <a:lnTo>
                      <a:pt x="202" y="440"/>
                    </a:lnTo>
                    <a:lnTo>
                      <a:pt x="211" y="433"/>
                    </a:lnTo>
                    <a:lnTo>
                      <a:pt x="219" y="429"/>
                    </a:lnTo>
                    <a:lnTo>
                      <a:pt x="227" y="428"/>
                    </a:lnTo>
                    <a:lnTo>
                      <a:pt x="236" y="425"/>
                    </a:lnTo>
                    <a:lnTo>
                      <a:pt x="247" y="425"/>
                    </a:lnTo>
                    <a:lnTo>
                      <a:pt x="263" y="426"/>
                    </a:lnTo>
                    <a:lnTo>
                      <a:pt x="287" y="429"/>
                    </a:lnTo>
                    <a:lnTo>
                      <a:pt x="315" y="432"/>
                    </a:lnTo>
                    <a:lnTo>
                      <a:pt x="347" y="436"/>
                    </a:lnTo>
                    <a:lnTo>
                      <a:pt x="382" y="437"/>
                    </a:lnTo>
                    <a:lnTo>
                      <a:pt x="418" y="438"/>
                    </a:lnTo>
                    <a:lnTo>
                      <a:pt x="455" y="438"/>
                    </a:lnTo>
                    <a:lnTo>
                      <a:pt x="491" y="436"/>
                    </a:lnTo>
                    <a:lnTo>
                      <a:pt x="526" y="430"/>
                    </a:lnTo>
                    <a:lnTo>
                      <a:pt x="558" y="422"/>
                    </a:lnTo>
                    <a:lnTo>
                      <a:pt x="586" y="410"/>
                    </a:lnTo>
                    <a:lnTo>
                      <a:pt x="586" y="416"/>
                    </a:lnTo>
                    <a:lnTo>
                      <a:pt x="586" y="429"/>
                    </a:lnTo>
                    <a:lnTo>
                      <a:pt x="586" y="452"/>
                    </a:lnTo>
                    <a:lnTo>
                      <a:pt x="586" y="481"/>
                    </a:lnTo>
                    <a:lnTo>
                      <a:pt x="586" y="516"/>
                    </a:lnTo>
                    <a:lnTo>
                      <a:pt x="586" y="556"/>
                    </a:lnTo>
                    <a:lnTo>
                      <a:pt x="588" y="598"/>
                    </a:lnTo>
                    <a:lnTo>
                      <a:pt x="588" y="644"/>
                    </a:lnTo>
                    <a:lnTo>
                      <a:pt x="589" y="691"/>
                    </a:lnTo>
                    <a:lnTo>
                      <a:pt x="590" y="739"/>
                    </a:lnTo>
                    <a:lnTo>
                      <a:pt x="592" y="784"/>
                    </a:lnTo>
                    <a:lnTo>
                      <a:pt x="594" y="828"/>
                    </a:lnTo>
                    <a:lnTo>
                      <a:pt x="597" y="870"/>
                    </a:lnTo>
                    <a:lnTo>
                      <a:pt x="601" y="926"/>
                    </a:lnTo>
                    <a:lnTo>
                      <a:pt x="604" y="972"/>
                    </a:lnTo>
                    <a:lnTo>
                      <a:pt x="606" y="1014"/>
                    </a:lnTo>
                    <a:lnTo>
                      <a:pt x="608" y="1050"/>
                    </a:lnTo>
                    <a:lnTo>
                      <a:pt x="610" y="1082"/>
                    </a:lnTo>
                    <a:lnTo>
                      <a:pt x="612" y="1108"/>
                    </a:lnTo>
                    <a:lnTo>
                      <a:pt x="613" y="1134"/>
                    </a:lnTo>
                    <a:lnTo>
                      <a:pt x="616" y="1157"/>
                    </a:lnTo>
                    <a:lnTo>
                      <a:pt x="618" y="1178"/>
                    </a:lnTo>
                    <a:lnTo>
                      <a:pt x="622" y="1201"/>
                    </a:lnTo>
                    <a:lnTo>
                      <a:pt x="628" y="1223"/>
                    </a:lnTo>
                    <a:lnTo>
                      <a:pt x="634" y="1247"/>
                    </a:lnTo>
                    <a:lnTo>
                      <a:pt x="636" y="1253"/>
                    </a:lnTo>
                    <a:lnTo>
                      <a:pt x="641" y="1262"/>
                    </a:lnTo>
                    <a:lnTo>
                      <a:pt x="650" y="1277"/>
                    </a:lnTo>
                    <a:lnTo>
                      <a:pt x="662" y="1295"/>
                    </a:lnTo>
                    <a:lnTo>
                      <a:pt x="678" y="1317"/>
                    </a:lnTo>
                    <a:lnTo>
                      <a:pt x="700" y="1342"/>
                    </a:lnTo>
                    <a:lnTo>
                      <a:pt x="726" y="1369"/>
                    </a:lnTo>
                    <a:lnTo>
                      <a:pt x="759" y="1398"/>
                    </a:lnTo>
                    <a:lnTo>
                      <a:pt x="797" y="1429"/>
                    </a:lnTo>
                    <a:lnTo>
                      <a:pt x="841" y="1461"/>
                    </a:lnTo>
                    <a:lnTo>
                      <a:pt x="893" y="1493"/>
                    </a:lnTo>
                    <a:lnTo>
                      <a:pt x="952" y="1525"/>
                    </a:lnTo>
                    <a:lnTo>
                      <a:pt x="1019" y="1556"/>
                    </a:lnTo>
                    <a:lnTo>
                      <a:pt x="1083" y="1581"/>
                    </a:lnTo>
                    <a:lnTo>
                      <a:pt x="1147" y="1604"/>
                    </a:lnTo>
                    <a:lnTo>
                      <a:pt x="1212" y="1623"/>
                    </a:lnTo>
                    <a:lnTo>
                      <a:pt x="1278" y="1637"/>
                    </a:lnTo>
                    <a:lnTo>
                      <a:pt x="1342" y="1649"/>
                    </a:lnTo>
                    <a:lnTo>
                      <a:pt x="1405" y="1660"/>
                    </a:lnTo>
                    <a:lnTo>
                      <a:pt x="1466" y="1667"/>
                    </a:lnTo>
                    <a:lnTo>
                      <a:pt x="1525" y="1672"/>
                    </a:lnTo>
                    <a:lnTo>
                      <a:pt x="1580" y="1676"/>
                    </a:lnTo>
                    <a:lnTo>
                      <a:pt x="1630" y="1679"/>
                    </a:lnTo>
                    <a:lnTo>
                      <a:pt x="1676" y="1680"/>
                    </a:lnTo>
                    <a:lnTo>
                      <a:pt x="1717" y="1680"/>
                    </a:lnTo>
                    <a:lnTo>
                      <a:pt x="1753" y="1680"/>
                    </a:lnTo>
                    <a:lnTo>
                      <a:pt x="1781" y="1680"/>
                    </a:lnTo>
                    <a:lnTo>
                      <a:pt x="1803" y="1679"/>
                    </a:lnTo>
                    <a:lnTo>
                      <a:pt x="1817" y="1679"/>
                    </a:lnTo>
                    <a:lnTo>
                      <a:pt x="1823" y="1679"/>
                    </a:lnTo>
                    <a:lnTo>
                      <a:pt x="1879" y="1711"/>
                    </a:lnTo>
                    <a:lnTo>
                      <a:pt x="1935" y="1735"/>
                    </a:lnTo>
                    <a:lnTo>
                      <a:pt x="1987" y="1752"/>
                    </a:lnTo>
                    <a:lnTo>
                      <a:pt x="2038" y="1761"/>
                    </a:lnTo>
                    <a:lnTo>
                      <a:pt x="2087" y="1767"/>
                    </a:lnTo>
                    <a:lnTo>
                      <a:pt x="2132" y="1764"/>
                    </a:lnTo>
                    <a:lnTo>
                      <a:pt x="2175" y="1757"/>
                    </a:lnTo>
                    <a:lnTo>
                      <a:pt x="2216" y="1745"/>
                    </a:lnTo>
                    <a:lnTo>
                      <a:pt x="2253" y="1731"/>
                    </a:lnTo>
                    <a:lnTo>
                      <a:pt x="2286" y="1711"/>
                    </a:lnTo>
                    <a:lnTo>
                      <a:pt x="2317" y="1688"/>
                    </a:lnTo>
                    <a:lnTo>
                      <a:pt x="2343" y="1663"/>
                    </a:lnTo>
                    <a:lnTo>
                      <a:pt x="2365" y="1635"/>
                    </a:lnTo>
                    <a:lnTo>
                      <a:pt x="2383" y="1605"/>
                    </a:lnTo>
                    <a:lnTo>
                      <a:pt x="2398" y="1574"/>
                    </a:lnTo>
                    <a:lnTo>
                      <a:pt x="2407" y="1542"/>
                    </a:lnTo>
                    <a:lnTo>
                      <a:pt x="2411" y="1510"/>
                    </a:lnTo>
                    <a:lnTo>
                      <a:pt x="2411" y="1480"/>
                    </a:lnTo>
                    <a:lnTo>
                      <a:pt x="2406" y="1448"/>
                    </a:lnTo>
                    <a:lnTo>
                      <a:pt x="2395" y="141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 name="Freeform 11"/>
              <p:cNvSpPr>
                <a:spLocks/>
              </p:cNvSpPr>
              <p:nvPr/>
            </p:nvSpPr>
            <p:spPr bwMode="auto">
              <a:xfrm flipH="1">
                <a:off x="3086160" y="5003299"/>
                <a:ext cx="357672" cy="506629"/>
              </a:xfrm>
              <a:custGeom>
                <a:avLst/>
                <a:gdLst>
                  <a:gd name="T0" fmla="*/ 574 w 814"/>
                  <a:gd name="T1" fmla="*/ 20 h 1153"/>
                  <a:gd name="T2" fmla="*/ 523 w 814"/>
                  <a:gd name="T3" fmla="*/ 56 h 1153"/>
                  <a:gd name="T4" fmla="*/ 442 w 814"/>
                  <a:gd name="T5" fmla="*/ 109 h 1153"/>
                  <a:gd name="T6" fmla="*/ 346 w 814"/>
                  <a:gd name="T7" fmla="*/ 173 h 1153"/>
                  <a:gd name="T8" fmla="*/ 245 w 814"/>
                  <a:gd name="T9" fmla="*/ 233 h 1153"/>
                  <a:gd name="T10" fmla="*/ 159 w 814"/>
                  <a:gd name="T11" fmla="*/ 279 h 1153"/>
                  <a:gd name="T12" fmla="*/ 84 w 814"/>
                  <a:gd name="T13" fmla="*/ 309 h 1153"/>
                  <a:gd name="T14" fmla="*/ 22 w 814"/>
                  <a:gd name="T15" fmla="*/ 367 h 1153"/>
                  <a:gd name="T16" fmla="*/ 0 w 814"/>
                  <a:gd name="T17" fmla="*/ 444 h 1153"/>
                  <a:gd name="T18" fmla="*/ 5 w 814"/>
                  <a:gd name="T19" fmla="*/ 528 h 1153"/>
                  <a:gd name="T20" fmla="*/ 12 w 814"/>
                  <a:gd name="T21" fmla="*/ 602 h 1153"/>
                  <a:gd name="T22" fmla="*/ 18 w 814"/>
                  <a:gd name="T23" fmla="*/ 719 h 1153"/>
                  <a:gd name="T24" fmla="*/ 26 w 814"/>
                  <a:gd name="T25" fmla="*/ 849 h 1153"/>
                  <a:gd name="T26" fmla="*/ 34 w 814"/>
                  <a:gd name="T27" fmla="*/ 956 h 1153"/>
                  <a:gd name="T28" fmla="*/ 41 w 814"/>
                  <a:gd name="T29" fmla="*/ 1006 h 1153"/>
                  <a:gd name="T30" fmla="*/ 65 w 814"/>
                  <a:gd name="T31" fmla="*/ 1057 h 1153"/>
                  <a:gd name="T32" fmla="*/ 96 w 814"/>
                  <a:gd name="T33" fmla="*/ 1117 h 1153"/>
                  <a:gd name="T34" fmla="*/ 121 w 814"/>
                  <a:gd name="T35" fmla="*/ 1153 h 1153"/>
                  <a:gd name="T36" fmla="*/ 145 w 814"/>
                  <a:gd name="T37" fmla="*/ 1133 h 1153"/>
                  <a:gd name="T38" fmla="*/ 181 w 814"/>
                  <a:gd name="T39" fmla="*/ 1068 h 1153"/>
                  <a:gd name="T40" fmla="*/ 207 w 814"/>
                  <a:gd name="T41" fmla="*/ 984 h 1153"/>
                  <a:gd name="T42" fmla="*/ 195 w 814"/>
                  <a:gd name="T43" fmla="*/ 934 h 1153"/>
                  <a:gd name="T44" fmla="*/ 152 w 814"/>
                  <a:gd name="T45" fmla="*/ 914 h 1153"/>
                  <a:gd name="T46" fmla="*/ 127 w 814"/>
                  <a:gd name="T47" fmla="*/ 909 h 1153"/>
                  <a:gd name="T48" fmla="*/ 128 w 814"/>
                  <a:gd name="T49" fmla="*/ 876 h 1153"/>
                  <a:gd name="T50" fmla="*/ 133 w 814"/>
                  <a:gd name="T51" fmla="*/ 799 h 1153"/>
                  <a:gd name="T52" fmla="*/ 141 w 814"/>
                  <a:gd name="T53" fmla="*/ 710 h 1153"/>
                  <a:gd name="T54" fmla="*/ 149 w 814"/>
                  <a:gd name="T55" fmla="*/ 587 h 1153"/>
                  <a:gd name="T56" fmla="*/ 152 w 814"/>
                  <a:gd name="T57" fmla="*/ 499 h 1153"/>
                  <a:gd name="T58" fmla="*/ 175 w 814"/>
                  <a:gd name="T59" fmla="*/ 450 h 1153"/>
                  <a:gd name="T60" fmla="*/ 213 w 814"/>
                  <a:gd name="T61" fmla="*/ 435 h 1153"/>
                  <a:gd name="T62" fmla="*/ 296 w 814"/>
                  <a:gd name="T63" fmla="*/ 411 h 1153"/>
                  <a:gd name="T64" fmla="*/ 430 w 814"/>
                  <a:gd name="T65" fmla="*/ 384 h 1153"/>
                  <a:gd name="T66" fmla="*/ 564 w 814"/>
                  <a:gd name="T67" fmla="*/ 361 h 1153"/>
                  <a:gd name="T68" fmla="*/ 666 w 814"/>
                  <a:gd name="T69" fmla="*/ 327 h 1153"/>
                  <a:gd name="T70" fmla="*/ 731 w 814"/>
                  <a:gd name="T71" fmla="*/ 296 h 1153"/>
                  <a:gd name="T72" fmla="*/ 755 w 814"/>
                  <a:gd name="T73" fmla="*/ 272 h 1153"/>
                  <a:gd name="T74" fmla="*/ 782 w 814"/>
                  <a:gd name="T75" fmla="*/ 228 h 1153"/>
                  <a:gd name="T76" fmla="*/ 803 w 814"/>
                  <a:gd name="T77" fmla="*/ 172 h 1153"/>
                  <a:gd name="T78" fmla="*/ 814 w 814"/>
                  <a:gd name="T79" fmla="*/ 113 h 1153"/>
                  <a:gd name="T80" fmla="*/ 805 w 814"/>
                  <a:gd name="T81" fmla="*/ 60 h 1153"/>
                  <a:gd name="T82" fmla="*/ 769 w 814"/>
                  <a:gd name="T83" fmla="*/ 18 h 1153"/>
                  <a:gd name="T84" fmla="*/ 698 w 814"/>
                  <a:gd name="T85" fmla="*/ 0 h 1153"/>
                  <a:gd name="T86" fmla="*/ 586 w 814"/>
                  <a:gd name="T87" fmla="*/ 12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4" h="1153">
                    <a:moveTo>
                      <a:pt x="586" y="12"/>
                    </a:moveTo>
                    <a:lnTo>
                      <a:pt x="583" y="14"/>
                    </a:lnTo>
                    <a:lnTo>
                      <a:pt x="574" y="20"/>
                    </a:lnTo>
                    <a:lnTo>
                      <a:pt x="562" y="29"/>
                    </a:lnTo>
                    <a:lnTo>
                      <a:pt x="544" y="41"/>
                    </a:lnTo>
                    <a:lnTo>
                      <a:pt x="523" y="56"/>
                    </a:lnTo>
                    <a:lnTo>
                      <a:pt x="499" y="72"/>
                    </a:lnTo>
                    <a:lnTo>
                      <a:pt x="471" y="90"/>
                    </a:lnTo>
                    <a:lnTo>
                      <a:pt x="442" y="109"/>
                    </a:lnTo>
                    <a:lnTo>
                      <a:pt x="411" y="131"/>
                    </a:lnTo>
                    <a:lnTo>
                      <a:pt x="378" y="152"/>
                    </a:lnTo>
                    <a:lnTo>
                      <a:pt x="346" y="173"/>
                    </a:lnTo>
                    <a:lnTo>
                      <a:pt x="312" y="193"/>
                    </a:lnTo>
                    <a:lnTo>
                      <a:pt x="279" y="213"/>
                    </a:lnTo>
                    <a:lnTo>
                      <a:pt x="245" y="233"/>
                    </a:lnTo>
                    <a:lnTo>
                      <a:pt x="215" y="251"/>
                    </a:lnTo>
                    <a:lnTo>
                      <a:pt x="185" y="265"/>
                    </a:lnTo>
                    <a:lnTo>
                      <a:pt x="159" y="279"/>
                    </a:lnTo>
                    <a:lnTo>
                      <a:pt x="135" y="289"/>
                    </a:lnTo>
                    <a:lnTo>
                      <a:pt x="115" y="297"/>
                    </a:lnTo>
                    <a:lnTo>
                      <a:pt x="84" y="309"/>
                    </a:lnTo>
                    <a:lnTo>
                      <a:pt x="58" y="325"/>
                    </a:lnTo>
                    <a:lnTo>
                      <a:pt x="38" y="344"/>
                    </a:lnTo>
                    <a:lnTo>
                      <a:pt x="22" y="367"/>
                    </a:lnTo>
                    <a:lnTo>
                      <a:pt x="12" y="391"/>
                    </a:lnTo>
                    <a:lnTo>
                      <a:pt x="4" y="416"/>
                    </a:lnTo>
                    <a:lnTo>
                      <a:pt x="0" y="444"/>
                    </a:lnTo>
                    <a:lnTo>
                      <a:pt x="0" y="472"/>
                    </a:lnTo>
                    <a:lnTo>
                      <a:pt x="1" y="500"/>
                    </a:lnTo>
                    <a:lnTo>
                      <a:pt x="5" y="528"/>
                    </a:lnTo>
                    <a:lnTo>
                      <a:pt x="6" y="546"/>
                    </a:lnTo>
                    <a:lnTo>
                      <a:pt x="9" y="570"/>
                    </a:lnTo>
                    <a:lnTo>
                      <a:pt x="12" y="602"/>
                    </a:lnTo>
                    <a:lnTo>
                      <a:pt x="13" y="638"/>
                    </a:lnTo>
                    <a:lnTo>
                      <a:pt x="16" y="677"/>
                    </a:lnTo>
                    <a:lnTo>
                      <a:pt x="18" y="719"/>
                    </a:lnTo>
                    <a:lnTo>
                      <a:pt x="21" y="762"/>
                    </a:lnTo>
                    <a:lnTo>
                      <a:pt x="24" y="806"/>
                    </a:lnTo>
                    <a:lnTo>
                      <a:pt x="26" y="849"/>
                    </a:lnTo>
                    <a:lnTo>
                      <a:pt x="29" y="888"/>
                    </a:lnTo>
                    <a:lnTo>
                      <a:pt x="32" y="924"/>
                    </a:lnTo>
                    <a:lnTo>
                      <a:pt x="34" y="956"/>
                    </a:lnTo>
                    <a:lnTo>
                      <a:pt x="37" y="980"/>
                    </a:lnTo>
                    <a:lnTo>
                      <a:pt x="40" y="997"/>
                    </a:lnTo>
                    <a:lnTo>
                      <a:pt x="41" y="1006"/>
                    </a:lnTo>
                    <a:lnTo>
                      <a:pt x="48" y="1020"/>
                    </a:lnTo>
                    <a:lnTo>
                      <a:pt x="56" y="1037"/>
                    </a:lnTo>
                    <a:lnTo>
                      <a:pt x="65" y="1057"/>
                    </a:lnTo>
                    <a:lnTo>
                      <a:pt x="76" y="1077"/>
                    </a:lnTo>
                    <a:lnTo>
                      <a:pt x="85" y="1099"/>
                    </a:lnTo>
                    <a:lnTo>
                      <a:pt x="96" y="1117"/>
                    </a:lnTo>
                    <a:lnTo>
                      <a:pt x="105" y="1135"/>
                    </a:lnTo>
                    <a:lnTo>
                      <a:pt x="113" y="1147"/>
                    </a:lnTo>
                    <a:lnTo>
                      <a:pt x="121" y="1153"/>
                    </a:lnTo>
                    <a:lnTo>
                      <a:pt x="128" y="1153"/>
                    </a:lnTo>
                    <a:lnTo>
                      <a:pt x="135" y="1147"/>
                    </a:lnTo>
                    <a:lnTo>
                      <a:pt x="145" y="1133"/>
                    </a:lnTo>
                    <a:lnTo>
                      <a:pt x="157" y="1115"/>
                    </a:lnTo>
                    <a:lnTo>
                      <a:pt x="169" y="1092"/>
                    </a:lnTo>
                    <a:lnTo>
                      <a:pt x="181" y="1068"/>
                    </a:lnTo>
                    <a:lnTo>
                      <a:pt x="192" y="1040"/>
                    </a:lnTo>
                    <a:lnTo>
                      <a:pt x="201" y="1012"/>
                    </a:lnTo>
                    <a:lnTo>
                      <a:pt x="207" y="984"/>
                    </a:lnTo>
                    <a:lnTo>
                      <a:pt x="208" y="957"/>
                    </a:lnTo>
                    <a:lnTo>
                      <a:pt x="204" y="945"/>
                    </a:lnTo>
                    <a:lnTo>
                      <a:pt x="195" y="934"/>
                    </a:lnTo>
                    <a:lnTo>
                      <a:pt x="181" y="926"/>
                    </a:lnTo>
                    <a:lnTo>
                      <a:pt x="167" y="920"/>
                    </a:lnTo>
                    <a:lnTo>
                      <a:pt x="152" y="914"/>
                    </a:lnTo>
                    <a:lnTo>
                      <a:pt x="140" y="912"/>
                    </a:lnTo>
                    <a:lnTo>
                      <a:pt x="131" y="909"/>
                    </a:lnTo>
                    <a:lnTo>
                      <a:pt x="127" y="909"/>
                    </a:lnTo>
                    <a:lnTo>
                      <a:pt x="127" y="905"/>
                    </a:lnTo>
                    <a:lnTo>
                      <a:pt x="128" y="893"/>
                    </a:lnTo>
                    <a:lnTo>
                      <a:pt x="128" y="876"/>
                    </a:lnTo>
                    <a:lnTo>
                      <a:pt x="129" y="854"/>
                    </a:lnTo>
                    <a:lnTo>
                      <a:pt x="132" y="827"/>
                    </a:lnTo>
                    <a:lnTo>
                      <a:pt x="133" y="799"/>
                    </a:lnTo>
                    <a:lnTo>
                      <a:pt x="136" y="769"/>
                    </a:lnTo>
                    <a:lnTo>
                      <a:pt x="139" y="739"/>
                    </a:lnTo>
                    <a:lnTo>
                      <a:pt x="141" y="710"/>
                    </a:lnTo>
                    <a:lnTo>
                      <a:pt x="145" y="665"/>
                    </a:lnTo>
                    <a:lnTo>
                      <a:pt x="148" y="625"/>
                    </a:lnTo>
                    <a:lnTo>
                      <a:pt x="149" y="587"/>
                    </a:lnTo>
                    <a:lnTo>
                      <a:pt x="149" y="554"/>
                    </a:lnTo>
                    <a:lnTo>
                      <a:pt x="151" y="524"/>
                    </a:lnTo>
                    <a:lnTo>
                      <a:pt x="152" y="499"/>
                    </a:lnTo>
                    <a:lnTo>
                      <a:pt x="157" y="479"/>
                    </a:lnTo>
                    <a:lnTo>
                      <a:pt x="164" y="462"/>
                    </a:lnTo>
                    <a:lnTo>
                      <a:pt x="175" y="450"/>
                    </a:lnTo>
                    <a:lnTo>
                      <a:pt x="189" y="443"/>
                    </a:lnTo>
                    <a:lnTo>
                      <a:pt x="199" y="440"/>
                    </a:lnTo>
                    <a:lnTo>
                      <a:pt x="213" y="435"/>
                    </a:lnTo>
                    <a:lnTo>
                      <a:pt x="235" y="428"/>
                    </a:lnTo>
                    <a:lnTo>
                      <a:pt x="263" y="420"/>
                    </a:lnTo>
                    <a:lnTo>
                      <a:pt x="296" y="411"/>
                    </a:lnTo>
                    <a:lnTo>
                      <a:pt x="335" y="402"/>
                    </a:lnTo>
                    <a:lnTo>
                      <a:pt x="380" y="392"/>
                    </a:lnTo>
                    <a:lnTo>
                      <a:pt x="430" y="384"/>
                    </a:lnTo>
                    <a:lnTo>
                      <a:pt x="484" y="376"/>
                    </a:lnTo>
                    <a:lnTo>
                      <a:pt x="524" y="371"/>
                    </a:lnTo>
                    <a:lnTo>
                      <a:pt x="564" y="361"/>
                    </a:lnTo>
                    <a:lnTo>
                      <a:pt x="601" y="351"/>
                    </a:lnTo>
                    <a:lnTo>
                      <a:pt x="635" y="339"/>
                    </a:lnTo>
                    <a:lnTo>
                      <a:pt x="666" y="327"/>
                    </a:lnTo>
                    <a:lnTo>
                      <a:pt x="693" y="315"/>
                    </a:lnTo>
                    <a:lnTo>
                      <a:pt x="714" y="304"/>
                    </a:lnTo>
                    <a:lnTo>
                      <a:pt x="731" y="296"/>
                    </a:lnTo>
                    <a:lnTo>
                      <a:pt x="738" y="291"/>
                    </a:lnTo>
                    <a:lnTo>
                      <a:pt x="746" y="283"/>
                    </a:lnTo>
                    <a:lnTo>
                      <a:pt x="755" y="272"/>
                    </a:lnTo>
                    <a:lnTo>
                      <a:pt x="763" y="260"/>
                    </a:lnTo>
                    <a:lnTo>
                      <a:pt x="773" y="245"/>
                    </a:lnTo>
                    <a:lnTo>
                      <a:pt x="782" y="228"/>
                    </a:lnTo>
                    <a:lnTo>
                      <a:pt x="790" y="211"/>
                    </a:lnTo>
                    <a:lnTo>
                      <a:pt x="797" y="192"/>
                    </a:lnTo>
                    <a:lnTo>
                      <a:pt x="803" y="172"/>
                    </a:lnTo>
                    <a:lnTo>
                      <a:pt x="809" y="153"/>
                    </a:lnTo>
                    <a:lnTo>
                      <a:pt x="813" y="133"/>
                    </a:lnTo>
                    <a:lnTo>
                      <a:pt x="814" y="113"/>
                    </a:lnTo>
                    <a:lnTo>
                      <a:pt x="813" y="94"/>
                    </a:lnTo>
                    <a:lnTo>
                      <a:pt x="810" y="76"/>
                    </a:lnTo>
                    <a:lnTo>
                      <a:pt x="805" y="60"/>
                    </a:lnTo>
                    <a:lnTo>
                      <a:pt x="795" y="44"/>
                    </a:lnTo>
                    <a:lnTo>
                      <a:pt x="783" y="30"/>
                    </a:lnTo>
                    <a:lnTo>
                      <a:pt x="769" y="18"/>
                    </a:lnTo>
                    <a:lnTo>
                      <a:pt x="749" y="9"/>
                    </a:lnTo>
                    <a:lnTo>
                      <a:pt x="726" y="4"/>
                    </a:lnTo>
                    <a:lnTo>
                      <a:pt x="698" y="0"/>
                    </a:lnTo>
                    <a:lnTo>
                      <a:pt x="666" y="0"/>
                    </a:lnTo>
                    <a:lnTo>
                      <a:pt x="629" y="4"/>
                    </a:lnTo>
                    <a:lnTo>
                      <a:pt x="586" y="1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Freeform 12"/>
              <p:cNvSpPr>
                <a:spLocks/>
              </p:cNvSpPr>
              <p:nvPr/>
            </p:nvSpPr>
            <p:spPr bwMode="auto">
              <a:xfrm flipH="1">
                <a:off x="3156024" y="4990996"/>
                <a:ext cx="434128" cy="430612"/>
              </a:xfrm>
              <a:custGeom>
                <a:avLst/>
                <a:gdLst>
                  <a:gd name="T0" fmla="*/ 775 w 988"/>
                  <a:gd name="T1" fmla="*/ 5 h 980"/>
                  <a:gd name="T2" fmla="*/ 709 w 988"/>
                  <a:gd name="T3" fmla="*/ 28 h 980"/>
                  <a:gd name="T4" fmla="*/ 609 w 988"/>
                  <a:gd name="T5" fmla="*/ 61 h 980"/>
                  <a:gd name="T6" fmla="*/ 490 w 988"/>
                  <a:gd name="T7" fmla="*/ 98 h 980"/>
                  <a:gd name="T8" fmla="*/ 375 w 988"/>
                  <a:gd name="T9" fmla="*/ 129 h 980"/>
                  <a:gd name="T10" fmla="*/ 282 w 988"/>
                  <a:gd name="T11" fmla="*/ 148 h 980"/>
                  <a:gd name="T12" fmla="*/ 197 w 988"/>
                  <a:gd name="T13" fmla="*/ 163 h 980"/>
                  <a:gd name="T14" fmla="*/ 135 w 988"/>
                  <a:gd name="T15" fmla="*/ 213 h 980"/>
                  <a:gd name="T16" fmla="*/ 102 w 988"/>
                  <a:gd name="T17" fmla="*/ 288 h 980"/>
                  <a:gd name="T18" fmla="*/ 88 w 988"/>
                  <a:gd name="T19" fmla="*/ 359 h 980"/>
                  <a:gd name="T20" fmla="*/ 74 w 988"/>
                  <a:gd name="T21" fmla="*/ 442 h 980"/>
                  <a:gd name="T22" fmla="*/ 50 w 988"/>
                  <a:gd name="T23" fmla="*/ 555 h 980"/>
                  <a:gd name="T24" fmla="*/ 26 w 988"/>
                  <a:gd name="T25" fmla="*/ 673 h 980"/>
                  <a:gd name="T26" fmla="*/ 7 w 988"/>
                  <a:gd name="T27" fmla="*/ 769 h 980"/>
                  <a:gd name="T28" fmla="*/ 0 w 988"/>
                  <a:gd name="T29" fmla="*/ 814 h 980"/>
                  <a:gd name="T30" fmla="*/ 11 w 988"/>
                  <a:gd name="T31" fmla="*/ 877 h 980"/>
                  <a:gd name="T32" fmla="*/ 26 w 988"/>
                  <a:gd name="T33" fmla="*/ 949 h 980"/>
                  <a:gd name="T34" fmla="*/ 44 w 988"/>
                  <a:gd name="T35" fmla="*/ 980 h 980"/>
                  <a:gd name="T36" fmla="*/ 78 w 988"/>
                  <a:gd name="T37" fmla="*/ 954 h 980"/>
                  <a:gd name="T38" fmla="*/ 126 w 988"/>
                  <a:gd name="T39" fmla="*/ 901 h 980"/>
                  <a:gd name="T40" fmla="*/ 166 w 988"/>
                  <a:gd name="T41" fmla="*/ 834 h 980"/>
                  <a:gd name="T42" fmla="*/ 167 w 988"/>
                  <a:gd name="T43" fmla="*/ 787 h 980"/>
                  <a:gd name="T44" fmla="*/ 132 w 988"/>
                  <a:gd name="T45" fmla="*/ 763 h 980"/>
                  <a:gd name="T46" fmla="*/ 111 w 988"/>
                  <a:gd name="T47" fmla="*/ 755 h 980"/>
                  <a:gd name="T48" fmla="*/ 118 w 988"/>
                  <a:gd name="T49" fmla="*/ 726 h 980"/>
                  <a:gd name="T50" fmla="*/ 135 w 988"/>
                  <a:gd name="T51" fmla="*/ 659 h 980"/>
                  <a:gd name="T52" fmla="*/ 160 w 988"/>
                  <a:gd name="T53" fmla="*/ 579 h 980"/>
                  <a:gd name="T54" fmla="*/ 199 w 988"/>
                  <a:gd name="T55" fmla="*/ 474 h 980"/>
                  <a:gd name="T56" fmla="*/ 227 w 988"/>
                  <a:gd name="T57" fmla="*/ 377 h 980"/>
                  <a:gd name="T58" fmla="*/ 257 w 988"/>
                  <a:gd name="T59" fmla="*/ 321 h 980"/>
                  <a:gd name="T60" fmla="*/ 298 w 988"/>
                  <a:gd name="T61" fmla="*/ 308 h 980"/>
                  <a:gd name="T62" fmla="*/ 383 w 988"/>
                  <a:gd name="T63" fmla="*/ 307 h 980"/>
                  <a:gd name="T64" fmla="*/ 533 w 988"/>
                  <a:gd name="T65" fmla="*/ 316 h 980"/>
                  <a:gd name="T66" fmla="*/ 687 w 988"/>
                  <a:gd name="T67" fmla="*/ 331 h 980"/>
                  <a:gd name="T68" fmla="*/ 804 w 988"/>
                  <a:gd name="T69" fmla="*/ 321 h 980"/>
                  <a:gd name="T70" fmla="*/ 863 w 988"/>
                  <a:gd name="T71" fmla="*/ 309 h 980"/>
                  <a:gd name="T72" fmla="*/ 897 w 988"/>
                  <a:gd name="T73" fmla="*/ 284 h 980"/>
                  <a:gd name="T74" fmla="*/ 936 w 988"/>
                  <a:gd name="T75" fmla="*/ 241 h 980"/>
                  <a:gd name="T76" fmla="*/ 971 w 988"/>
                  <a:gd name="T77" fmla="*/ 187 h 980"/>
                  <a:gd name="T78" fmla="*/ 988 w 988"/>
                  <a:gd name="T79" fmla="*/ 129 h 980"/>
                  <a:gd name="T80" fmla="*/ 978 w 988"/>
                  <a:gd name="T81" fmla="*/ 74 h 980"/>
                  <a:gd name="T82" fmla="*/ 930 w 988"/>
                  <a:gd name="T83" fmla="*/ 30 h 980"/>
                  <a:gd name="T84" fmla="*/ 833 w 988"/>
                  <a:gd name="T85" fmla="*/ 4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8" h="980">
                    <a:moveTo>
                      <a:pt x="788" y="0"/>
                    </a:moveTo>
                    <a:lnTo>
                      <a:pt x="785" y="1"/>
                    </a:lnTo>
                    <a:lnTo>
                      <a:pt x="775" y="5"/>
                    </a:lnTo>
                    <a:lnTo>
                      <a:pt x="757" y="10"/>
                    </a:lnTo>
                    <a:lnTo>
                      <a:pt x="736" y="18"/>
                    </a:lnTo>
                    <a:lnTo>
                      <a:pt x="709" y="28"/>
                    </a:lnTo>
                    <a:lnTo>
                      <a:pt x="679" y="38"/>
                    </a:lnTo>
                    <a:lnTo>
                      <a:pt x="645" y="49"/>
                    </a:lnTo>
                    <a:lnTo>
                      <a:pt x="609" y="61"/>
                    </a:lnTo>
                    <a:lnTo>
                      <a:pt x="570" y="73"/>
                    </a:lnTo>
                    <a:lnTo>
                      <a:pt x="530" y="85"/>
                    </a:lnTo>
                    <a:lnTo>
                      <a:pt x="490" y="98"/>
                    </a:lnTo>
                    <a:lnTo>
                      <a:pt x="452" y="109"/>
                    </a:lnTo>
                    <a:lnTo>
                      <a:pt x="413" y="120"/>
                    </a:lnTo>
                    <a:lnTo>
                      <a:pt x="375" y="129"/>
                    </a:lnTo>
                    <a:lnTo>
                      <a:pt x="341" y="137"/>
                    </a:lnTo>
                    <a:lnTo>
                      <a:pt x="310" y="144"/>
                    </a:lnTo>
                    <a:lnTo>
                      <a:pt x="282" y="148"/>
                    </a:lnTo>
                    <a:lnTo>
                      <a:pt x="258" y="149"/>
                    </a:lnTo>
                    <a:lnTo>
                      <a:pt x="226" y="153"/>
                    </a:lnTo>
                    <a:lnTo>
                      <a:pt x="197" y="163"/>
                    </a:lnTo>
                    <a:lnTo>
                      <a:pt x="172" y="176"/>
                    </a:lnTo>
                    <a:lnTo>
                      <a:pt x="151" y="192"/>
                    </a:lnTo>
                    <a:lnTo>
                      <a:pt x="135" y="213"/>
                    </a:lnTo>
                    <a:lnTo>
                      <a:pt x="120" y="236"/>
                    </a:lnTo>
                    <a:lnTo>
                      <a:pt x="110" y="261"/>
                    </a:lnTo>
                    <a:lnTo>
                      <a:pt x="102" y="288"/>
                    </a:lnTo>
                    <a:lnTo>
                      <a:pt x="95" y="315"/>
                    </a:lnTo>
                    <a:lnTo>
                      <a:pt x="91" y="343"/>
                    </a:lnTo>
                    <a:lnTo>
                      <a:pt x="88" y="359"/>
                    </a:lnTo>
                    <a:lnTo>
                      <a:pt x="84" y="381"/>
                    </a:lnTo>
                    <a:lnTo>
                      <a:pt x="79" y="410"/>
                    </a:lnTo>
                    <a:lnTo>
                      <a:pt x="74" y="442"/>
                    </a:lnTo>
                    <a:lnTo>
                      <a:pt x="66" y="478"/>
                    </a:lnTo>
                    <a:lnTo>
                      <a:pt x="58" y="515"/>
                    </a:lnTo>
                    <a:lnTo>
                      <a:pt x="50" y="555"/>
                    </a:lnTo>
                    <a:lnTo>
                      <a:pt x="42" y="595"/>
                    </a:lnTo>
                    <a:lnTo>
                      <a:pt x="34" y="635"/>
                    </a:lnTo>
                    <a:lnTo>
                      <a:pt x="26" y="673"/>
                    </a:lnTo>
                    <a:lnTo>
                      <a:pt x="18" y="709"/>
                    </a:lnTo>
                    <a:lnTo>
                      <a:pt x="12" y="741"/>
                    </a:lnTo>
                    <a:lnTo>
                      <a:pt x="7" y="769"/>
                    </a:lnTo>
                    <a:lnTo>
                      <a:pt x="3" y="790"/>
                    </a:lnTo>
                    <a:lnTo>
                      <a:pt x="0" y="806"/>
                    </a:lnTo>
                    <a:lnTo>
                      <a:pt x="0" y="814"/>
                    </a:lnTo>
                    <a:lnTo>
                      <a:pt x="4" y="831"/>
                    </a:lnTo>
                    <a:lnTo>
                      <a:pt x="7" y="853"/>
                    </a:lnTo>
                    <a:lnTo>
                      <a:pt x="11" y="877"/>
                    </a:lnTo>
                    <a:lnTo>
                      <a:pt x="16" y="902"/>
                    </a:lnTo>
                    <a:lnTo>
                      <a:pt x="20" y="926"/>
                    </a:lnTo>
                    <a:lnTo>
                      <a:pt x="26" y="949"/>
                    </a:lnTo>
                    <a:lnTo>
                      <a:pt x="31" y="966"/>
                    </a:lnTo>
                    <a:lnTo>
                      <a:pt x="38" y="977"/>
                    </a:lnTo>
                    <a:lnTo>
                      <a:pt x="44" y="980"/>
                    </a:lnTo>
                    <a:lnTo>
                      <a:pt x="52" y="974"/>
                    </a:lnTo>
                    <a:lnTo>
                      <a:pt x="63" y="966"/>
                    </a:lnTo>
                    <a:lnTo>
                      <a:pt x="78" y="954"/>
                    </a:lnTo>
                    <a:lnTo>
                      <a:pt x="94" y="938"/>
                    </a:lnTo>
                    <a:lnTo>
                      <a:pt x="110" y="921"/>
                    </a:lnTo>
                    <a:lnTo>
                      <a:pt x="126" y="901"/>
                    </a:lnTo>
                    <a:lnTo>
                      <a:pt x="142" y="879"/>
                    </a:lnTo>
                    <a:lnTo>
                      <a:pt x="155" y="857"/>
                    </a:lnTo>
                    <a:lnTo>
                      <a:pt x="166" y="834"/>
                    </a:lnTo>
                    <a:lnTo>
                      <a:pt x="174" y="811"/>
                    </a:lnTo>
                    <a:lnTo>
                      <a:pt x="174" y="799"/>
                    </a:lnTo>
                    <a:lnTo>
                      <a:pt x="167" y="787"/>
                    </a:lnTo>
                    <a:lnTo>
                      <a:pt x="158" y="778"/>
                    </a:lnTo>
                    <a:lnTo>
                      <a:pt x="146" y="770"/>
                    </a:lnTo>
                    <a:lnTo>
                      <a:pt x="132" y="763"/>
                    </a:lnTo>
                    <a:lnTo>
                      <a:pt x="122" y="758"/>
                    </a:lnTo>
                    <a:lnTo>
                      <a:pt x="114" y="755"/>
                    </a:lnTo>
                    <a:lnTo>
                      <a:pt x="111" y="755"/>
                    </a:lnTo>
                    <a:lnTo>
                      <a:pt x="112" y="751"/>
                    </a:lnTo>
                    <a:lnTo>
                      <a:pt x="114" y="742"/>
                    </a:lnTo>
                    <a:lnTo>
                      <a:pt x="118" y="726"/>
                    </a:lnTo>
                    <a:lnTo>
                      <a:pt x="123" y="707"/>
                    </a:lnTo>
                    <a:lnTo>
                      <a:pt x="128" y="685"/>
                    </a:lnTo>
                    <a:lnTo>
                      <a:pt x="135" y="659"/>
                    </a:lnTo>
                    <a:lnTo>
                      <a:pt x="143" y="632"/>
                    </a:lnTo>
                    <a:lnTo>
                      <a:pt x="151" y="606"/>
                    </a:lnTo>
                    <a:lnTo>
                      <a:pt x="160" y="579"/>
                    </a:lnTo>
                    <a:lnTo>
                      <a:pt x="170" y="555"/>
                    </a:lnTo>
                    <a:lnTo>
                      <a:pt x="186" y="512"/>
                    </a:lnTo>
                    <a:lnTo>
                      <a:pt x="199" y="474"/>
                    </a:lnTo>
                    <a:lnTo>
                      <a:pt x="210" y="438"/>
                    </a:lnTo>
                    <a:lnTo>
                      <a:pt x="219" y="406"/>
                    </a:lnTo>
                    <a:lnTo>
                      <a:pt x="227" y="377"/>
                    </a:lnTo>
                    <a:lnTo>
                      <a:pt x="237" y="353"/>
                    </a:lnTo>
                    <a:lnTo>
                      <a:pt x="246" y="335"/>
                    </a:lnTo>
                    <a:lnTo>
                      <a:pt x="257" y="321"/>
                    </a:lnTo>
                    <a:lnTo>
                      <a:pt x="270" y="312"/>
                    </a:lnTo>
                    <a:lnTo>
                      <a:pt x="286" y="309"/>
                    </a:lnTo>
                    <a:lnTo>
                      <a:pt x="298" y="308"/>
                    </a:lnTo>
                    <a:lnTo>
                      <a:pt x="318" y="308"/>
                    </a:lnTo>
                    <a:lnTo>
                      <a:pt x="346" y="307"/>
                    </a:lnTo>
                    <a:lnTo>
                      <a:pt x="383" y="307"/>
                    </a:lnTo>
                    <a:lnTo>
                      <a:pt x="426" y="308"/>
                    </a:lnTo>
                    <a:lnTo>
                      <a:pt x="477" y="311"/>
                    </a:lnTo>
                    <a:lnTo>
                      <a:pt x="533" y="316"/>
                    </a:lnTo>
                    <a:lnTo>
                      <a:pt x="594" y="324"/>
                    </a:lnTo>
                    <a:lnTo>
                      <a:pt x="641" y="329"/>
                    </a:lnTo>
                    <a:lnTo>
                      <a:pt x="687" y="331"/>
                    </a:lnTo>
                    <a:lnTo>
                      <a:pt x="729" y="329"/>
                    </a:lnTo>
                    <a:lnTo>
                      <a:pt x="769" y="327"/>
                    </a:lnTo>
                    <a:lnTo>
                      <a:pt x="804" y="321"/>
                    </a:lnTo>
                    <a:lnTo>
                      <a:pt x="832" y="316"/>
                    </a:lnTo>
                    <a:lnTo>
                      <a:pt x="853" y="312"/>
                    </a:lnTo>
                    <a:lnTo>
                      <a:pt x="863" y="309"/>
                    </a:lnTo>
                    <a:lnTo>
                      <a:pt x="873" y="303"/>
                    </a:lnTo>
                    <a:lnTo>
                      <a:pt x="884" y="295"/>
                    </a:lnTo>
                    <a:lnTo>
                      <a:pt x="897" y="284"/>
                    </a:lnTo>
                    <a:lnTo>
                      <a:pt x="911" y="271"/>
                    </a:lnTo>
                    <a:lnTo>
                      <a:pt x="924" y="257"/>
                    </a:lnTo>
                    <a:lnTo>
                      <a:pt x="936" y="241"/>
                    </a:lnTo>
                    <a:lnTo>
                      <a:pt x="950" y="224"/>
                    </a:lnTo>
                    <a:lnTo>
                      <a:pt x="960" y="205"/>
                    </a:lnTo>
                    <a:lnTo>
                      <a:pt x="971" y="187"/>
                    </a:lnTo>
                    <a:lnTo>
                      <a:pt x="979" y="168"/>
                    </a:lnTo>
                    <a:lnTo>
                      <a:pt x="984" y="148"/>
                    </a:lnTo>
                    <a:lnTo>
                      <a:pt x="988" y="129"/>
                    </a:lnTo>
                    <a:lnTo>
                      <a:pt x="988" y="110"/>
                    </a:lnTo>
                    <a:lnTo>
                      <a:pt x="986" y="92"/>
                    </a:lnTo>
                    <a:lnTo>
                      <a:pt x="978" y="74"/>
                    </a:lnTo>
                    <a:lnTo>
                      <a:pt x="967" y="58"/>
                    </a:lnTo>
                    <a:lnTo>
                      <a:pt x="951" y="44"/>
                    </a:lnTo>
                    <a:lnTo>
                      <a:pt x="930" y="30"/>
                    </a:lnTo>
                    <a:lnTo>
                      <a:pt x="904" y="20"/>
                    </a:lnTo>
                    <a:lnTo>
                      <a:pt x="872" y="10"/>
                    </a:lnTo>
                    <a:lnTo>
                      <a:pt x="833" y="4"/>
                    </a:lnTo>
                    <a:lnTo>
                      <a:pt x="78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 name="Freeform 13"/>
              <p:cNvSpPr>
                <a:spLocks/>
              </p:cNvSpPr>
              <p:nvPr/>
            </p:nvSpPr>
            <p:spPr bwMode="auto">
              <a:xfrm flipH="1">
                <a:off x="2242510" y="4982647"/>
                <a:ext cx="491689" cy="701723"/>
              </a:xfrm>
              <a:custGeom>
                <a:avLst/>
                <a:gdLst>
                  <a:gd name="T0" fmla="*/ 4 w 1119"/>
                  <a:gd name="T1" fmla="*/ 216 h 1597"/>
                  <a:gd name="T2" fmla="*/ 4 w 1119"/>
                  <a:gd name="T3" fmla="*/ 340 h 1597"/>
                  <a:gd name="T4" fmla="*/ 43 w 1119"/>
                  <a:gd name="T5" fmla="*/ 477 h 1597"/>
                  <a:gd name="T6" fmla="*/ 130 w 1119"/>
                  <a:gd name="T7" fmla="*/ 607 h 1597"/>
                  <a:gd name="T8" fmla="*/ 271 w 1119"/>
                  <a:gd name="T9" fmla="*/ 721 h 1597"/>
                  <a:gd name="T10" fmla="*/ 409 w 1119"/>
                  <a:gd name="T11" fmla="*/ 797 h 1597"/>
                  <a:gd name="T12" fmla="*/ 512 w 1119"/>
                  <a:gd name="T13" fmla="*/ 845 h 1597"/>
                  <a:gd name="T14" fmla="*/ 582 w 1119"/>
                  <a:gd name="T15" fmla="*/ 888 h 1597"/>
                  <a:gd name="T16" fmla="*/ 621 w 1119"/>
                  <a:gd name="T17" fmla="*/ 940 h 1597"/>
                  <a:gd name="T18" fmla="*/ 668 w 1119"/>
                  <a:gd name="T19" fmla="*/ 1008 h 1597"/>
                  <a:gd name="T20" fmla="*/ 736 w 1119"/>
                  <a:gd name="T21" fmla="*/ 1108 h 1597"/>
                  <a:gd name="T22" fmla="*/ 813 w 1119"/>
                  <a:gd name="T23" fmla="*/ 1224 h 1597"/>
                  <a:gd name="T24" fmla="*/ 884 w 1119"/>
                  <a:gd name="T25" fmla="*/ 1340 h 1597"/>
                  <a:gd name="T26" fmla="*/ 938 w 1119"/>
                  <a:gd name="T27" fmla="*/ 1445 h 1597"/>
                  <a:gd name="T28" fmla="*/ 964 w 1119"/>
                  <a:gd name="T29" fmla="*/ 1494 h 1597"/>
                  <a:gd name="T30" fmla="*/ 1015 w 1119"/>
                  <a:gd name="T31" fmla="*/ 1539 h 1597"/>
                  <a:gd name="T32" fmla="*/ 1076 w 1119"/>
                  <a:gd name="T33" fmla="*/ 1581 h 1597"/>
                  <a:gd name="T34" fmla="*/ 1119 w 1119"/>
                  <a:gd name="T35" fmla="*/ 1597 h 1597"/>
                  <a:gd name="T36" fmla="*/ 1119 w 1119"/>
                  <a:gd name="T37" fmla="*/ 1558 h 1597"/>
                  <a:gd name="T38" fmla="*/ 1115 w 1119"/>
                  <a:gd name="T39" fmla="*/ 1475 h 1597"/>
                  <a:gd name="T40" fmla="*/ 1100 w 1119"/>
                  <a:gd name="T41" fmla="*/ 1391 h 1597"/>
                  <a:gd name="T42" fmla="*/ 1080 w 1119"/>
                  <a:gd name="T43" fmla="*/ 1367 h 1597"/>
                  <a:gd name="T44" fmla="*/ 1047 w 1119"/>
                  <a:gd name="T45" fmla="*/ 1359 h 1597"/>
                  <a:gd name="T46" fmla="*/ 1015 w 1119"/>
                  <a:gd name="T47" fmla="*/ 1354 h 1597"/>
                  <a:gd name="T48" fmla="*/ 984 w 1119"/>
                  <a:gd name="T49" fmla="*/ 1310 h 1597"/>
                  <a:gd name="T50" fmla="*/ 964 w 1119"/>
                  <a:gd name="T51" fmla="*/ 1247 h 1597"/>
                  <a:gd name="T52" fmla="*/ 952 w 1119"/>
                  <a:gd name="T53" fmla="*/ 1199 h 1597"/>
                  <a:gd name="T54" fmla="*/ 901 w 1119"/>
                  <a:gd name="T55" fmla="*/ 1107 h 1597"/>
                  <a:gd name="T56" fmla="*/ 835 w 1119"/>
                  <a:gd name="T57" fmla="*/ 968 h 1597"/>
                  <a:gd name="T58" fmla="*/ 777 w 1119"/>
                  <a:gd name="T59" fmla="*/ 833 h 1597"/>
                  <a:gd name="T60" fmla="*/ 735 w 1119"/>
                  <a:gd name="T61" fmla="*/ 726 h 1597"/>
                  <a:gd name="T62" fmla="*/ 709 w 1119"/>
                  <a:gd name="T63" fmla="*/ 685 h 1597"/>
                  <a:gd name="T64" fmla="*/ 660 w 1119"/>
                  <a:gd name="T65" fmla="*/ 664 h 1597"/>
                  <a:gd name="T66" fmla="*/ 593 w 1119"/>
                  <a:gd name="T67" fmla="*/ 634 h 1597"/>
                  <a:gd name="T68" fmla="*/ 525 w 1119"/>
                  <a:gd name="T69" fmla="*/ 583 h 1597"/>
                  <a:gd name="T70" fmla="*/ 474 w 1119"/>
                  <a:gd name="T71" fmla="*/ 499 h 1597"/>
                  <a:gd name="T72" fmla="*/ 448 w 1119"/>
                  <a:gd name="T73" fmla="*/ 407 h 1597"/>
                  <a:gd name="T74" fmla="*/ 411 w 1119"/>
                  <a:gd name="T75" fmla="*/ 312 h 1597"/>
                  <a:gd name="T76" fmla="*/ 363 w 1119"/>
                  <a:gd name="T77" fmla="*/ 212 h 1597"/>
                  <a:gd name="T78" fmla="*/ 305 w 1119"/>
                  <a:gd name="T79" fmla="*/ 120 h 1597"/>
                  <a:gd name="T80" fmla="*/ 241 w 1119"/>
                  <a:gd name="T81" fmla="*/ 45 h 1597"/>
                  <a:gd name="T82" fmla="*/ 175 w 1119"/>
                  <a:gd name="T83" fmla="*/ 4 h 1597"/>
                  <a:gd name="T84" fmla="*/ 111 w 1119"/>
                  <a:gd name="T85" fmla="*/ 8 h 1597"/>
                  <a:gd name="T86" fmla="*/ 54 w 1119"/>
                  <a:gd name="T87" fmla="*/ 68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9" h="1597">
                    <a:moveTo>
                      <a:pt x="19" y="145"/>
                    </a:moveTo>
                    <a:lnTo>
                      <a:pt x="10" y="179"/>
                    </a:lnTo>
                    <a:lnTo>
                      <a:pt x="4" y="216"/>
                    </a:lnTo>
                    <a:lnTo>
                      <a:pt x="0" y="255"/>
                    </a:lnTo>
                    <a:lnTo>
                      <a:pt x="0" y="298"/>
                    </a:lnTo>
                    <a:lnTo>
                      <a:pt x="4" y="340"/>
                    </a:lnTo>
                    <a:lnTo>
                      <a:pt x="12" y="386"/>
                    </a:lnTo>
                    <a:lnTo>
                      <a:pt x="26" y="431"/>
                    </a:lnTo>
                    <a:lnTo>
                      <a:pt x="43" y="477"/>
                    </a:lnTo>
                    <a:lnTo>
                      <a:pt x="66" y="522"/>
                    </a:lnTo>
                    <a:lnTo>
                      <a:pt x="95" y="565"/>
                    </a:lnTo>
                    <a:lnTo>
                      <a:pt x="130" y="607"/>
                    </a:lnTo>
                    <a:lnTo>
                      <a:pt x="170" y="647"/>
                    </a:lnTo>
                    <a:lnTo>
                      <a:pt x="218" y="685"/>
                    </a:lnTo>
                    <a:lnTo>
                      <a:pt x="271" y="721"/>
                    </a:lnTo>
                    <a:lnTo>
                      <a:pt x="321" y="750"/>
                    </a:lnTo>
                    <a:lnTo>
                      <a:pt x="366" y="776"/>
                    </a:lnTo>
                    <a:lnTo>
                      <a:pt x="409" y="797"/>
                    </a:lnTo>
                    <a:lnTo>
                      <a:pt x="446" y="816"/>
                    </a:lnTo>
                    <a:lnTo>
                      <a:pt x="481" y="830"/>
                    </a:lnTo>
                    <a:lnTo>
                      <a:pt x="512" y="845"/>
                    </a:lnTo>
                    <a:lnTo>
                      <a:pt x="538" y="858"/>
                    </a:lnTo>
                    <a:lnTo>
                      <a:pt x="562" y="873"/>
                    </a:lnTo>
                    <a:lnTo>
                      <a:pt x="582" y="888"/>
                    </a:lnTo>
                    <a:lnTo>
                      <a:pt x="600" y="905"/>
                    </a:lnTo>
                    <a:lnTo>
                      <a:pt x="613" y="927"/>
                    </a:lnTo>
                    <a:lnTo>
                      <a:pt x="621" y="940"/>
                    </a:lnTo>
                    <a:lnTo>
                      <a:pt x="634" y="959"/>
                    </a:lnTo>
                    <a:lnTo>
                      <a:pt x="649" y="981"/>
                    </a:lnTo>
                    <a:lnTo>
                      <a:pt x="668" y="1008"/>
                    </a:lnTo>
                    <a:lnTo>
                      <a:pt x="689" y="1039"/>
                    </a:lnTo>
                    <a:lnTo>
                      <a:pt x="712" y="1072"/>
                    </a:lnTo>
                    <a:lnTo>
                      <a:pt x="736" y="1108"/>
                    </a:lnTo>
                    <a:lnTo>
                      <a:pt x="761" y="1146"/>
                    </a:lnTo>
                    <a:lnTo>
                      <a:pt x="787" y="1184"/>
                    </a:lnTo>
                    <a:lnTo>
                      <a:pt x="813" y="1224"/>
                    </a:lnTo>
                    <a:lnTo>
                      <a:pt x="837" y="1263"/>
                    </a:lnTo>
                    <a:lnTo>
                      <a:pt x="861" y="1303"/>
                    </a:lnTo>
                    <a:lnTo>
                      <a:pt x="884" y="1340"/>
                    </a:lnTo>
                    <a:lnTo>
                      <a:pt x="905" y="1378"/>
                    </a:lnTo>
                    <a:lnTo>
                      <a:pt x="923" y="1413"/>
                    </a:lnTo>
                    <a:lnTo>
                      <a:pt x="938" y="1445"/>
                    </a:lnTo>
                    <a:lnTo>
                      <a:pt x="950" y="1474"/>
                    </a:lnTo>
                    <a:lnTo>
                      <a:pt x="955" y="1483"/>
                    </a:lnTo>
                    <a:lnTo>
                      <a:pt x="964" y="1494"/>
                    </a:lnTo>
                    <a:lnTo>
                      <a:pt x="979" y="1507"/>
                    </a:lnTo>
                    <a:lnTo>
                      <a:pt x="996" y="1523"/>
                    </a:lnTo>
                    <a:lnTo>
                      <a:pt x="1015" y="1539"/>
                    </a:lnTo>
                    <a:lnTo>
                      <a:pt x="1036" y="1554"/>
                    </a:lnTo>
                    <a:lnTo>
                      <a:pt x="1056" y="1569"/>
                    </a:lnTo>
                    <a:lnTo>
                      <a:pt x="1076" y="1581"/>
                    </a:lnTo>
                    <a:lnTo>
                      <a:pt x="1094" y="1590"/>
                    </a:lnTo>
                    <a:lnTo>
                      <a:pt x="1108" y="1595"/>
                    </a:lnTo>
                    <a:lnTo>
                      <a:pt x="1119" y="1597"/>
                    </a:lnTo>
                    <a:lnTo>
                      <a:pt x="1119" y="1591"/>
                    </a:lnTo>
                    <a:lnTo>
                      <a:pt x="1119" y="1578"/>
                    </a:lnTo>
                    <a:lnTo>
                      <a:pt x="1119" y="1558"/>
                    </a:lnTo>
                    <a:lnTo>
                      <a:pt x="1118" y="1534"/>
                    </a:lnTo>
                    <a:lnTo>
                      <a:pt x="1116" y="1505"/>
                    </a:lnTo>
                    <a:lnTo>
                      <a:pt x="1115" y="1475"/>
                    </a:lnTo>
                    <a:lnTo>
                      <a:pt x="1111" y="1445"/>
                    </a:lnTo>
                    <a:lnTo>
                      <a:pt x="1107" y="1417"/>
                    </a:lnTo>
                    <a:lnTo>
                      <a:pt x="1100" y="1391"/>
                    </a:lnTo>
                    <a:lnTo>
                      <a:pt x="1092" y="1370"/>
                    </a:lnTo>
                    <a:lnTo>
                      <a:pt x="1088" y="1370"/>
                    </a:lnTo>
                    <a:lnTo>
                      <a:pt x="1080" y="1367"/>
                    </a:lnTo>
                    <a:lnTo>
                      <a:pt x="1068" y="1364"/>
                    </a:lnTo>
                    <a:lnTo>
                      <a:pt x="1058" y="1360"/>
                    </a:lnTo>
                    <a:lnTo>
                      <a:pt x="1047" y="1359"/>
                    </a:lnTo>
                    <a:lnTo>
                      <a:pt x="1043" y="1358"/>
                    </a:lnTo>
                    <a:lnTo>
                      <a:pt x="1028" y="1359"/>
                    </a:lnTo>
                    <a:lnTo>
                      <a:pt x="1015" y="1354"/>
                    </a:lnTo>
                    <a:lnTo>
                      <a:pt x="1003" y="1343"/>
                    </a:lnTo>
                    <a:lnTo>
                      <a:pt x="994" y="1328"/>
                    </a:lnTo>
                    <a:lnTo>
                      <a:pt x="984" y="1310"/>
                    </a:lnTo>
                    <a:lnTo>
                      <a:pt x="978" y="1290"/>
                    </a:lnTo>
                    <a:lnTo>
                      <a:pt x="971" y="1268"/>
                    </a:lnTo>
                    <a:lnTo>
                      <a:pt x="964" y="1247"/>
                    </a:lnTo>
                    <a:lnTo>
                      <a:pt x="960" y="1228"/>
                    </a:lnTo>
                    <a:lnTo>
                      <a:pt x="955" y="1211"/>
                    </a:lnTo>
                    <a:lnTo>
                      <a:pt x="952" y="1199"/>
                    </a:lnTo>
                    <a:lnTo>
                      <a:pt x="948" y="1191"/>
                    </a:lnTo>
                    <a:lnTo>
                      <a:pt x="924" y="1151"/>
                    </a:lnTo>
                    <a:lnTo>
                      <a:pt x="901" y="1107"/>
                    </a:lnTo>
                    <a:lnTo>
                      <a:pt x="879" y="1061"/>
                    </a:lnTo>
                    <a:lnTo>
                      <a:pt x="856" y="1015"/>
                    </a:lnTo>
                    <a:lnTo>
                      <a:pt x="835" y="968"/>
                    </a:lnTo>
                    <a:lnTo>
                      <a:pt x="813" y="921"/>
                    </a:lnTo>
                    <a:lnTo>
                      <a:pt x="795" y="876"/>
                    </a:lnTo>
                    <a:lnTo>
                      <a:pt x="777" y="833"/>
                    </a:lnTo>
                    <a:lnTo>
                      <a:pt x="761" y="793"/>
                    </a:lnTo>
                    <a:lnTo>
                      <a:pt x="747" y="757"/>
                    </a:lnTo>
                    <a:lnTo>
                      <a:pt x="735" y="726"/>
                    </a:lnTo>
                    <a:lnTo>
                      <a:pt x="725" y="701"/>
                    </a:lnTo>
                    <a:lnTo>
                      <a:pt x="720" y="692"/>
                    </a:lnTo>
                    <a:lnTo>
                      <a:pt x="709" y="685"/>
                    </a:lnTo>
                    <a:lnTo>
                      <a:pt x="696" y="678"/>
                    </a:lnTo>
                    <a:lnTo>
                      <a:pt x="679" y="672"/>
                    </a:lnTo>
                    <a:lnTo>
                      <a:pt x="660" y="664"/>
                    </a:lnTo>
                    <a:lnTo>
                      <a:pt x="638" y="656"/>
                    </a:lnTo>
                    <a:lnTo>
                      <a:pt x="616" y="646"/>
                    </a:lnTo>
                    <a:lnTo>
                      <a:pt x="593" y="634"/>
                    </a:lnTo>
                    <a:lnTo>
                      <a:pt x="569" y="619"/>
                    </a:lnTo>
                    <a:lnTo>
                      <a:pt x="546" y="603"/>
                    </a:lnTo>
                    <a:lnTo>
                      <a:pt x="525" y="583"/>
                    </a:lnTo>
                    <a:lnTo>
                      <a:pt x="506" y="559"/>
                    </a:lnTo>
                    <a:lnTo>
                      <a:pt x="488" y="531"/>
                    </a:lnTo>
                    <a:lnTo>
                      <a:pt x="474" y="499"/>
                    </a:lnTo>
                    <a:lnTo>
                      <a:pt x="462" y="462"/>
                    </a:lnTo>
                    <a:lnTo>
                      <a:pt x="457" y="435"/>
                    </a:lnTo>
                    <a:lnTo>
                      <a:pt x="448" y="407"/>
                    </a:lnTo>
                    <a:lnTo>
                      <a:pt x="438" y="378"/>
                    </a:lnTo>
                    <a:lnTo>
                      <a:pt x="426" y="346"/>
                    </a:lnTo>
                    <a:lnTo>
                      <a:pt x="411" y="312"/>
                    </a:lnTo>
                    <a:lnTo>
                      <a:pt x="397" y="279"/>
                    </a:lnTo>
                    <a:lnTo>
                      <a:pt x="381" y="246"/>
                    </a:lnTo>
                    <a:lnTo>
                      <a:pt x="363" y="212"/>
                    </a:lnTo>
                    <a:lnTo>
                      <a:pt x="345" y="180"/>
                    </a:lnTo>
                    <a:lnTo>
                      <a:pt x="325" y="149"/>
                    </a:lnTo>
                    <a:lnTo>
                      <a:pt x="305" y="120"/>
                    </a:lnTo>
                    <a:lnTo>
                      <a:pt x="285" y="92"/>
                    </a:lnTo>
                    <a:lnTo>
                      <a:pt x="263" y="68"/>
                    </a:lnTo>
                    <a:lnTo>
                      <a:pt x="241" y="45"/>
                    </a:lnTo>
                    <a:lnTo>
                      <a:pt x="219" y="28"/>
                    </a:lnTo>
                    <a:lnTo>
                      <a:pt x="197" y="13"/>
                    </a:lnTo>
                    <a:lnTo>
                      <a:pt x="175" y="4"/>
                    </a:lnTo>
                    <a:lnTo>
                      <a:pt x="154" y="0"/>
                    </a:lnTo>
                    <a:lnTo>
                      <a:pt x="132" y="1"/>
                    </a:lnTo>
                    <a:lnTo>
                      <a:pt x="111" y="8"/>
                    </a:lnTo>
                    <a:lnTo>
                      <a:pt x="91" y="20"/>
                    </a:lnTo>
                    <a:lnTo>
                      <a:pt x="72" y="40"/>
                    </a:lnTo>
                    <a:lnTo>
                      <a:pt x="54" y="68"/>
                    </a:lnTo>
                    <a:lnTo>
                      <a:pt x="36" y="103"/>
                    </a:lnTo>
                    <a:lnTo>
                      <a:pt x="19" y="1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Freeform 14"/>
              <p:cNvSpPr>
                <a:spLocks/>
              </p:cNvSpPr>
              <p:nvPr/>
            </p:nvSpPr>
            <p:spPr bwMode="auto">
              <a:xfrm flipH="1">
                <a:off x="2097508" y="4977814"/>
                <a:ext cx="537827" cy="664813"/>
              </a:xfrm>
              <a:custGeom>
                <a:avLst/>
                <a:gdLst>
                  <a:gd name="T0" fmla="*/ 0 w 1224"/>
                  <a:gd name="T1" fmla="*/ 229 h 1513"/>
                  <a:gd name="T2" fmla="*/ 12 w 1224"/>
                  <a:gd name="T3" fmla="*/ 353 h 1513"/>
                  <a:gd name="T4" fmla="*/ 61 w 1224"/>
                  <a:gd name="T5" fmla="*/ 485 h 1513"/>
                  <a:gd name="T6" fmla="*/ 157 w 1224"/>
                  <a:gd name="T7" fmla="*/ 608 h 1513"/>
                  <a:gd name="T8" fmla="*/ 308 w 1224"/>
                  <a:gd name="T9" fmla="*/ 709 h 1513"/>
                  <a:gd name="T10" fmla="*/ 455 w 1224"/>
                  <a:gd name="T11" fmla="*/ 773 h 1513"/>
                  <a:gd name="T12" fmla="*/ 566 w 1224"/>
                  <a:gd name="T13" fmla="*/ 812 h 1513"/>
                  <a:gd name="T14" fmla="*/ 644 w 1224"/>
                  <a:gd name="T15" fmla="*/ 849 h 1513"/>
                  <a:gd name="T16" fmla="*/ 688 w 1224"/>
                  <a:gd name="T17" fmla="*/ 897 h 1513"/>
                  <a:gd name="T18" fmla="*/ 741 w 1224"/>
                  <a:gd name="T19" fmla="*/ 964 h 1513"/>
                  <a:gd name="T20" fmla="*/ 817 w 1224"/>
                  <a:gd name="T21" fmla="*/ 1062 h 1513"/>
                  <a:gd name="T22" fmla="*/ 902 w 1224"/>
                  <a:gd name="T23" fmla="*/ 1177 h 1513"/>
                  <a:gd name="T24" fmla="*/ 984 w 1224"/>
                  <a:gd name="T25" fmla="*/ 1294 h 1513"/>
                  <a:gd name="T26" fmla="*/ 1046 w 1224"/>
                  <a:gd name="T27" fmla="*/ 1405 h 1513"/>
                  <a:gd name="T28" fmla="*/ 1078 w 1224"/>
                  <a:gd name="T29" fmla="*/ 1436 h 1513"/>
                  <a:gd name="T30" fmla="*/ 1138 w 1224"/>
                  <a:gd name="T31" fmla="*/ 1477 h 1513"/>
                  <a:gd name="T32" fmla="*/ 1199 w 1224"/>
                  <a:gd name="T33" fmla="*/ 1509 h 1513"/>
                  <a:gd name="T34" fmla="*/ 1224 w 1224"/>
                  <a:gd name="T35" fmla="*/ 1509 h 1513"/>
                  <a:gd name="T36" fmla="*/ 1220 w 1224"/>
                  <a:gd name="T37" fmla="*/ 1460 h 1513"/>
                  <a:gd name="T38" fmla="*/ 1208 w 1224"/>
                  <a:gd name="T39" fmla="*/ 1381 h 1513"/>
                  <a:gd name="T40" fmla="*/ 1189 w 1224"/>
                  <a:gd name="T41" fmla="*/ 1307 h 1513"/>
                  <a:gd name="T42" fmla="*/ 1168 w 1224"/>
                  <a:gd name="T43" fmla="*/ 1287 h 1513"/>
                  <a:gd name="T44" fmla="*/ 1134 w 1224"/>
                  <a:gd name="T45" fmla="*/ 1282 h 1513"/>
                  <a:gd name="T46" fmla="*/ 1096 w 1224"/>
                  <a:gd name="T47" fmla="*/ 1283 h 1513"/>
                  <a:gd name="T48" fmla="*/ 1061 w 1224"/>
                  <a:gd name="T49" fmla="*/ 1249 h 1513"/>
                  <a:gd name="T50" fmla="*/ 1041 w 1224"/>
                  <a:gd name="T51" fmla="*/ 1193 h 1513"/>
                  <a:gd name="T52" fmla="*/ 1028 w 1224"/>
                  <a:gd name="T53" fmla="*/ 1140 h 1513"/>
                  <a:gd name="T54" fmla="*/ 993 w 1224"/>
                  <a:gd name="T55" fmla="*/ 1079 h 1513"/>
                  <a:gd name="T56" fmla="*/ 911 w 1224"/>
                  <a:gd name="T57" fmla="*/ 944 h 1513"/>
                  <a:gd name="T58" fmla="*/ 842 w 1224"/>
                  <a:gd name="T59" fmla="*/ 816 h 1513"/>
                  <a:gd name="T60" fmla="*/ 790 w 1224"/>
                  <a:gd name="T61" fmla="*/ 713 h 1513"/>
                  <a:gd name="T62" fmla="*/ 759 w 1224"/>
                  <a:gd name="T63" fmla="*/ 652 h 1513"/>
                  <a:gd name="T64" fmla="*/ 727 w 1224"/>
                  <a:gd name="T65" fmla="*/ 632 h 1513"/>
                  <a:gd name="T66" fmla="*/ 668 w 1224"/>
                  <a:gd name="T67" fmla="*/ 614 h 1513"/>
                  <a:gd name="T68" fmla="*/ 596 w 1224"/>
                  <a:gd name="T69" fmla="*/ 585 h 1513"/>
                  <a:gd name="T70" fmla="*/ 528 w 1224"/>
                  <a:gd name="T71" fmla="*/ 529 h 1513"/>
                  <a:gd name="T72" fmla="*/ 478 w 1224"/>
                  <a:gd name="T73" fmla="*/ 436 h 1513"/>
                  <a:gd name="T74" fmla="*/ 445 w 1224"/>
                  <a:gd name="T75" fmla="*/ 353 h 1513"/>
                  <a:gd name="T76" fmla="*/ 397 w 1224"/>
                  <a:gd name="T77" fmla="*/ 259 h 1513"/>
                  <a:gd name="T78" fmla="*/ 336 w 1224"/>
                  <a:gd name="T79" fmla="*/ 164 h 1513"/>
                  <a:gd name="T80" fmla="*/ 269 w 1224"/>
                  <a:gd name="T81" fmla="*/ 82 h 1513"/>
                  <a:gd name="T82" fmla="*/ 200 w 1224"/>
                  <a:gd name="T83" fmla="*/ 23 h 1513"/>
                  <a:gd name="T84" fmla="*/ 132 w 1224"/>
                  <a:gd name="T85" fmla="*/ 0 h 1513"/>
                  <a:gd name="T86" fmla="*/ 72 w 1224"/>
                  <a:gd name="T87" fmla="*/ 27 h 1513"/>
                  <a:gd name="T88" fmla="*/ 22 w 1224"/>
                  <a:gd name="T89" fmla="*/ 112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513">
                    <a:moveTo>
                      <a:pt x="10" y="156"/>
                    </a:moveTo>
                    <a:lnTo>
                      <a:pt x="4" y="191"/>
                    </a:lnTo>
                    <a:lnTo>
                      <a:pt x="0" y="229"/>
                    </a:lnTo>
                    <a:lnTo>
                      <a:pt x="0" y="267"/>
                    </a:lnTo>
                    <a:lnTo>
                      <a:pt x="4" y="310"/>
                    </a:lnTo>
                    <a:lnTo>
                      <a:pt x="12" y="353"/>
                    </a:lnTo>
                    <a:lnTo>
                      <a:pt x="22" y="397"/>
                    </a:lnTo>
                    <a:lnTo>
                      <a:pt x="40" y="441"/>
                    </a:lnTo>
                    <a:lnTo>
                      <a:pt x="61" y="485"/>
                    </a:lnTo>
                    <a:lnTo>
                      <a:pt x="88" y="528"/>
                    </a:lnTo>
                    <a:lnTo>
                      <a:pt x="120" y="569"/>
                    </a:lnTo>
                    <a:lnTo>
                      <a:pt x="157" y="608"/>
                    </a:lnTo>
                    <a:lnTo>
                      <a:pt x="201" y="645"/>
                    </a:lnTo>
                    <a:lnTo>
                      <a:pt x="252" y="679"/>
                    </a:lnTo>
                    <a:lnTo>
                      <a:pt x="308" y="709"/>
                    </a:lnTo>
                    <a:lnTo>
                      <a:pt x="361" y="735"/>
                    </a:lnTo>
                    <a:lnTo>
                      <a:pt x="409" y="756"/>
                    </a:lnTo>
                    <a:lnTo>
                      <a:pt x="455" y="773"/>
                    </a:lnTo>
                    <a:lnTo>
                      <a:pt x="495" y="788"/>
                    </a:lnTo>
                    <a:lnTo>
                      <a:pt x="532" y="801"/>
                    </a:lnTo>
                    <a:lnTo>
                      <a:pt x="566" y="812"/>
                    </a:lnTo>
                    <a:lnTo>
                      <a:pt x="595" y="824"/>
                    </a:lnTo>
                    <a:lnTo>
                      <a:pt x="622" y="836"/>
                    </a:lnTo>
                    <a:lnTo>
                      <a:pt x="644" y="849"/>
                    </a:lnTo>
                    <a:lnTo>
                      <a:pt x="663" y="865"/>
                    </a:lnTo>
                    <a:lnTo>
                      <a:pt x="679" y="884"/>
                    </a:lnTo>
                    <a:lnTo>
                      <a:pt x="688" y="897"/>
                    </a:lnTo>
                    <a:lnTo>
                      <a:pt x="703" y="916"/>
                    </a:lnTo>
                    <a:lnTo>
                      <a:pt x="721" y="939"/>
                    </a:lnTo>
                    <a:lnTo>
                      <a:pt x="741" y="964"/>
                    </a:lnTo>
                    <a:lnTo>
                      <a:pt x="765" y="995"/>
                    </a:lnTo>
                    <a:lnTo>
                      <a:pt x="790" y="1027"/>
                    </a:lnTo>
                    <a:lnTo>
                      <a:pt x="817" y="1062"/>
                    </a:lnTo>
                    <a:lnTo>
                      <a:pt x="845" y="1099"/>
                    </a:lnTo>
                    <a:lnTo>
                      <a:pt x="874" y="1136"/>
                    </a:lnTo>
                    <a:lnTo>
                      <a:pt x="902" y="1177"/>
                    </a:lnTo>
                    <a:lnTo>
                      <a:pt x="930" y="1215"/>
                    </a:lnTo>
                    <a:lnTo>
                      <a:pt x="958" y="1255"/>
                    </a:lnTo>
                    <a:lnTo>
                      <a:pt x="984" y="1294"/>
                    </a:lnTo>
                    <a:lnTo>
                      <a:pt x="1006" y="1333"/>
                    </a:lnTo>
                    <a:lnTo>
                      <a:pt x="1028" y="1370"/>
                    </a:lnTo>
                    <a:lnTo>
                      <a:pt x="1046" y="1405"/>
                    </a:lnTo>
                    <a:lnTo>
                      <a:pt x="1052" y="1413"/>
                    </a:lnTo>
                    <a:lnTo>
                      <a:pt x="1062" y="1424"/>
                    </a:lnTo>
                    <a:lnTo>
                      <a:pt x="1078" y="1436"/>
                    </a:lnTo>
                    <a:lnTo>
                      <a:pt x="1097" y="1449"/>
                    </a:lnTo>
                    <a:lnTo>
                      <a:pt x="1117" y="1464"/>
                    </a:lnTo>
                    <a:lnTo>
                      <a:pt x="1138" y="1477"/>
                    </a:lnTo>
                    <a:lnTo>
                      <a:pt x="1161" y="1490"/>
                    </a:lnTo>
                    <a:lnTo>
                      <a:pt x="1181" y="1501"/>
                    </a:lnTo>
                    <a:lnTo>
                      <a:pt x="1199" y="1509"/>
                    </a:lnTo>
                    <a:lnTo>
                      <a:pt x="1215" y="1513"/>
                    </a:lnTo>
                    <a:lnTo>
                      <a:pt x="1224" y="1513"/>
                    </a:lnTo>
                    <a:lnTo>
                      <a:pt x="1224" y="1509"/>
                    </a:lnTo>
                    <a:lnTo>
                      <a:pt x="1224" y="1498"/>
                    </a:lnTo>
                    <a:lnTo>
                      <a:pt x="1223" y="1481"/>
                    </a:lnTo>
                    <a:lnTo>
                      <a:pt x="1220" y="1460"/>
                    </a:lnTo>
                    <a:lnTo>
                      <a:pt x="1217" y="1434"/>
                    </a:lnTo>
                    <a:lnTo>
                      <a:pt x="1213" y="1408"/>
                    </a:lnTo>
                    <a:lnTo>
                      <a:pt x="1208" y="1381"/>
                    </a:lnTo>
                    <a:lnTo>
                      <a:pt x="1203" y="1354"/>
                    </a:lnTo>
                    <a:lnTo>
                      <a:pt x="1196" y="1329"/>
                    </a:lnTo>
                    <a:lnTo>
                      <a:pt x="1189" y="1307"/>
                    </a:lnTo>
                    <a:lnTo>
                      <a:pt x="1180" y="1289"/>
                    </a:lnTo>
                    <a:lnTo>
                      <a:pt x="1176" y="1289"/>
                    </a:lnTo>
                    <a:lnTo>
                      <a:pt x="1168" y="1287"/>
                    </a:lnTo>
                    <a:lnTo>
                      <a:pt x="1156" y="1285"/>
                    </a:lnTo>
                    <a:lnTo>
                      <a:pt x="1144" y="1283"/>
                    </a:lnTo>
                    <a:lnTo>
                      <a:pt x="1134" y="1282"/>
                    </a:lnTo>
                    <a:lnTo>
                      <a:pt x="1129" y="1282"/>
                    </a:lnTo>
                    <a:lnTo>
                      <a:pt x="1112" y="1286"/>
                    </a:lnTo>
                    <a:lnTo>
                      <a:pt x="1096" y="1283"/>
                    </a:lnTo>
                    <a:lnTo>
                      <a:pt x="1082" y="1275"/>
                    </a:lnTo>
                    <a:lnTo>
                      <a:pt x="1072" y="1263"/>
                    </a:lnTo>
                    <a:lnTo>
                      <a:pt x="1061" y="1249"/>
                    </a:lnTo>
                    <a:lnTo>
                      <a:pt x="1053" y="1231"/>
                    </a:lnTo>
                    <a:lnTo>
                      <a:pt x="1046" y="1211"/>
                    </a:lnTo>
                    <a:lnTo>
                      <a:pt x="1041" y="1193"/>
                    </a:lnTo>
                    <a:lnTo>
                      <a:pt x="1036" y="1173"/>
                    </a:lnTo>
                    <a:lnTo>
                      <a:pt x="1032" y="1155"/>
                    </a:lnTo>
                    <a:lnTo>
                      <a:pt x="1028" y="1140"/>
                    </a:lnTo>
                    <a:lnTo>
                      <a:pt x="1025" y="1130"/>
                    </a:lnTo>
                    <a:lnTo>
                      <a:pt x="1022" y="1122"/>
                    </a:lnTo>
                    <a:lnTo>
                      <a:pt x="993" y="1079"/>
                    </a:lnTo>
                    <a:lnTo>
                      <a:pt x="965" y="1034"/>
                    </a:lnTo>
                    <a:lnTo>
                      <a:pt x="938" y="988"/>
                    </a:lnTo>
                    <a:lnTo>
                      <a:pt x="911" y="944"/>
                    </a:lnTo>
                    <a:lnTo>
                      <a:pt x="887" y="899"/>
                    </a:lnTo>
                    <a:lnTo>
                      <a:pt x="863" y="856"/>
                    </a:lnTo>
                    <a:lnTo>
                      <a:pt x="842" y="816"/>
                    </a:lnTo>
                    <a:lnTo>
                      <a:pt x="822" y="777"/>
                    </a:lnTo>
                    <a:lnTo>
                      <a:pt x="805" y="744"/>
                    </a:lnTo>
                    <a:lnTo>
                      <a:pt x="790" y="713"/>
                    </a:lnTo>
                    <a:lnTo>
                      <a:pt x="777" y="687"/>
                    </a:lnTo>
                    <a:lnTo>
                      <a:pt x="766" y="667"/>
                    </a:lnTo>
                    <a:lnTo>
                      <a:pt x="759" y="652"/>
                    </a:lnTo>
                    <a:lnTo>
                      <a:pt x="753" y="644"/>
                    </a:lnTo>
                    <a:lnTo>
                      <a:pt x="742" y="637"/>
                    </a:lnTo>
                    <a:lnTo>
                      <a:pt x="727" y="632"/>
                    </a:lnTo>
                    <a:lnTo>
                      <a:pt x="710" y="626"/>
                    </a:lnTo>
                    <a:lnTo>
                      <a:pt x="690" y="621"/>
                    </a:lnTo>
                    <a:lnTo>
                      <a:pt x="668" y="614"/>
                    </a:lnTo>
                    <a:lnTo>
                      <a:pt x="644" y="606"/>
                    </a:lnTo>
                    <a:lnTo>
                      <a:pt x="620" y="597"/>
                    </a:lnTo>
                    <a:lnTo>
                      <a:pt x="596" y="585"/>
                    </a:lnTo>
                    <a:lnTo>
                      <a:pt x="572" y="570"/>
                    </a:lnTo>
                    <a:lnTo>
                      <a:pt x="550" y="552"/>
                    </a:lnTo>
                    <a:lnTo>
                      <a:pt x="528" y="529"/>
                    </a:lnTo>
                    <a:lnTo>
                      <a:pt x="508" y="504"/>
                    </a:lnTo>
                    <a:lnTo>
                      <a:pt x="492" y="472"/>
                    </a:lnTo>
                    <a:lnTo>
                      <a:pt x="478" y="436"/>
                    </a:lnTo>
                    <a:lnTo>
                      <a:pt x="470" y="410"/>
                    </a:lnTo>
                    <a:lnTo>
                      <a:pt x="459" y="382"/>
                    </a:lnTo>
                    <a:lnTo>
                      <a:pt x="445" y="353"/>
                    </a:lnTo>
                    <a:lnTo>
                      <a:pt x="431" y="323"/>
                    </a:lnTo>
                    <a:lnTo>
                      <a:pt x="415" y="291"/>
                    </a:lnTo>
                    <a:lnTo>
                      <a:pt x="397" y="259"/>
                    </a:lnTo>
                    <a:lnTo>
                      <a:pt x="377" y="227"/>
                    </a:lnTo>
                    <a:lnTo>
                      <a:pt x="357" y="195"/>
                    </a:lnTo>
                    <a:lnTo>
                      <a:pt x="336" y="164"/>
                    </a:lnTo>
                    <a:lnTo>
                      <a:pt x="315" y="135"/>
                    </a:lnTo>
                    <a:lnTo>
                      <a:pt x="292" y="107"/>
                    </a:lnTo>
                    <a:lnTo>
                      <a:pt x="269" y="82"/>
                    </a:lnTo>
                    <a:lnTo>
                      <a:pt x="245" y="59"/>
                    </a:lnTo>
                    <a:lnTo>
                      <a:pt x="223" y="39"/>
                    </a:lnTo>
                    <a:lnTo>
                      <a:pt x="200" y="23"/>
                    </a:lnTo>
                    <a:lnTo>
                      <a:pt x="176" y="11"/>
                    </a:lnTo>
                    <a:lnTo>
                      <a:pt x="153" y="3"/>
                    </a:lnTo>
                    <a:lnTo>
                      <a:pt x="132" y="0"/>
                    </a:lnTo>
                    <a:lnTo>
                      <a:pt x="110" y="3"/>
                    </a:lnTo>
                    <a:lnTo>
                      <a:pt x="90" y="12"/>
                    </a:lnTo>
                    <a:lnTo>
                      <a:pt x="72" y="27"/>
                    </a:lnTo>
                    <a:lnTo>
                      <a:pt x="53" y="48"/>
                    </a:lnTo>
                    <a:lnTo>
                      <a:pt x="37" y="76"/>
                    </a:lnTo>
                    <a:lnTo>
                      <a:pt x="22" y="112"/>
                    </a:lnTo>
                    <a:lnTo>
                      <a:pt x="10" y="1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Freeform 15"/>
              <p:cNvSpPr>
                <a:spLocks/>
              </p:cNvSpPr>
              <p:nvPr/>
            </p:nvSpPr>
            <p:spPr bwMode="auto">
              <a:xfrm flipH="1">
                <a:off x="2868217" y="4446578"/>
                <a:ext cx="413916" cy="401173"/>
              </a:xfrm>
              <a:custGeom>
                <a:avLst/>
                <a:gdLst>
                  <a:gd name="T0" fmla="*/ 6 w 942"/>
                  <a:gd name="T1" fmla="*/ 46 h 913"/>
                  <a:gd name="T2" fmla="*/ 46 w 942"/>
                  <a:gd name="T3" fmla="*/ 14 h 913"/>
                  <a:gd name="T4" fmla="*/ 160 w 942"/>
                  <a:gd name="T5" fmla="*/ 1 h 913"/>
                  <a:gd name="T6" fmla="*/ 331 w 942"/>
                  <a:gd name="T7" fmla="*/ 32 h 913"/>
                  <a:gd name="T8" fmla="*/ 258 w 942"/>
                  <a:gd name="T9" fmla="*/ 40 h 913"/>
                  <a:gd name="T10" fmla="*/ 246 w 942"/>
                  <a:gd name="T11" fmla="*/ 53 h 913"/>
                  <a:gd name="T12" fmla="*/ 377 w 942"/>
                  <a:gd name="T13" fmla="*/ 33 h 913"/>
                  <a:gd name="T14" fmla="*/ 548 w 942"/>
                  <a:gd name="T15" fmla="*/ 41 h 913"/>
                  <a:gd name="T16" fmla="*/ 569 w 942"/>
                  <a:gd name="T17" fmla="*/ 64 h 913"/>
                  <a:gd name="T18" fmla="*/ 458 w 942"/>
                  <a:gd name="T19" fmla="*/ 66 h 913"/>
                  <a:gd name="T20" fmla="*/ 437 w 942"/>
                  <a:gd name="T21" fmla="*/ 77 h 913"/>
                  <a:gd name="T22" fmla="*/ 557 w 942"/>
                  <a:gd name="T23" fmla="*/ 74 h 913"/>
                  <a:gd name="T24" fmla="*/ 752 w 942"/>
                  <a:gd name="T25" fmla="*/ 185 h 913"/>
                  <a:gd name="T26" fmla="*/ 697 w 942"/>
                  <a:gd name="T27" fmla="*/ 156 h 913"/>
                  <a:gd name="T28" fmla="*/ 609 w 942"/>
                  <a:gd name="T29" fmla="*/ 124 h 913"/>
                  <a:gd name="T30" fmla="*/ 608 w 942"/>
                  <a:gd name="T31" fmla="*/ 154 h 913"/>
                  <a:gd name="T32" fmla="*/ 727 w 942"/>
                  <a:gd name="T33" fmla="*/ 207 h 913"/>
                  <a:gd name="T34" fmla="*/ 873 w 942"/>
                  <a:gd name="T35" fmla="*/ 224 h 913"/>
                  <a:gd name="T36" fmla="*/ 816 w 942"/>
                  <a:gd name="T37" fmla="*/ 261 h 913"/>
                  <a:gd name="T38" fmla="*/ 703 w 942"/>
                  <a:gd name="T39" fmla="*/ 284 h 913"/>
                  <a:gd name="T40" fmla="*/ 629 w 942"/>
                  <a:gd name="T41" fmla="*/ 328 h 913"/>
                  <a:gd name="T42" fmla="*/ 676 w 942"/>
                  <a:gd name="T43" fmla="*/ 341 h 913"/>
                  <a:gd name="T44" fmla="*/ 791 w 942"/>
                  <a:gd name="T45" fmla="*/ 296 h 913"/>
                  <a:gd name="T46" fmla="*/ 857 w 942"/>
                  <a:gd name="T47" fmla="*/ 287 h 913"/>
                  <a:gd name="T48" fmla="*/ 797 w 942"/>
                  <a:gd name="T49" fmla="*/ 325 h 913"/>
                  <a:gd name="T50" fmla="*/ 783 w 942"/>
                  <a:gd name="T51" fmla="*/ 377 h 913"/>
                  <a:gd name="T52" fmla="*/ 844 w 942"/>
                  <a:gd name="T53" fmla="*/ 368 h 913"/>
                  <a:gd name="T54" fmla="*/ 851 w 942"/>
                  <a:gd name="T55" fmla="*/ 383 h 913"/>
                  <a:gd name="T56" fmla="*/ 820 w 942"/>
                  <a:gd name="T57" fmla="*/ 448 h 913"/>
                  <a:gd name="T58" fmla="*/ 719 w 942"/>
                  <a:gd name="T59" fmla="*/ 464 h 913"/>
                  <a:gd name="T60" fmla="*/ 705 w 942"/>
                  <a:gd name="T61" fmla="*/ 488 h 913"/>
                  <a:gd name="T62" fmla="*/ 748 w 942"/>
                  <a:gd name="T63" fmla="*/ 495 h 913"/>
                  <a:gd name="T64" fmla="*/ 847 w 942"/>
                  <a:gd name="T65" fmla="*/ 466 h 913"/>
                  <a:gd name="T66" fmla="*/ 940 w 942"/>
                  <a:gd name="T67" fmla="*/ 488 h 913"/>
                  <a:gd name="T68" fmla="*/ 880 w 942"/>
                  <a:gd name="T69" fmla="*/ 492 h 913"/>
                  <a:gd name="T70" fmla="*/ 816 w 942"/>
                  <a:gd name="T71" fmla="*/ 534 h 913"/>
                  <a:gd name="T72" fmla="*/ 829 w 942"/>
                  <a:gd name="T73" fmla="*/ 584 h 913"/>
                  <a:gd name="T74" fmla="*/ 875 w 942"/>
                  <a:gd name="T75" fmla="*/ 542 h 913"/>
                  <a:gd name="T76" fmla="*/ 883 w 942"/>
                  <a:gd name="T77" fmla="*/ 576 h 913"/>
                  <a:gd name="T78" fmla="*/ 848 w 942"/>
                  <a:gd name="T79" fmla="*/ 693 h 913"/>
                  <a:gd name="T80" fmla="*/ 809 w 942"/>
                  <a:gd name="T81" fmla="*/ 741 h 913"/>
                  <a:gd name="T82" fmla="*/ 879 w 942"/>
                  <a:gd name="T83" fmla="*/ 711 h 913"/>
                  <a:gd name="T84" fmla="*/ 921 w 942"/>
                  <a:gd name="T85" fmla="*/ 669 h 913"/>
                  <a:gd name="T86" fmla="*/ 909 w 942"/>
                  <a:gd name="T87" fmla="*/ 727 h 913"/>
                  <a:gd name="T88" fmla="*/ 860 w 942"/>
                  <a:gd name="T89" fmla="*/ 826 h 913"/>
                  <a:gd name="T90" fmla="*/ 752 w 942"/>
                  <a:gd name="T91" fmla="*/ 902 h 913"/>
                  <a:gd name="T92" fmla="*/ 562 w 942"/>
                  <a:gd name="T93" fmla="*/ 897 h 913"/>
                  <a:gd name="T94" fmla="*/ 445 w 942"/>
                  <a:gd name="T95" fmla="*/ 807 h 913"/>
                  <a:gd name="T96" fmla="*/ 409 w 942"/>
                  <a:gd name="T97" fmla="*/ 662 h 913"/>
                  <a:gd name="T98" fmla="*/ 374 w 942"/>
                  <a:gd name="T99" fmla="*/ 486 h 913"/>
                  <a:gd name="T100" fmla="*/ 263 w 942"/>
                  <a:gd name="T101" fmla="*/ 304 h 913"/>
                  <a:gd name="T102" fmla="*/ 74 w 942"/>
                  <a:gd name="T103" fmla="*/ 153 h 913"/>
                  <a:gd name="T104" fmla="*/ 4 w 942"/>
                  <a:gd name="T105" fmla="*/ 69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2" h="913">
                    <a:moveTo>
                      <a:pt x="0" y="61"/>
                    </a:moveTo>
                    <a:lnTo>
                      <a:pt x="0" y="60"/>
                    </a:lnTo>
                    <a:lnTo>
                      <a:pt x="2" y="57"/>
                    </a:lnTo>
                    <a:lnTo>
                      <a:pt x="3" y="52"/>
                    </a:lnTo>
                    <a:lnTo>
                      <a:pt x="6" y="46"/>
                    </a:lnTo>
                    <a:lnTo>
                      <a:pt x="10" y="41"/>
                    </a:lnTo>
                    <a:lnTo>
                      <a:pt x="15" y="34"/>
                    </a:lnTo>
                    <a:lnTo>
                      <a:pt x="22" y="26"/>
                    </a:lnTo>
                    <a:lnTo>
                      <a:pt x="32" y="20"/>
                    </a:lnTo>
                    <a:lnTo>
                      <a:pt x="46" y="14"/>
                    </a:lnTo>
                    <a:lnTo>
                      <a:pt x="60" y="8"/>
                    </a:lnTo>
                    <a:lnTo>
                      <a:pt x="80" y="4"/>
                    </a:lnTo>
                    <a:lnTo>
                      <a:pt x="103" y="1"/>
                    </a:lnTo>
                    <a:lnTo>
                      <a:pt x="130" y="0"/>
                    </a:lnTo>
                    <a:lnTo>
                      <a:pt x="160" y="1"/>
                    </a:lnTo>
                    <a:lnTo>
                      <a:pt x="196" y="4"/>
                    </a:lnTo>
                    <a:lnTo>
                      <a:pt x="238" y="10"/>
                    </a:lnTo>
                    <a:lnTo>
                      <a:pt x="283" y="20"/>
                    </a:lnTo>
                    <a:lnTo>
                      <a:pt x="335" y="32"/>
                    </a:lnTo>
                    <a:lnTo>
                      <a:pt x="331" y="32"/>
                    </a:lnTo>
                    <a:lnTo>
                      <a:pt x="322" y="32"/>
                    </a:lnTo>
                    <a:lnTo>
                      <a:pt x="309" y="33"/>
                    </a:lnTo>
                    <a:lnTo>
                      <a:pt x="291" y="34"/>
                    </a:lnTo>
                    <a:lnTo>
                      <a:pt x="274" y="36"/>
                    </a:lnTo>
                    <a:lnTo>
                      <a:pt x="258" y="40"/>
                    </a:lnTo>
                    <a:lnTo>
                      <a:pt x="243" y="44"/>
                    </a:lnTo>
                    <a:lnTo>
                      <a:pt x="234" y="49"/>
                    </a:lnTo>
                    <a:lnTo>
                      <a:pt x="230" y="57"/>
                    </a:lnTo>
                    <a:lnTo>
                      <a:pt x="234" y="56"/>
                    </a:lnTo>
                    <a:lnTo>
                      <a:pt x="246" y="53"/>
                    </a:lnTo>
                    <a:lnTo>
                      <a:pt x="263" y="50"/>
                    </a:lnTo>
                    <a:lnTo>
                      <a:pt x="286" y="45"/>
                    </a:lnTo>
                    <a:lnTo>
                      <a:pt x="313" y="41"/>
                    </a:lnTo>
                    <a:lnTo>
                      <a:pt x="345" y="37"/>
                    </a:lnTo>
                    <a:lnTo>
                      <a:pt x="377" y="33"/>
                    </a:lnTo>
                    <a:lnTo>
                      <a:pt x="413" y="30"/>
                    </a:lnTo>
                    <a:lnTo>
                      <a:pt x="447" y="29"/>
                    </a:lnTo>
                    <a:lnTo>
                      <a:pt x="482" y="30"/>
                    </a:lnTo>
                    <a:lnTo>
                      <a:pt x="516" y="34"/>
                    </a:lnTo>
                    <a:lnTo>
                      <a:pt x="548" y="41"/>
                    </a:lnTo>
                    <a:lnTo>
                      <a:pt x="576" y="52"/>
                    </a:lnTo>
                    <a:lnTo>
                      <a:pt x="600" y="66"/>
                    </a:lnTo>
                    <a:lnTo>
                      <a:pt x="596" y="66"/>
                    </a:lnTo>
                    <a:lnTo>
                      <a:pt x="585" y="65"/>
                    </a:lnTo>
                    <a:lnTo>
                      <a:pt x="569" y="64"/>
                    </a:lnTo>
                    <a:lnTo>
                      <a:pt x="549" y="64"/>
                    </a:lnTo>
                    <a:lnTo>
                      <a:pt x="526" y="62"/>
                    </a:lnTo>
                    <a:lnTo>
                      <a:pt x="502" y="62"/>
                    </a:lnTo>
                    <a:lnTo>
                      <a:pt x="480" y="64"/>
                    </a:lnTo>
                    <a:lnTo>
                      <a:pt x="458" y="66"/>
                    </a:lnTo>
                    <a:lnTo>
                      <a:pt x="441" y="69"/>
                    </a:lnTo>
                    <a:lnTo>
                      <a:pt x="429" y="74"/>
                    </a:lnTo>
                    <a:lnTo>
                      <a:pt x="423" y="81"/>
                    </a:lnTo>
                    <a:lnTo>
                      <a:pt x="427" y="80"/>
                    </a:lnTo>
                    <a:lnTo>
                      <a:pt x="437" y="77"/>
                    </a:lnTo>
                    <a:lnTo>
                      <a:pt x="452" y="73"/>
                    </a:lnTo>
                    <a:lnTo>
                      <a:pt x="472" y="70"/>
                    </a:lnTo>
                    <a:lnTo>
                      <a:pt x="497" y="69"/>
                    </a:lnTo>
                    <a:lnTo>
                      <a:pt x="525" y="69"/>
                    </a:lnTo>
                    <a:lnTo>
                      <a:pt x="557" y="74"/>
                    </a:lnTo>
                    <a:lnTo>
                      <a:pt x="592" y="82"/>
                    </a:lnTo>
                    <a:lnTo>
                      <a:pt x="630" y="97"/>
                    </a:lnTo>
                    <a:lnTo>
                      <a:pt x="669" y="118"/>
                    </a:lnTo>
                    <a:lnTo>
                      <a:pt x="711" y="148"/>
                    </a:lnTo>
                    <a:lnTo>
                      <a:pt x="752" y="185"/>
                    </a:lnTo>
                    <a:lnTo>
                      <a:pt x="749" y="184"/>
                    </a:lnTo>
                    <a:lnTo>
                      <a:pt x="741" y="179"/>
                    </a:lnTo>
                    <a:lnTo>
                      <a:pt x="729" y="173"/>
                    </a:lnTo>
                    <a:lnTo>
                      <a:pt x="715" y="165"/>
                    </a:lnTo>
                    <a:lnTo>
                      <a:pt x="697" y="156"/>
                    </a:lnTo>
                    <a:lnTo>
                      <a:pt x="678" y="148"/>
                    </a:lnTo>
                    <a:lnTo>
                      <a:pt x="658" y="138"/>
                    </a:lnTo>
                    <a:lnTo>
                      <a:pt x="641" y="132"/>
                    </a:lnTo>
                    <a:lnTo>
                      <a:pt x="624" y="126"/>
                    </a:lnTo>
                    <a:lnTo>
                      <a:pt x="609" y="124"/>
                    </a:lnTo>
                    <a:lnTo>
                      <a:pt x="598" y="125"/>
                    </a:lnTo>
                    <a:lnTo>
                      <a:pt x="590" y="129"/>
                    </a:lnTo>
                    <a:lnTo>
                      <a:pt x="590" y="136"/>
                    </a:lnTo>
                    <a:lnTo>
                      <a:pt x="596" y="145"/>
                    </a:lnTo>
                    <a:lnTo>
                      <a:pt x="608" y="154"/>
                    </a:lnTo>
                    <a:lnTo>
                      <a:pt x="624" y="165"/>
                    </a:lnTo>
                    <a:lnTo>
                      <a:pt x="645" y="176"/>
                    </a:lnTo>
                    <a:lnTo>
                      <a:pt x="670" y="187"/>
                    </a:lnTo>
                    <a:lnTo>
                      <a:pt x="697" y="197"/>
                    </a:lnTo>
                    <a:lnTo>
                      <a:pt x="727" y="207"/>
                    </a:lnTo>
                    <a:lnTo>
                      <a:pt x="756" y="215"/>
                    </a:lnTo>
                    <a:lnTo>
                      <a:pt x="787" y="220"/>
                    </a:lnTo>
                    <a:lnTo>
                      <a:pt x="817" y="224"/>
                    </a:lnTo>
                    <a:lnTo>
                      <a:pt x="845" y="225"/>
                    </a:lnTo>
                    <a:lnTo>
                      <a:pt x="873" y="224"/>
                    </a:lnTo>
                    <a:lnTo>
                      <a:pt x="871" y="225"/>
                    </a:lnTo>
                    <a:lnTo>
                      <a:pt x="863" y="232"/>
                    </a:lnTo>
                    <a:lnTo>
                      <a:pt x="851" y="240"/>
                    </a:lnTo>
                    <a:lnTo>
                      <a:pt x="835" y="251"/>
                    </a:lnTo>
                    <a:lnTo>
                      <a:pt x="816" y="261"/>
                    </a:lnTo>
                    <a:lnTo>
                      <a:pt x="795" y="271"/>
                    </a:lnTo>
                    <a:lnTo>
                      <a:pt x="772" y="279"/>
                    </a:lnTo>
                    <a:lnTo>
                      <a:pt x="749" y="283"/>
                    </a:lnTo>
                    <a:lnTo>
                      <a:pt x="727" y="283"/>
                    </a:lnTo>
                    <a:lnTo>
                      <a:pt x="703" y="284"/>
                    </a:lnTo>
                    <a:lnTo>
                      <a:pt x="680" y="288"/>
                    </a:lnTo>
                    <a:lnTo>
                      <a:pt x="661" y="296"/>
                    </a:lnTo>
                    <a:lnTo>
                      <a:pt x="645" y="305"/>
                    </a:lnTo>
                    <a:lnTo>
                      <a:pt x="634" y="316"/>
                    </a:lnTo>
                    <a:lnTo>
                      <a:pt x="629" y="328"/>
                    </a:lnTo>
                    <a:lnTo>
                      <a:pt x="629" y="337"/>
                    </a:lnTo>
                    <a:lnTo>
                      <a:pt x="636" y="345"/>
                    </a:lnTo>
                    <a:lnTo>
                      <a:pt x="645" y="348"/>
                    </a:lnTo>
                    <a:lnTo>
                      <a:pt x="658" y="347"/>
                    </a:lnTo>
                    <a:lnTo>
                      <a:pt x="676" y="341"/>
                    </a:lnTo>
                    <a:lnTo>
                      <a:pt x="697" y="333"/>
                    </a:lnTo>
                    <a:lnTo>
                      <a:pt x="720" y="325"/>
                    </a:lnTo>
                    <a:lnTo>
                      <a:pt x="743" y="315"/>
                    </a:lnTo>
                    <a:lnTo>
                      <a:pt x="767" y="305"/>
                    </a:lnTo>
                    <a:lnTo>
                      <a:pt x="791" y="296"/>
                    </a:lnTo>
                    <a:lnTo>
                      <a:pt x="812" y="289"/>
                    </a:lnTo>
                    <a:lnTo>
                      <a:pt x="832" y="284"/>
                    </a:lnTo>
                    <a:lnTo>
                      <a:pt x="848" y="283"/>
                    </a:lnTo>
                    <a:lnTo>
                      <a:pt x="860" y="285"/>
                    </a:lnTo>
                    <a:lnTo>
                      <a:pt x="857" y="287"/>
                    </a:lnTo>
                    <a:lnTo>
                      <a:pt x="849" y="291"/>
                    </a:lnTo>
                    <a:lnTo>
                      <a:pt x="839" y="297"/>
                    </a:lnTo>
                    <a:lnTo>
                      <a:pt x="825" y="305"/>
                    </a:lnTo>
                    <a:lnTo>
                      <a:pt x="811" y="315"/>
                    </a:lnTo>
                    <a:lnTo>
                      <a:pt x="797" y="325"/>
                    </a:lnTo>
                    <a:lnTo>
                      <a:pt x="785" y="336"/>
                    </a:lnTo>
                    <a:lnTo>
                      <a:pt x="776" y="347"/>
                    </a:lnTo>
                    <a:lnTo>
                      <a:pt x="772" y="357"/>
                    </a:lnTo>
                    <a:lnTo>
                      <a:pt x="773" y="367"/>
                    </a:lnTo>
                    <a:lnTo>
                      <a:pt x="783" y="377"/>
                    </a:lnTo>
                    <a:lnTo>
                      <a:pt x="793" y="384"/>
                    </a:lnTo>
                    <a:lnTo>
                      <a:pt x="807" y="387"/>
                    </a:lnTo>
                    <a:lnTo>
                      <a:pt x="821" y="384"/>
                    </a:lnTo>
                    <a:lnTo>
                      <a:pt x="833" y="379"/>
                    </a:lnTo>
                    <a:lnTo>
                      <a:pt x="844" y="368"/>
                    </a:lnTo>
                    <a:lnTo>
                      <a:pt x="849" y="352"/>
                    </a:lnTo>
                    <a:lnTo>
                      <a:pt x="851" y="355"/>
                    </a:lnTo>
                    <a:lnTo>
                      <a:pt x="851" y="361"/>
                    </a:lnTo>
                    <a:lnTo>
                      <a:pt x="851" y="371"/>
                    </a:lnTo>
                    <a:lnTo>
                      <a:pt x="851" y="383"/>
                    </a:lnTo>
                    <a:lnTo>
                      <a:pt x="849" y="396"/>
                    </a:lnTo>
                    <a:lnTo>
                      <a:pt x="845" y="410"/>
                    </a:lnTo>
                    <a:lnTo>
                      <a:pt x="840" y="424"/>
                    </a:lnTo>
                    <a:lnTo>
                      <a:pt x="832" y="438"/>
                    </a:lnTo>
                    <a:lnTo>
                      <a:pt x="820" y="448"/>
                    </a:lnTo>
                    <a:lnTo>
                      <a:pt x="805" y="458"/>
                    </a:lnTo>
                    <a:lnTo>
                      <a:pt x="785" y="463"/>
                    </a:lnTo>
                    <a:lnTo>
                      <a:pt x="761" y="463"/>
                    </a:lnTo>
                    <a:lnTo>
                      <a:pt x="736" y="463"/>
                    </a:lnTo>
                    <a:lnTo>
                      <a:pt x="719" y="464"/>
                    </a:lnTo>
                    <a:lnTo>
                      <a:pt x="707" y="468"/>
                    </a:lnTo>
                    <a:lnTo>
                      <a:pt x="700" y="472"/>
                    </a:lnTo>
                    <a:lnTo>
                      <a:pt x="699" y="478"/>
                    </a:lnTo>
                    <a:lnTo>
                      <a:pt x="701" y="483"/>
                    </a:lnTo>
                    <a:lnTo>
                      <a:pt x="705" y="488"/>
                    </a:lnTo>
                    <a:lnTo>
                      <a:pt x="713" y="492"/>
                    </a:lnTo>
                    <a:lnTo>
                      <a:pt x="721" y="495"/>
                    </a:lnTo>
                    <a:lnTo>
                      <a:pt x="729" y="498"/>
                    </a:lnTo>
                    <a:lnTo>
                      <a:pt x="737" y="498"/>
                    </a:lnTo>
                    <a:lnTo>
                      <a:pt x="748" y="495"/>
                    </a:lnTo>
                    <a:lnTo>
                      <a:pt x="761" y="490"/>
                    </a:lnTo>
                    <a:lnTo>
                      <a:pt x="780" y="483"/>
                    </a:lnTo>
                    <a:lnTo>
                      <a:pt x="800" y="476"/>
                    </a:lnTo>
                    <a:lnTo>
                      <a:pt x="823" y="470"/>
                    </a:lnTo>
                    <a:lnTo>
                      <a:pt x="847" y="466"/>
                    </a:lnTo>
                    <a:lnTo>
                      <a:pt x="872" y="464"/>
                    </a:lnTo>
                    <a:lnTo>
                      <a:pt x="896" y="467"/>
                    </a:lnTo>
                    <a:lnTo>
                      <a:pt x="920" y="475"/>
                    </a:lnTo>
                    <a:lnTo>
                      <a:pt x="942" y="488"/>
                    </a:lnTo>
                    <a:lnTo>
                      <a:pt x="940" y="488"/>
                    </a:lnTo>
                    <a:lnTo>
                      <a:pt x="933" y="488"/>
                    </a:lnTo>
                    <a:lnTo>
                      <a:pt x="923" y="488"/>
                    </a:lnTo>
                    <a:lnTo>
                      <a:pt x="909" y="488"/>
                    </a:lnTo>
                    <a:lnTo>
                      <a:pt x="895" y="490"/>
                    </a:lnTo>
                    <a:lnTo>
                      <a:pt x="880" y="492"/>
                    </a:lnTo>
                    <a:lnTo>
                      <a:pt x="864" y="496"/>
                    </a:lnTo>
                    <a:lnTo>
                      <a:pt x="849" y="502"/>
                    </a:lnTo>
                    <a:lnTo>
                      <a:pt x="836" y="510"/>
                    </a:lnTo>
                    <a:lnTo>
                      <a:pt x="824" y="520"/>
                    </a:lnTo>
                    <a:lnTo>
                      <a:pt x="816" y="534"/>
                    </a:lnTo>
                    <a:lnTo>
                      <a:pt x="812" y="550"/>
                    </a:lnTo>
                    <a:lnTo>
                      <a:pt x="812" y="570"/>
                    </a:lnTo>
                    <a:lnTo>
                      <a:pt x="816" y="580"/>
                    </a:lnTo>
                    <a:lnTo>
                      <a:pt x="821" y="584"/>
                    </a:lnTo>
                    <a:lnTo>
                      <a:pt x="829" y="584"/>
                    </a:lnTo>
                    <a:lnTo>
                      <a:pt x="839" y="579"/>
                    </a:lnTo>
                    <a:lnTo>
                      <a:pt x="848" y="572"/>
                    </a:lnTo>
                    <a:lnTo>
                      <a:pt x="857" y="563"/>
                    </a:lnTo>
                    <a:lnTo>
                      <a:pt x="867" y="552"/>
                    </a:lnTo>
                    <a:lnTo>
                      <a:pt x="875" y="542"/>
                    </a:lnTo>
                    <a:lnTo>
                      <a:pt x="881" y="532"/>
                    </a:lnTo>
                    <a:lnTo>
                      <a:pt x="881" y="535"/>
                    </a:lnTo>
                    <a:lnTo>
                      <a:pt x="881" y="544"/>
                    </a:lnTo>
                    <a:lnTo>
                      <a:pt x="883" y="559"/>
                    </a:lnTo>
                    <a:lnTo>
                      <a:pt x="883" y="576"/>
                    </a:lnTo>
                    <a:lnTo>
                      <a:pt x="880" y="598"/>
                    </a:lnTo>
                    <a:lnTo>
                      <a:pt x="876" y="620"/>
                    </a:lnTo>
                    <a:lnTo>
                      <a:pt x="871" y="644"/>
                    </a:lnTo>
                    <a:lnTo>
                      <a:pt x="861" y="669"/>
                    </a:lnTo>
                    <a:lnTo>
                      <a:pt x="848" y="693"/>
                    </a:lnTo>
                    <a:lnTo>
                      <a:pt x="831" y="714"/>
                    </a:lnTo>
                    <a:lnTo>
                      <a:pt x="808" y="733"/>
                    </a:lnTo>
                    <a:lnTo>
                      <a:pt x="803" y="738"/>
                    </a:lnTo>
                    <a:lnTo>
                      <a:pt x="803" y="741"/>
                    </a:lnTo>
                    <a:lnTo>
                      <a:pt x="809" y="741"/>
                    </a:lnTo>
                    <a:lnTo>
                      <a:pt x="819" y="738"/>
                    </a:lnTo>
                    <a:lnTo>
                      <a:pt x="832" y="734"/>
                    </a:lnTo>
                    <a:lnTo>
                      <a:pt x="847" y="727"/>
                    </a:lnTo>
                    <a:lnTo>
                      <a:pt x="863" y="719"/>
                    </a:lnTo>
                    <a:lnTo>
                      <a:pt x="879" y="711"/>
                    </a:lnTo>
                    <a:lnTo>
                      <a:pt x="895" y="701"/>
                    </a:lnTo>
                    <a:lnTo>
                      <a:pt x="907" y="690"/>
                    </a:lnTo>
                    <a:lnTo>
                      <a:pt x="916" y="678"/>
                    </a:lnTo>
                    <a:lnTo>
                      <a:pt x="921" y="666"/>
                    </a:lnTo>
                    <a:lnTo>
                      <a:pt x="921" y="669"/>
                    </a:lnTo>
                    <a:lnTo>
                      <a:pt x="921" y="674"/>
                    </a:lnTo>
                    <a:lnTo>
                      <a:pt x="919" y="683"/>
                    </a:lnTo>
                    <a:lnTo>
                      <a:pt x="917" y="697"/>
                    </a:lnTo>
                    <a:lnTo>
                      <a:pt x="913" y="711"/>
                    </a:lnTo>
                    <a:lnTo>
                      <a:pt x="909" y="727"/>
                    </a:lnTo>
                    <a:lnTo>
                      <a:pt x="903" y="746"/>
                    </a:lnTo>
                    <a:lnTo>
                      <a:pt x="895" y="766"/>
                    </a:lnTo>
                    <a:lnTo>
                      <a:pt x="885" y="786"/>
                    </a:lnTo>
                    <a:lnTo>
                      <a:pt x="873" y="806"/>
                    </a:lnTo>
                    <a:lnTo>
                      <a:pt x="860" y="826"/>
                    </a:lnTo>
                    <a:lnTo>
                      <a:pt x="844" y="845"/>
                    </a:lnTo>
                    <a:lnTo>
                      <a:pt x="825" y="862"/>
                    </a:lnTo>
                    <a:lnTo>
                      <a:pt x="804" y="878"/>
                    </a:lnTo>
                    <a:lnTo>
                      <a:pt x="780" y="891"/>
                    </a:lnTo>
                    <a:lnTo>
                      <a:pt x="752" y="902"/>
                    </a:lnTo>
                    <a:lnTo>
                      <a:pt x="721" y="909"/>
                    </a:lnTo>
                    <a:lnTo>
                      <a:pt x="688" y="913"/>
                    </a:lnTo>
                    <a:lnTo>
                      <a:pt x="649" y="912"/>
                    </a:lnTo>
                    <a:lnTo>
                      <a:pt x="608" y="906"/>
                    </a:lnTo>
                    <a:lnTo>
                      <a:pt x="562" y="897"/>
                    </a:lnTo>
                    <a:lnTo>
                      <a:pt x="528" y="885"/>
                    </a:lnTo>
                    <a:lnTo>
                      <a:pt x="500" y="869"/>
                    </a:lnTo>
                    <a:lnTo>
                      <a:pt x="477" y="851"/>
                    </a:lnTo>
                    <a:lnTo>
                      <a:pt x="458" y="831"/>
                    </a:lnTo>
                    <a:lnTo>
                      <a:pt x="445" y="807"/>
                    </a:lnTo>
                    <a:lnTo>
                      <a:pt x="433" y="782"/>
                    </a:lnTo>
                    <a:lnTo>
                      <a:pt x="425" y="755"/>
                    </a:lnTo>
                    <a:lnTo>
                      <a:pt x="418" y="726"/>
                    </a:lnTo>
                    <a:lnTo>
                      <a:pt x="413" y="695"/>
                    </a:lnTo>
                    <a:lnTo>
                      <a:pt x="409" y="662"/>
                    </a:lnTo>
                    <a:lnTo>
                      <a:pt x="403" y="628"/>
                    </a:lnTo>
                    <a:lnTo>
                      <a:pt x="399" y="594"/>
                    </a:lnTo>
                    <a:lnTo>
                      <a:pt x="393" y="558"/>
                    </a:lnTo>
                    <a:lnTo>
                      <a:pt x="385" y="522"/>
                    </a:lnTo>
                    <a:lnTo>
                      <a:pt x="374" y="486"/>
                    </a:lnTo>
                    <a:lnTo>
                      <a:pt x="361" y="450"/>
                    </a:lnTo>
                    <a:lnTo>
                      <a:pt x="343" y="412"/>
                    </a:lnTo>
                    <a:lnTo>
                      <a:pt x="322" y="376"/>
                    </a:lnTo>
                    <a:lnTo>
                      <a:pt x="295" y="340"/>
                    </a:lnTo>
                    <a:lnTo>
                      <a:pt x="263" y="304"/>
                    </a:lnTo>
                    <a:lnTo>
                      <a:pt x="225" y="269"/>
                    </a:lnTo>
                    <a:lnTo>
                      <a:pt x="179" y="236"/>
                    </a:lnTo>
                    <a:lnTo>
                      <a:pt x="138" y="207"/>
                    </a:lnTo>
                    <a:lnTo>
                      <a:pt x="103" y="180"/>
                    </a:lnTo>
                    <a:lnTo>
                      <a:pt x="74" y="153"/>
                    </a:lnTo>
                    <a:lnTo>
                      <a:pt x="51" y="130"/>
                    </a:lnTo>
                    <a:lnTo>
                      <a:pt x="34" y="110"/>
                    </a:lnTo>
                    <a:lnTo>
                      <a:pt x="20" y="93"/>
                    </a:lnTo>
                    <a:lnTo>
                      <a:pt x="11" y="80"/>
                    </a:lnTo>
                    <a:lnTo>
                      <a:pt x="4" y="69"/>
                    </a:lnTo>
                    <a:lnTo>
                      <a:pt x="2" y="62"/>
                    </a:lnTo>
                    <a:lnTo>
                      <a:pt x="0" y="6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6"/>
              <p:cNvSpPr>
                <a:spLocks/>
              </p:cNvSpPr>
              <p:nvPr/>
            </p:nvSpPr>
            <p:spPr bwMode="auto">
              <a:xfrm flipH="1">
                <a:off x="3133175" y="4443063"/>
                <a:ext cx="163457" cy="25485"/>
              </a:xfrm>
              <a:custGeom>
                <a:avLst/>
                <a:gdLst>
                  <a:gd name="T0" fmla="*/ 372 w 372"/>
                  <a:gd name="T1" fmla="*/ 33 h 58"/>
                  <a:gd name="T2" fmla="*/ 368 w 372"/>
                  <a:gd name="T3" fmla="*/ 32 h 58"/>
                  <a:gd name="T4" fmla="*/ 358 w 372"/>
                  <a:gd name="T5" fmla="*/ 28 h 58"/>
                  <a:gd name="T6" fmla="*/ 342 w 372"/>
                  <a:gd name="T7" fmla="*/ 24 h 58"/>
                  <a:gd name="T8" fmla="*/ 322 w 372"/>
                  <a:gd name="T9" fmla="*/ 18 h 58"/>
                  <a:gd name="T10" fmla="*/ 296 w 372"/>
                  <a:gd name="T11" fmla="*/ 13 h 58"/>
                  <a:gd name="T12" fmla="*/ 268 w 372"/>
                  <a:gd name="T13" fmla="*/ 9 h 58"/>
                  <a:gd name="T14" fmla="*/ 237 w 372"/>
                  <a:gd name="T15" fmla="*/ 8 h 58"/>
                  <a:gd name="T16" fmla="*/ 205 w 372"/>
                  <a:gd name="T17" fmla="*/ 8 h 58"/>
                  <a:gd name="T18" fmla="*/ 163 w 372"/>
                  <a:gd name="T19" fmla="*/ 12 h 58"/>
                  <a:gd name="T20" fmla="*/ 123 w 372"/>
                  <a:gd name="T21" fmla="*/ 18 h 58"/>
                  <a:gd name="T22" fmla="*/ 88 w 372"/>
                  <a:gd name="T23" fmla="*/ 28 h 58"/>
                  <a:gd name="T24" fmla="*/ 65 w 372"/>
                  <a:gd name="T25" fmla="*/ 36 h 58"/>
                  <a:gd name="T26" fmla="*/ 48 w 372"/>
                  <a:gd name="T27" fmla="*/ 42 h 58"/>
                  <a:gd name="T28" fmla="*/ 36 w 372"/>
                  <a:gd name="T29" fmla="*/ 48 h 58"/>
                  <a:gd name="T30" fmla="*/ 31 w 372"/>
                  <a:gd name="T31" fmla="*/ 50 h 58"/>
                  <a:gd name="T32" fmla="*/ 20 w 372"/>
                  <a:gd name="T33" fmla="*/ 54 h 58"/>
                  <a:gd name="T34" fmla="*/ 11 w 372"/>
                  <a:gd name="T35" fmla="*/ 57 h 58"/>
                  <a:gd name="T36" fmla="*/ 3 w 372"/>
                  <a:gd name="T37" fmla="*/ 58 h 58"/>
                  <a:gd name="T38" fmla="*/ 0 w 372"/>
                  <a:gd name="T39" fmla="*/ 57 h 58"/>
                  <a:gd name="T40" fmla="*/ 0 w 372"/>
                  <a:gd name="T41" fmla="*/ 53 h 58"/>
                  <a:gd name="T42" fmla="*/ 5 w 372"/>
                  <a:gd name="T43" fmla="*/ 48 h 58"/>
                  <a:gd name="T44" fmla="*/ 13 w 372"/>
                  <a:gd name="T45" fmla="*/ 41 h 58"/>
                  <a:gd name="T46" fmla="*/ 24 w 372"/>
                  <a:gd name="T47" fmla="*/ 36 h 58"/>
                  <a:gd name="T48" fmla="*/ 31 w 372"/>
                  <a:gd name="T49" fmla="*/ 33 h 58"/>
                  <a:gd name="T50" fmla="*/ 43 w 372"/>
                  <a:gd name="T51" fmla="*/ 29 h 58"/>
                  <a:gd name="T52" fmla="*/ 61 w 372"/>
                  <a:gd name="T53" fmla="*/ 22 h 58"/>
                  <a:gd name="T54" fmla="*/ 84 w 372"/>
                  <a:gd name="T55" fmla="*/ 16 h 58"/>
                  <a:gd name="T56" fmla="*/ 111 w 372"/>
                  <a:gd name="T57" fmla="*/ 9 h 58"/>
                  <a:gd name="T58" fmla="*/ 140 w 372"/>
                  <a:gd name="T59" fmla="*/ 5 h 58"/>
                  <a:gd name="T60" fmla="*/ 172 w 372"/>
                  <a:gd name="T61" fmla="*/ 1 h 58"/>
                  <a:gd name="T62" fmla="*/ 205 w 372"/>
                  <a:gd name="T63" fmla="*/ 0 h 58"/>
                  <a:gd name="T64" fmla="*/ 237 w 372"/>
                  <a:gd name="T65" fmla="*/ 1 h 58"/>
                  <a:gd name="T66" fmla="*/ 268 w 372"/>
                  <a:gd name="T67" fmla="*/ 5 h 58"/>
                  <a:gd name="T68" fmla="*/ 296 w 372"/>
                  <a:gd name="T69" fmla="*/ 9 h 58"/>
                  <a:gd name="T70" fmla="*/ 322 w 372"/>
                  <a:gd name="T71" fmla="*/ 16 h 58"/>
                  <a:gd name="T72" fmla="*/ 343 w 372"/>
                  <a:gd name="T73" fmla="*/ 22 h 58"/>
                  <a:gd name="T74" fmla="*/ 359 w 372"/>
                  <a:gd name="T75" fmla="*/ 28 h 58"/>
                  <a:gd name="T76" fmla="*/ 368 w 372"/>
                  <a:gd name="T77" fmla="*/ 32 h 58"/>
                  <a:gd name="T78" fmla="*/ 372 w 372"/>
                  <a:gd name="T79"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2" h="58">
                    <a:moveTo>
                      <a:pt x="372" y="33"/>
                    </a:moveTo>
                    <a:lnTo>
                      <a:pt x="368" y="32"/>
                    </a:lnTo>
                    <a:lnTo>
                      <a:pt x="358" y="28"/>
                    </a:lnTo>
                    <a:lnTo>
                      <a:pt x="342" y="24"/>
                    </a:lnTo>
                    <a:lnTo>
                      <a:pt x="322" y="18"/>
                    </a:lnTo>
                    <a:lnTo>
                      <a:pt x="296" y="13"/>
                    </a:lnTo>
                    <a:lnTo>
                      <a:pt x="268" y="9"/>
                    </a:lnTo>
                    <a:lnTo>
                      <a:pt x="237" y="8"/>
                    </a:lnTo>
                    <a:lnTo>
                      <a:pt x="205" y="8"/>
                    </a:lnTo>
                    <a:lnTo>
                      <a:pt x="163" y="12"/>
                    </a:lnTo>
                    <a:lnTo>
                      <a:pt x="123" y="18"/>
                    </a:lnTo>
                    <a:lnTo>
                      <a:pt x="88" y="28"/>
                    </a:lnTo>
                    <a:lnTo>
                      <a:pt x="65" y="36"/>
                    </a:lnTo>
                    <a:lnTo>
                      <a:pt x="48" y="42"/>
                    </a:lnTo>
                    <a:lnTo>
                      <a:pt x="36" y="48"/>
                    </a:lnTo>
                    <a:lnTo>
                      <a:pt x="31" y="50"/>
                    </a:lnTo>
                    <a:lnTo>
                      <a:pt x="20" y="54"/>
                    </a:lnTo>
                    <a:lnTo>
                      <a:pt x="11" y="57"/>
                    </a:lnTo>
                    <a:lnTo>
                      <a:pt x="3" y="58"/>
                    </a:lnTo>
                    <a:lnTo>
                      <a:pt x="0" y="57"/>
                    </a:lnTo>
                    <a:lnTo>
                      <a:pt x="0" y="53"/>
                    </a:lnTo>
                    <a:lnTo>
                      <a:pt x="5" y="48"/>
                    </a:lnTo>
                    <a:lnTo>
                      <a:pt x="13" y="41"/>
                    </a:lnTo>
                    <a:lnTo>
                      <a:pt x="24" y="36"/>
                    </a:lnTo>
                    <a:lnTo>
                      <a:pt x="31" y="33"/>
                    </a:lnTo>
                    <a:lnTo>
                      <a:pt x="43" y="29"/>
                    </a:lnTo>
                    <a:lnTo>
                      <a:pt x="61" y="22"/>
                    </a:lnTo>
                    <a:lnTo>
                      <a:pt x="84" y="16"/>
                    </a:lnTo>
                    <a:lnTo>
                      <a:pt x="111" y="9"/>
                    </a:lnTo>
                    <a:lnTo>
                      <a:pt x="140" y="5"/>
                    </a:lnTo>
                    <a:lnTo>
                      <a:pt x="172" y="1"/>
                    </a:lnTo>
                    <a:lnTo>
                      <a:pt x="205" y="0"/>
                    </a:lnTo>
                    <a:lnTo>
                      <a:pt x="237" y="1"/>
                    </a:lnTo>
                    <a:lnTo>
                      <a:pt x="268" y="5"/>
                    </a:lnTo>
                    <a:lnTo>
                      <a:pt x="296" y="9"/>
                    </a:lnTo>
                    <a:lnTo>
                      <a:pt x="322" y="16"/>
                    </a:lnTo>
                    <a:lnTo>
                      <a:pt x="343" y="22"/>
                    </a:lnTo>
                    <a:lnTo>
                      <a:pt x="359" y="28"/>
                    </a:lnTo>
                    <a:lnTo>
                      <a:pt x="368" y="32"/>
                    </a:lnTo>
                    <a:lnTo>
                      <a:pt x="372" y="33"/>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17"/>
              <p:cNvSpPr>
                <a:spLocks/>
              </p:cNvSpPr>
              <p:nvPr/>
            </p:nvSpPr>
            <p:spPr bwMode="auto">
              <a:xfrm flipH="1">
                <a:off x="2899414" y="4550277"/>
                <a:ext cx="110290" cy="38228"/>
              </a:xfrm>
              <a:custGeom>
                <a:avLst/>
                <a:gdLst>
                  <a:gd name="T0" fmla="*/ 251 w 251"/>
                  <a:gd name="T1" fmla="*/ 0 h 87"/>
                  <a:gd name="T2" fmla="*/ 249 w 251"/>
                  <a:gd name="T3" fmla="*/ 0 h 87"/>
                  <a:gd name="T4" fmla="*/ 248 w 251"/>
                  <a:gd name="T5" fmla="*/ 1 h 87"/>
                  <a:gd name="T6" fmla="*/ 247 w 251"/>
                  <a:gd name="T7" fmla="*/ 4 h 87"/>
                  <a:gd name="T8" fmla="*/ 243 w 251"/>
                  <a:gd name="T9" fmla="*/ 8 h 87"/>
                  <a:gd name="T10" fmla="*/ 239 w 251"/>
                  <a:gd name="T11" fmla="*/ 11 h 87"/>
                  <a:gd name="T12" fmla="*/ 235 w 251"/>
                  <a:gd name="T13" fmla="*/ 16 h 87"/>
                  <a:gd name="T14" fmla="*/ 229 w 251"/>
                  <a:gd name="T15" fmla="*/ 20 h 87"/>
                  <a:gd name="T16" fmla="*/ 221 w 251"/>
                  <a:gd name="T17" fmla="*/ 25 h 87"/>
                  <a:gd name="T18" fmla="*/ 205 w 251"/>
                  <a:gd name="T19" fmla="*/ 33 h 87"/>
                  <a:gd name="T20" fmla="*/ 187 w 251"/>
                  <a:gd name="T21" fmla="*/ 41 h 87"/>
                  <a:gd name="T22" fmla="*/ 165 w 251"/>
                  <a:gd name="T23" fmla="*/ 47 h 87"/>
                  <a:gd name="T24" fmla="*/ 143 w 251"/>
                  <a:gd name="T25" fmla="*/ 52 h 87"/>
                  <a:gd name="T26" fmla="*/ 112 w 251"/>
                  <a:gd name="T27" fmla="*/ 55 h 87"/>
                  <a:gd name="T28" fmla="*/ 83 w 251"/>
                  <a:gd name="T29" fmla="*/ 57 h 87"/>
                  <a:gd name="T30" fmla="*/ 57 w 251"/>
                  <a:gd name="T31" fmla="*/ 61 h 87"/>
                  <a:gd name="T32" fmla="*/ 41 w 251"/>
                  <a:gd name="T33" fmla="*/ 64 h 87"/>
                  <a:gd name="T34" fmla="*/ 29 w 251"/>
                  <a:gd name="T35" fmla="*/ 68 h 87"/>
                  <a:gd name="T36" fmla="*/ 25 w 251"/>
                  <a:gd name="T37" fmla="*/ 71 h 87"/>
                  <a:gd name="T38" fmla="*/ 22 w 251"/>
                  <a:gd name="T39" fmla="*/ 72 h 87"/>
                  <a:gd name="T40" fmla="*/ 21 w 251"/>
                  <a:gd name="T41" fmla="*/ 73 h 87"/>
                  <a:gd name="T42" fmla="*/ 20 w 251"/>
                  <a:gd name="T43" fmla="*/ 75 h 87"/>
                  <a:gd name="T44" fmla="*/ 14 w 251"/>
                  <a:gd name="T45" fmla="*/ 79 h 87"/>
                  <a:gd name="T46" fmla="*/ 10 w 251"/>
                  <a:gd name="T47" fmla="*/ 83 h 87"/>
                  <a:gd name="T48" fmla="*/ 8 w 251"/>
                  <a:gd name="T49" fmla="*/ 85 h 87"/>
                  <a:gd name="T50" fmla="*/ 5 w 251"/>
                  <a:gd name="T51" fmla="*/ 87 h 87"/>
                  <a:gd name="T52" fmla="*/ 4 w 251"/>
                  <a:gd name="T53" fmla="*/ 87 h 87"/>
                  <a:gd name="T54" fmla="*/ 1 w 251"/>
                  <a:gd name="T55" fmla="*/ 85 h 87"/>
                  <a:gd name="T56" fmla="*/ 1 w 251"/>
                  <a:gd name="T57" fmla="*/ 83 h 87"/>
                  <a:gd name="T58" fmla="*/ 0 w 251"/>
                  <a:gd name="T59" fmla="*/ 79 h 87"/>
                  <a:gd name="T60" fmla="*/ 1 w 251"/>
                  <a:gd name="T61" fmla="*/ 75 h 87"/>
                  <a:gd name="T62" fmla="*/ 2 w 251"/>
                  <a:gd name="T63" fmla="*/ 71 h 87"/>
                  <a:gd name="T64" fmla="*/ 6 w 251"/>
                  <a:gd name="T65" fmla="*/ 67 h 87"/>
                  <a:gd name="T66" fmla="*/ 9 w 251"/>
                  <a:gd name="T67" fmla="*/ 63 h 87"/>
                  <a:gd name="T68" fmla="*/ 12 w 251"/>
                  <a:gd name="T69" fmla="*/ 61 h 87"/>
                  <a:gd name="T70" fmla="*/ 14 w 251"/>
                  <a:gd name="T71" fmla="*/ 60 h 87"/>
                  <a:gd name="T72" fmla="*/ 18 w 251"/>
                  <a:gd name="T73" fmla="*/ 57 h 87"/>
                  <a:gd name="T74" fmla="*/ 24 w 251"/>
                  <a:gd name="T75" fmla="*/ 55 h 87"/>
                  <a:gd name="T76" fmla="*/ 38 w 251"/>
                  <a:gd name="T77" fmla="*/ 51 h 87"/>
                  <a:gd name="T78" fmla="*/ 54 w 251"/>
                  <a:gd name="T79" fmla="*/ 48 h 87"/>
                  <a:gd name="T80" fmla="*/ 81 w 251"/>
                  <a:gd name="T81" fmla="*/ 47 h 87"/>
                  <a:gd name="T82" fmla="*/ 111 w 251"/>
                  <a:gd name="T83" fmla="*/ 45 h 87"/>
                  <a:gd name="T84" fmla="*/ 141 w 251"/>
                  <a:gd name="T85" fmla="*/ 44 h 87"/>
                  <a:gd name="T86" fmla="*/ 164 w 251"/>
                  <a:gd name="T87" fmla="*/ 41 h 87"/>
                  <a:gd name="T88" fmla="*/ 185 w 251"/>
                  <a:gd name="T89" fmla="*/ 37 h 87"/>
                  <a:gd name="T90" fmla="*/ 204 w 251"/>
                  <a:gd name="T91" fmla="*/ 31 h 87"/>
                  <a:gd name="T92" fmla="*/ 220 w 251"/>
                  <a:gd name="T93" fmla="*/ 23 h 87"/>
                  <a:gd name="T94" fmla="*/ 233 w 251"/>
                  <a:gd name="T95" fmla="*/ 15 h 87"/>
                  <a:gd name="T96" fmla="*/ 243 w 251"/>
                  <a:gd name="T97" fmla="*/ 7 h 87"/>
                  <a:gd name="T98" fmla="*/ 245 w 251"/>
                  <a:gd name="T99" fmla="*/ 4 h 87"/>
                  <a:gd name="T100" fmla="*/ 248 w 251"/>
                  <a:gd name="T101" fmla="*/ 1 h 87"/>
                  <a:gd name="T102" fmla="*/ 249 w 251"/>
                  <a:gd name="T103" fmla="*/ 0 h 87"/>
                  <a:gd name="T104" fmla="*/ 251 w 251"/>
                  <a:gd name="T10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1" h="87">
                    <a:moveTo>
                      <a:pt x="251" y="0"/>
                    </a:moveTo>
                    <a:lnTo>
                      <a:pt x="249" y="0"/>
                    </a:lnTo>
                    <a:lnTo>
                      <a:pt x="248" y="1"/>
                    </a:lnTo>
                    <a:lnTo>
                      <a:pt x="247" y="4"/>
                    </a:lnTo>
                    <a:lnTo>
                      <a:pt x="243" y="8"/>
                    </a:lnTo>
                    <a:lnTo>
                      <a:pt x="239" y="11"/>
                    </a:lnTo>
                    <a:lnTo>
                      <a:pt x="235" y="16"/>
                    </a:lnTo>
                    <a:lnTo>
                      <a:pt x="229" y="20"/>
                    </a:lnTo>
                    <a:lnTo>
                      <a:pt x="221" y="25"/>
                    </a:lnTo>
                    <a:lnTo>
                      <a:pt x="205" y="33"/>
                    </a:lnTo>
                    <a:lnTo>
                      <a:pt x="187" y="41"/>
                    </a:lnTo>
                    <a:lnTo>
                      <a:pt x="165" y="47"/>
                    </a:lnTo>
                    <a:lnTo>
                      <a:pt x="143" y="52"/>
                    </a:lnTo>
                    <a:lnTo>
                      <a:pt x="112" y="55"/>
                    </a:lnTo>
                    <a:lnTo>
                      <a:pt x="83" y="57"/>
                    </a:lnTo>
                    <a:lnTo>
                      <a:pt x="57" y="61"/>
                    </a:lnTo>
                    <a:lnTo>
                      <a:pt x="41" y="64"/>
                    </a:lnTo>
                    <a:lnTo>
                      <a:pt x="29" y="68"/>
                    </a:lnTo>
                    <a:lnTo>
                      <a:pt x="25" y="71"/>
                    </a:lnTo>
                    <a:lnTo>
                      <a:pt x="22" y="72"/>
                    </a:lnTo>
                    <a:lnTo>
                      <a:pt x="21" y="73"/>
                    </a:lnTo>
                    <a:lnTo>
                      <a:pt x="20" y="75"/>
                    </a:lnTo>
                    <a:lnTo>
                      <a:pt x="14" y="79"/>
                    </a:lnTo>
                    <a:lnTo>
                      <a:pt x="10" y="83"/>
                    </a:lnTo>
                    <a:lnTo>
                      <a:pt x="8" y="85"/>
                    </a:lnTo>
                    <a:lnTo>
                      <a:pt x="5" y="87"/>
                    </a:lnTo>
                    <a:lnTo>
                      <a:pt x="4" y="87"/>
                    </a:lnTo>
                    <a:lnTo>
                      <a:pt x="1" y="85"/>
                    </a:lnTo>
                    <a:lnTo>
                      <a:pt x="1" y="83"/>
                    </a:lnTo>
                    <a:lnTo>
                      <a:pt x="0" y="79"/>
                    </a:lnTo>
                    <a:lnTo>
                      <a:pt x="1" y="75"/>
                    </a:lnTo>
                    <a:lnTo>
                      <a:pt x="2" y="71"/>
                    </a:lnTo>
                    <a:lnTo>
                      <a:pt x="6" y="67"/>
                    </a:lnTo>
                    <a:lnTo>
                      <a:pt x="9" y="63"/>
                    </a:lnTo>
                    <a:lnTo>
                      <a:pt x="12" y="61"/>
                    </a:lnTo>
                    <a:lnTo>
                      <a:pt x="14" y="60"/>
                    </a:lnTo>
                    <a:lnTo>
                      <a:pt x="18" y="57"/>
                    </a:lnTo>
                    <a:lnTo>
                      <a:pt x="24" y="55"/>
                    </a:lnTo>
                    <a:lnTo>
                      <a:pt x="38" y="51"/>
                    </a:lnTo>
                    <a:lnTo>
                      <a:pt x="54" y="48"/>
                    </a:lnTo>
                    <a:lnTo>
                      <a:pt x="81" y="47"/>
                    </a:lnTo>
                    <a:lnTo>
                      <a:pt x="111" y="45"/>
                    </a:lnTo>
                    <a:lnTo>
                      <a:pt x="141" y="44"/>
                    </a:lnTo>
                    <a:lnTo>
                      <a:pt x="164" y="41"/>
                    </a:lnTo>
                    <a:lnTo>
                      <a:pt x="185" y="37"/>
                    </a:lnTo>
                    <a:lnTo>
                      <a:pt x="204" y="31"/>
                    </a:lnTo>
                    <a:lnTo>
                      <a:pt x="220" y="23"/>
                    </a:lnTo>
                    <a:lnTo>
                      <a:pt x="233" y="15"/>
                    </a:lnTo>
                    <a:lnTo>
                      <a:pt x="243" y="7"/>
                    </a:lnTo>
                    <a:lnTo>
                      <a:pt x="245" y="4"/>
                    </a:lnTo>
                    <a:lnTo>
                      <a:pt x="248" y="1"/>
                    </a:lnTo>
                    <a:lnTo>
                      <a:pt x="249" y="0"/>
                    </a:lnTo>
                    <a:lnTo>
                      <a:pt x="251" y="0"/>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Freeform 18"/>
              <p:cNvSpPr>
                <a:spLocks/>
              </p:cNvSpPr>
              <p:nvPr/>
            </p:nvSpPr>
            <p:spPr bwMode="auto">
              <a:xfrm flipH="1">
                <a:off x="2866020" y="4728673"/>
                <a:ext cx="105456" cy="120396"/>
              </a:xfrm>
              <a:custGeom>
                <a:avLst/>
                <a:gdLst>
                  <a:gd name="T0" fmla="*/ 240 w 240"/>
                  <a:gd name="T1" fmla="*/ 0 h 274"/>
                  <a:gd name="T2" fmla="*/ 239 w 240"/>
                  <a:gd name="T3" fmla="*/ 4 h 274"/>
                  <a:gd name="T4" fmla="*/ 237 w 240"/>
                  <a:gd name="T5" fmla="*/ 15 h 274"/>
                  <a:gd name="T6" fmla="*/ 235 w 240"/>
                  <a:gd name="T7" fmla="*/ 32 h 274"/>
                  <a:gd name="T8" fmla="*/ 230 w 240"/>
                  <a:gd name="T9" fmla="*/ 53 h 274"/>
                  <a:gd name="T10" fmla="*/ 224 w 240"/>
                  <a:gd name="T11" fmla="*/ 79 h 274"/>
                  <a:gd name="T12" fmla="*/ 214 w 240"/>
                  <a:gd name="T13" fmla="*/ 107 h 274"/>
                  <a:gd name="T14" fmla="*/ 201 w 240"/>
                  <a:gd name="T15" fmla="*/ 135 h 274"/>
                  <a:gd name="T16" fmla="*/ 184 w 240"/>
                  <a:gd name="T17" fmla="*/ 163 h 274"/>
                  <a:gd name="T18" fmla="*/ 162 w 240"/>
                  <a:gd name="T19" fmla="*/ 189 h 274"/>
                  <a:gd name="T20" fmla="*/ 140 w 240"/>
                  <a:gd name="T21" fmla="*/ 212 h 274"/>
                  <a:gd name="T22" fmla="*/ 116 w 240"/>
                  <a:gd name="T23" fmla="*/ 232 h 274"/>
                  <a:gd name="T24" fmla="*/ 92 w 240"/>
                  <a:gd name="T25" fmla="*/ 247 h 274"/>
                  <a:gd name="T26" fmla="*/ 70 w 240"/>
                  <a:gd name="T27" fmla="*/ 258 h 274"/>
                  <a:gd name="T28" fmla="*/ 52 w 240"/>
                  <a:gd name="T29" fmla="*/ 264 h 274"/>
                  <a:gd name="T30" fmla="*/ 38 w 240"/>
                  <a:gd name="T31" fmla="*/ 270 h 274"/>
                  <a:gd name="T32" fmla="*/ 32 w 240"/>
                  <a:gd name="T33" fmla="*/ 271 h 274"/>
                  <a:gd name="T34" fmla="*/ 20 w 240"/>
                  <a:gd name="T35" fmla="*/ 274 h 274"/>
                  <a:gd name="T36" fmla="*/ 9 w 240"/>
                  <a:gd name="T37" fmla="*/ 274 h 274"/>
                  <a:gd name="T38" fmla="*/ 2 w 240"/>
                  <a:gd name="T39" fmla="*/ 272 h 274"/>
                  <a:gd name="T40" fmla="*/ 0 w 240"/>
                  <a:gd name="T41" fmla="*/ 270 h 274"/>
                  <a:gd name="T42" fmla="*/ 2 w 240"/>
                  <a:gd name="T43" fmla="*/ 266 h 274"/>
                  <a:gd name="T44" fmla="*/ 13 w 240"/>
                  <a:gd name="T45" fmla="*/ 262 h 274"/>
                  <a:gd name="T46" fmla="*/ 28 w 240"/>
                  <a:gd name="T47" fmla="*/ 256 h 274"/>
                  <a:gd name="T48" fmla="*/ 34 w 240"/>
                  <a:gd name="T49" fmla="*/ 255 h 274"/>
                  <a:gd name="T50" fmla="*/ 46 w 240"/>
                  <a:gd name="T51" fmla="*/ 251 h 274"/>
                  <a:gd name="T52" fmla="*/ 65 w 240"/>
                  <a:gd name="T53" fmla="*/ 244 h 274"/>
                  <a:gd name="T54" fmla="*/ 85 w 240"/>
                  <a:gd name="T55" fmla="*/ 235 h 274"/>
                  <a:gd name="T56" fmla="*/ 109 w 240"/>
                  <a:gd name="T57" fmla="*/ 221 h 274"/>
                  <a:gd name="T58" fmla="*/ 133 w 240"/>
                  <a:gd name="T59" fmla="*/ 204 h 274"/>
                  <a:gd name="T60" fmla="*/ 156 w 240"/>
                  <a:gd name="T61" fmla="*/ 183 h 274"/>
                  <a:gd name="T62" fmla="*/ 177 w 240"/>
                  <a:gd name="T63" fmla="*/ 159 h 274"/>
                  <a:gd name="T64" fmla="*/ 196 w 240"/>
                  <a:gd name="T65" fmla="*/ 132 h 274"/>
                  <a:gd name="T66" fmla="*/ 209 w 240"/>
                  <a:gd name="T67" fmla="*/ 104 h 274"/>
                  <a:gd name="T68" fmla="*/ 220 w 240"/>
                  <a:gd name="T69" fmla="*/ 77 h 274"/>
                  <a:gd name="T70" fmla="*/ 228 w 240"/>
                  <a:gd name="T71" fmla="*/ 52 h 274"/>
                  <a:gd name="T72" fmla="*/ 233 w 240"/>
                  <a:gd name="T73" fmla="*/ 31 h 274"/>
                  <a:gd name="T74" fmla="*/ 237 w 240"/>
                  <a:gd name="T75" fmla="*/ 15 h 274"/>
                  <a:gd name="T76" fmla="*/ 239 w 240"/>
                  <a:gd name="T77" fmla="*/ 4 h 274"/>
                  <a:gd name="T78" fmla="*/ 240 w 240"/>
                  <a:gd name="T7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74">
                    <a:moveTo>
                      <a:pt x="240" y="0"/>
                    </a:moveTo>
                    <a:lnTo>
                      <a:pt x="239" y="4"/>
                    </a:lnTo>
                    <a:lnTo>
                      <a:pt x="237" y="15"/>
                    </a:lnTo>
                    <a:lnTo>
                      <a:pt x="235" y="32"/>
                    </a:lnTo>
                    <a:lnTo>
                      <a:pt x="230" y="53"/>
                    </a:lnTo>
                    <a:lnTo>
                      <a:pt x="224" y="79"/>
                    </a:lnTo>
                    <a:lnTo>
                      <a:pt x="214" y="107"/>
                    </a:lnTo>
                    <a:lnTo>
                      <a:pt x="201" y="135"/>
                    </a:lnTo>
                    <a:lnTo>
                      <a:pt x="184" y="163"/>
                    </a:lnTo>
                    <a:lnTo>
                      <a:pt x="162" y="189"/>
                    </a:lnTo>
                    <a:lnTo>
                      <a:pt x="140" y="212"/>
                    </a:lnTo>
                    <a:lnTo>
                      <a:pt x="116" y="232"/>
                    </a:lnTo>
                    <a:lnTo>
                      <a:pt x="92" y="247"/>
                    </a:lnTo>
                    <a:lnTo>
                      <a:pt x="70" y="258"/>
                    </a:lnTo>
                    <a:lnTo>
                      <a:pt x="52" y="264"/>
                    </a:lnTo>
                    <a:lnTo>
                      <a:pt x="38" y="270"/>
                    </a:lnTo>
                    <a:lnTo>
                      <a:pt x="32" y="271"/>
                    </a:lnTo>
                    <a:lnTo>
                      <a:pt x="20" y="274"/>
                    </a:lnTo>
                    <a:lnTo>
                      <a:pt x="9" y="274"/>
                    </a:lnTo>
                    <a:lnTo>
                      <a:pt x="2" y="272"/>
                    </a:lnTo>
                    <a:lnTo>
                      <a:pt x="0" y="270"/>
                    </a:lnTo>
                    <a:lnTo>
                      <a:pt x="2" y="266"/>
                    </a:lnTo>
                    <a:lnTo>
                      <a:pt x="13" y="262"/>
                    </a:lnTo>
                    <a:lnTo>
                      <a:pt x="28" y="256"/>
                    </a:lnTo>
                    <a:lnTo>
                      <a:pt x="34" y="255"/>
                    </a:lnTo>
                    <a:lnTo>
                      <a:pt x="46" y="251"/>
                    </a:lnTo>
                    <a:lnTo>
                      <a:pt x="65" y="244"/>
                    </a:lnTo>
                    <a:lnTo>
                      <a:pt x="85" y="235"/>
                    </a:lnTo>
                    <a:lnTo>
                      <a:pt x="109" y="221"/>
                    </a:lnTo>
                    <a:lnTo>
                      <a:pt x="133" y="204"/>
                    </a:lnTo>
                    <a:lnTo>
                      <a:pt x="156" y="183"/>
                    </a:lnTo>
                    <a:lnTo>
                      <a:pt x="177" y="159"/>
                    </a:lnTo>
                    <a:lnTo>
                      <a:pt x="196" y="132"/>
                    </a:lnTo>
                    <a:lnTo>
                      <a:pt x="209" y="104"/>
                    </a:lnTo>
                    <a:lnTo>
                      <a:pt x="220" y="77"/>
                    </a:lnTo>
                    <a:lnTo>
                      <a:pt x="228" y="52"/>
                    </a:lnTo>
                    <a:lnTo>
                      <a:pt x="233" y="31"/>
                    </a:lnTo>
                    <a:lnTo>
                      <a:pt x="237" y="15"/>
                    </a:lnTo>
                    <a:lnTo>
                      <a:pt x="239" y="4"/>
                    </a:lnTo>
                    <a:lnTo>
                      <a:pt x="240" y="0"/>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19"/>
              <p:cNvSpPr>
                <a:spLocks/>
              </p:cNvSpPr>
              <p:nvPr/>
            </p:nvSpPr>
            <p:spPr bwMode="auto">
              <a:xfrm flipH="1">
                <a:off x="1973157" y="4854342"/>
                <a:ext cx="600221" cy="213988"/>
              </a:xfrm>
              <a:custGeom>
                <a:avLst/>
                <a:gdLst>
                  <a:gd name="T0" fmla="*/ 1226 w 1366"/>
                  <a:gd name="T1" fmla="*/ 239 h 487"/>
                  <a:gd name="T2" fmla="*/ 1299 w 1366"/>
                  <a:gd name="T3" fmla="*/ 210 h 487"/>
                  <a:gd name="T4" fmla="*/ 1363 w 1366"/>
                  <a:gd name="T5" fmla="*/ 248 h 487"/>
                  <a:gd name="T6" fmla="*/ 1311 w 1366"/>
                  <a:gd name="T7" fmla="*/ 173 h 487"/>
                  <a:gd name="T8" fmla="*/ 1190 w 1366"/>
                  <a:gd name="T9" fmla="*/ 145 h 487"/>
                  <a:gd name="T10" fmla="*/ 1108 w 1366"/>
                  <a:gd name="T11" fmla="*/ 176 h 487"/>
                  <a:gd name="T12" fmla="*/ 1033 w 1366"/>
                  <a:gd name="T13" fmla="*/ 206 h 487"/>
                  <a:gd name="T14" fmla="*/ 1031 w 1366"/>
                  <a:gd name="T15" fmla="*/ 173 h 487"/>
                  <a:gd name="T16" fmla="*/ 1024 w 1366"/>
                  <a:gd name="T17" fmla="*/ 64 h 487"/>
                  <a:gd name="T18" fmla="*/ 1004 w 1366"/>
                  <a:gd name="T19" fmla="*/ 0 h 487"/>
                  <a:gd name="T20" fmla="*/ 973 w 1366"/>
                  <a:gd name="T21" fmla="*/ 141 h 487"/>
                  <a:gd name="T22" fmla="*/ 896 w 1366"/>
                  <a:gd name="T23" fmla="*/ 202 h 487"/>
                  <a:gd name="T24" fmla="*/ 852 w 1366"/>
                  <a:gd name="T25" fmla="*/ 217 h 487"/>
                  <a:gd name="T26" fmla="*/ 912 w 1366"/>
                  <a:gd name="T27" fmla="*/ 130 h 487"/>
                  <a:gd name="T28" fmla="*/ 919 w 1366"/>
                  <a:gd name="T29" fmla="*/ 65 h 487"/>
                  <a:gd name="T30" fmla="*/ 905 w 1366"/>
                  <a:gd name="T31" fmla="*/ 104 h 487"/>
                  <a:gd name="T32" fmla="*/ 840 w 1366"/>
                  <a:gd name="T33" fmla="*/ 164 h 487"/>
                  <a:gd name="T34" fmla="*/ 692 w 1366"/>
                  <a:gd name="T35" fmla="*/ 158 h 487"/>
                  <a:gd name="T36" fmla="*/ 766 w 1366"/>
                  <a:gd name="T37" fmla="*/ 97 h 487"/>
                  <a:gd name="T38" fmla="*/ 757 w 1366"/>
                  <a:gd name="T39" fmla="*/ 90 h 487"/>
                  <a:gd name="T40" fmla="*/ 680 w 1366"/>
                  <a:gd name="T41" fmla="*/ 101 h 487"/>
                  <a:gd name="T42" fmla="*/ 498 w 1366"/>
                  <a:gd name="T43" fmla="*/ 57 h 487"/>
                  <a:gd name="T44" fmla="*/ 267 w 1366"/>
                  <a:gd name="T45" fmla="*/ 50 h 487"/>
                  <a:gd name="T46" fmla="*/ 90 w 1366"/>
                  <a:gd name="T47" fmla="*/ 116 h 487"/>
                  <a:gd name="T48" fmla="*/ 8 w 1366"/>
                  <a:gd name="T49" fmla="*/ 204 h 487"/>
                  <a:gd name="T50" fmla="*/ 3 w 1366"/>
                  <a:gd name="T51" fmla="*/ 240 h 487"/>
                  <a:gd name="T52" fmla="*/ 27 w 1366"/>
                  <a:gd name="T53" fmla="*/ 323 h 487"/>
                  <a:gd name="T54" fmla="*/ 115 w 1366"/>
                  <a:gd name="T55" fmla="*/ 332 h 487"/>
                  <a:gd name="T56" fmla="*/ 195 w 1366"/>
                  <a:gd name="T57" fmla="*/ 379 h 487"/>
                  <a:gd name="T58" fmla="*/ 300 w 1366"/>
                  <a:gd name="T59" fmla="*/ 393 h 487"/>
                  <a:gd name="T60" fmla="*/ 338 w 1366"/>
                  <a:gd name="T61" fmla="*/ 385 h 487"/>
                  <a:gd name="T62" fmla="*/ 280 w 1366"/>
                  <a:gd name="T63" fmla="*/ 321 h 487"/>
                  <a:gd name="T64" fmla="*/ 300 w 1366"/>
                  <a:gd name="T65" fmla="*/ 323 h 487"/>
                  <a:gd name="T66" fmla="*/ 381 w 1366"/>
                  <a:gd name="T67" fmla="*/ 367 h 487"/>
                  <a:gd name="T68" fmla="*/ 552 w 1366"/>
                  <a:gd name="T69" fmla="*/ 447 h 487"/>
                  <a:gd name="T70" fmla="*/ 682 w 1366"/>
                  <a:gd name="T71" fmla="*/ 455 h 487"/>
                  <a:gd name="T72" fmla="*/ 684 w 1366"/>
                  <a:gd name="T73" fmla="*/ 440 h 487"/>
                  <a:gd name="T74" fmla="*/ 653 w 1366"/>
                  <a:gd name="T75" fmla="*/ 405 h 487"/>
                  <a:gd name="T76" fmla="*/ 674 w 1366"/>
                  <a:gd name="T77" fmla="*/ 411 h 487"/>
                  <a:gd name="T78" fmla="*/ 863 w 1366"/>
                  <a:gd name="T79" fmla="*/ 484 h 487"/>
                  <a:gd name="T80" fmla="*/ 941 w 1366"/>
                  <a:gd name="T81" fmla="*/ 484 h 487"/>
                  <a:gd name="T82" fmla="*/ 872 w 1366"/>
                  <a:gd name="T83" fmla="*/ 441 h 487"/>
                  <a:gd name="T84" fmla="*/ 839 w 1366"/>
                  <a:gd name="T85" fmla="*/ 408 h 487"/>
                  <a:gd name="T86" fmla="*/ 899 w 1366"/>
                  <a:gd name="T87" fmla="*/ 429 h 487"/>
                  <a:gd name="T88" fmla="*/ 1074 w 1366"/>
                  <a:gd name="T89" fmla="*/ 474 h 487"/>
                  <a:gd name="T90" fmla="*/ 1170 w 1366"/>
                  <a:gd name="T91" fmla="*/ 444 h 487"/>
                  <a:gd name="T92" fmla="*/ 1200 w 1366"/>
                  <a:gd name="T93" fmla="*/ 417 h 487"/>
                  <a:gd name="T94" fmla="*/ 1199 w 1366"/>
                  <a:gd name="T95" fmla="*/ 387 h 487"/>
                  <a:gd name="T96" fmla="*/ 1286 w 1366"/>
                  <a:gd name="T97" fmla="*/ 313 h 487"/>
                  <a:gd name="T98" fmla="*/ 1287 w 1366"/>
                  <a:gd name="T99" fmla="*/ 300 h 487"/>
                  <a:gd name="T100" fmla="*/ 1187 w 1366"/>
                  <a:gd name="T101" fmla="*/ 324 h 487"/>
                  <a:gd name="T102" fmla="*/ 1150 w 1366"/>
                  <a:gd name="T103" fmla="*/ 29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6" h="487">
                    <a:moveTo>
                      <a:pt x="1156" y="289"/>
                    </a:moveTo>
                    <a:lnTo>
                      <a:pt x="1176" y="281"/>
                    </a:lnTo>
                    <a:lnTo>
                      <a:pt x="1195" y="269"/>
                    </a:lnTo>
                    <a:lnTo>
                      <a:pt x="1211" y="255"/>
                    </a:lnTo>
                    <a:lnTo>
                      <a:pt x="1226" y="239"/>
                    </a:lnTo>
                    <a:lnTo>
                      <a:pt x="1239" y="225"/>
                    </a:lnTo>
                    <a:lnTo>
                      <a:pt x="1251" y="215"/>
                    </a:lnTo>
                    <a:lnTo>
                      <a:pt x="1266" y="208"/>
                    </a:lnTo>
                    <a:lnTo>
                      <a:pt x="1283" y="206"/>
                    </a:lnTo>
                    <a:lnTo>
                      <a:pt x="1299" y="210"/>
                    </a:lnTo>
                    <a:lnTo>
                      <a:pt x="1317" y="217"/>
                    </a:lnTo>
                    <a:lnTo>
                      <a:pt x="1333" y="225"/>
                    </a:lnTo>
                    <a:lnTo>
                      <a:pt x="1346" y="235"/>
                    </a:lnTo>
                    <a:lnTo>
                      <a:pt x="1357" y="243"/>
                    </a:lnTo>
                    <a:lnTo>
                      <a:pt x="1363" y="248"/>
                    </a:lnTo>
                    <a:lnTo>
                      <a:pt x="1366" y="251"/>
                    </a:lnTo>
                    <a:lnTo>
                      <a:pt x="1359" y="227"/>
                    </a:lnTo>
                    <a:lnTo>
                      <a:pt x="1347" y="205"/>
                    </a:lnTo>
                    <a:lnTo>
                      <a:pt x="1331" y="188"/>
                    </a:lnTo>
                    <a:lnTo>
                      <a:pt x="1311" y="173"/>
                    </a:lnTo>
                    <a:lnTo>
                      <a:pt x="1289" y="162"/>
                    </a:lnTo>
                    <a:lnTo>
                      <a:pt x="1263" y="154"/>
                    </a:lnTo>
                    <a:lnTo>
                      <a:pt x="1238" y="149"/>
                    </a:lnTo>
                    <a:lnTo>
                      <a:pt x="1214" y="145"/>
                    </a:lnTo>
                    <a:lnTo>
                      <a:pt x="1190" y="145"/>
                    </a:lnTo>
                    <a:lnTo>
                      <a:pt x="1168" y="148"/>
                    </a:lnTo>
                    <a:lnTo>
                      <a:pt x="1151" y="152"/>
                    </a:lnTo>
                    <a:lnTo>
                      <a:pt x="1136" y="158"/>
                    </a:lnTo>
                    <a:lnTo>
                      <a:pt x="1123" y="166"/>
                    </a:lnTo>
                    <a:lnTo>
                      <a:pt x="1108" y="176"/>
                    </a:lnTo>
                    <a:lnTo>
                      <a:pt x="1092" y="184"/>
                    </a:lnTo>
                    <a:lnTo>
                      <a:pt x="1075" y="192"/>
                    </a:lnTo>
                    <a:lnTo>
                      <a:pt x="1060" y="198"/>
                    </a:lnTo>
                    <a:lnTo>
                      <a:pt x="1046" y="202"/>
                    </a:lnTo>
                    <a:lnTo>
                      <a:pt x="1033" y="206"/>
                    </a:lnTo>
                    <a:lnTo>
                      <a:pt x="1024" y="206"/>
                    </a:lnTo>
                    <a:lnTo>
                      <a:pt x="1019" y="205"/>
                    </a:lnTo>
                    <a:lnTo>
                      <a:pt x="1019" y="198"/>
                    </a:lnTo>
                    <a:lnTo>
                      <a:pt x="1023" y="190"/>
                    </a:lnTo>
                    <a:lnTo>
                      <a:pt x="1031" y="173"/>
                    </a:lnTo>
                    <a:lnTo>
                      <a:pt x="1035" y="154"/>
                    </a:lnTo>
                    <a:lnTo>
                      <a:pt x="1035" y="132"/>
                    </a:lnTo>
                    <a:lnTo>
                      <a:pt x="1033" y="109"/>
                    </a:lnTo>
                    <a:lnTo>
                      <a:pt x="1029" y="86"/>
                    </a:lnTo>
                    <a:lnTo>
                      <a:pt x="1024" y="64"/>
                    </a:lnTo>
                    <a:lnTo>
                      <a:pt x="1019" y="44"/>
                    </a:lnTo>
                    <a:lnTo>
                      <a:pt x="1013" y="26"/>
                    </a:lnTo>
                    <a:lnTo>
                      <a:pt x="1008" y="13"/>
                    </a:lnTo>
                    <a:lnTo>
                      <a:pt x="1005" y="4"/>
                    </a:lnTo>
                    <a:lnTo>
                      <a:pt x="1004" y="0"/>
                    </a:lnTo>
                    <a:lnTo>
                      <a:pt x="1005" y="36"/>
                    </a:lnTo>
                    <a:lnTo>
                      <a:pt x="1003" y="68"/>
                    </a:lnTo>
                    <a:lnTo>
                      <a:pt x="996" y="96"/>
                    </a:lnTo>
                    <a:lnTo>
                      <a:pt x="985" y="120"/>
                    </a:lnTo>
                    <a:lnTo>
                      <a:pt x="973" y="141"/>
                    </a:lnTo>
                    <a:lnTo>
                      <a:pt x="959" y="158"/>
                    </a:lnTo>
                    <a:lnTo>
                      <a:pt x="943" y="173"/>
                    </a:lnTo>
                    <a:lnTo>
                      <a:pt x="927" y="185"/>
                    </a:lnTo>
                    <a:lnTo>
                      <a:pt x="911" y="194"/>
                    </a:lnTo>
                    <a:lnTo>
                      <a:pt x="896" y="202"/>
                    </a:lnTo>
                    <a:lnTo>
                      <a:pt x="881" y="208"/>
                    </a:lnTo>
                    <a:lnTo>
                      <a:pt x="869" y="212"/>
                    </a:lnTo>
                    <a:lnTo>
                      <a:pt x="860" y="215"/>
                    </a:lnTo>
                    <a:lnTo>
                      <a:pt x="853" y="216"/>
                    </a:lnTo>
                    <a:lnTo>
                      <a:pt x="852" y="217"/>
                    </a:lnTo>
                    <a:lnTo>
                      <a:pt x="871" y="205"/>
                    </a:lnTo>
                    <a:lnTo>
                      <a:pt x="885" y="190"/>
                    </a:lnTo>
                    <a:lnTo>
                      <a:pt x="897" y="172"/>
                    </a:lnTo>
                    <a:lnTo>
                      <a:pt x="905" y="150"/>
                    </a:lnTo>
                    <a:lnTo>
                      <a:pt x="912" y="130"/>
                    </a:lnTo>
                    <a:lnTo>
                      <a:pt x="916" y="110"/>
                    </a:lnTo>
                    <a:lnTo>
                      <a:pt x="917" y="93"/>
                    </a:lnTo>
                    <a:lnTo>
                      <a:pt x="919" y="78"/>
                    </a:lnTo>
                    <a:lnTo>
                      <a:pt x="919" y="69"/>
                    </a:lnTo>
                    <a:lnTo>
                      <a:pt x="919" y="65"/>
                    </a:lnTo>
                    <a:lnTo>
                      <a:pt x="919" y="68"/>
                    </a:lnTo>
                    <a:lnTo>
                      <a:pt x="917" y="73"/>
                    </a:lnTo>
                    <a:lnTo>
                      <a:pt x="915" y="81"/>
                    </a:lnTo>
                    <a:lnTo>
                      <a:pt x="911" y="92"/>
                    </a:lnTo>
                    <a:lnTo>
                      <a:pt x="905" y="104"/>
                    </a:lnTo>
                    <a:lnTo>
                      <a:pt x="897" y="117"/>
                    </a:lnTo>
                    <a:lnTo>
                      <a:pt x="887" y="130"/>
                    </a:lnTo>
                    <a:lnTo>
                      <a:pt x="875" y="142"/>
                    </a:lnTo>
                    <a:lnTo>
                      <a:pt x="859" y="154"/>
                    </a:lnTo>
                    <a:lnTo>
                      <a:pt x="840" y="164"/>
                    </a:lnTo>
                    <a:lnTo>
                      <a:pt x="819" y="170"/>
                    </a:lnTo>
                    <a:lnTo>
                      <a:pt x="793" y="174"/>
                    </a:lnTo>
                    <a:lnTo>
                      <a:pt x="764" y="174"/>
                    </a:lnTo>
                    <a:lnTo>
                      <a:pt x="730" y="169"/>
                    </a:lnTo>
                    <a:lnTo>
                      <a:pt x="692" y="158"/>
                    </a:lnTo>
                    <a:lnTo>
                      <a:pt x="718" y="148"/>
                    </a:lnTo>
                    <a:lnTo>
                      <a:pt x="737" y="136"/>
                    </a:lnTo>
                    <a:lnTo>
                      <a:pt x="750" y="122"/>
                    </a:lnTo>
                    <a:lnTo>
                      <a:pt x="760" y="109"/>
                    </a:lnTo>
                    <a:lnTo>
                      <a:pt x="766" y="97"/>
                    </a:lnTo>
                    <a:lnTo>
                      <a:pt x="769" y="86"/>
                    </a:lnTo>
                    <a:lnTo>
                      <a:pt x="769" y="80"/>
                    </a:lnTo>
                    <a:lnTo>
                      <a:pt x="770" y="78"/>
                    </a:lnTo>
                    <a:lnTo>
                      <a:pt x="764" y="85"/>
                    </a:lnTo>
                    <a:lnTo>
                      <a:pt x="757" y="90"/>
                    </a:lnTo>
                    <a:lnTo>
                      <a:pt x="748" y="96"/>
                    </a:lnTo>
                    <a:lnTo>
                      <a:pt x="736" y="100"/>
                    </a:lnTo>
                    <a:lnTo>
                      <a:pt x="721" y="102"/>
                    </a:lnTo>
                    <a:lnTo>
                      <a:pt x="702" y="102"/>
                    </a:lnTo>
                    <a:lnTo>
                      <a:pt x="680" y="101"/>
                    </a:lnTo>
                    <a:lnTo>
                      <a:pt x="653" y="97"/>
                    </a:lnTo>
                    <a:lnTo>
                      <a:pt x="622" y="90"/>
                    </a:lnTo>
                    <a:lnTo>
                      <a:pt x="585" y="81"/>
                    </a:lnTo>
                    <a:lnTo>
                      <a:pt x="543" y="69"/>
                    </a:lnTo>
                    <a:lnTo>
                      <a:pt x="498" y="57"/>
                    </a:lnTo>
                    <a:lnTo>
                      <a:pt x="451" y="49"/>
                    </a:lnTo>
                    <a:lnTo>
                      <a:pt x="403" y="45"/>
                    </a:lnTo>
                    <a:lnTo>
                      <a:pt x="355" y="44"/>
                    </a:lnTo>
                    <a:lnTo>
                      <a:pt x="310" y="45"/>
                    </a:lnTo>
                    <a:lnTo>
                      <a:pt x="267" y="50"/>
                    </a:lnTo>
                    <a:lnTo>
                      <a:pt x="230" y="57"/>
                    </a:lnTo>
                    <a:lnTo>
                      <a:pt x="199" y="68"/>
                    </a:lnTo>
                    <a:lnTo>
                      <a:pt x="156" y="81"/>
                    </a:lnTo>
                    <a:lnTo>
                      <a:pt x="120" y="98"/>
                    </a:lnTo>
                    <a:lnTo>
                      <a:pt x="90" y="116"/>
                    </a:lnTo>
                    <a:lnTo>
                      <a:pt x="64" y="136"/>
                    </a:lnTo>
                    <a:lnTo>
                      <a:pt x="44" y="154"/>
                    </a:lnTo>
                    <a:lnTo>
                      <a:pt x="28" y="173"/>
                    </a:lnTo>
                    <a:lnTo>
                      <a:pt x="17" y="190"/>
                    </a:lnTo>
                    <a:lnTo>
                      <a:pt x="8" y="204"/>
                    </a:lnTo>
                    <a:lnTo>
                      <a:pt x="4" y="216"/>
                    </a:lnTo>
                    <a:lnTo>
                      <a:pt x="1" y="224"/>
                    </a:lnTo>
                    <a:lnTo>
                      <a:pt x="0" y="227"/>
                    </a:lnTo>
                    <a:lnTo>
                      <a:pt x="0" y="229"/>
                    </a:lnTo>
                    <a:lnTo>
                      <a:pt x="3" y="240"/>
                    </a:lnTo>
                    <a:lnTo>
                      <a:pt x="5" y="255"/>
                    </a:lnTo>
                    <a:lnTo>
                      <a:pt x="11" y="273"/>
                    </a:lnTo>
                    <a:lnTo>
                      <a:pt x="15" y="291"/>
                    </a:lnTo>
                    <a:lnTo>
                      <a:pt x="21" y="308"/>
                    </a:lnTo>
                    <a:lnTo>
                      <a:pt x="27" y="323"/>
                    </a:lnTo>
                    <a:lnTo>
                      <a:pt x="33" y="332"/>
                    </a:lnTo>
                    <a:lnTo>
                      <a:pt x="40" y="335"/>
                    </a:lnTo>
                    <a:lnTo>
                      <a:pt x="68" y="329"/>
                    </a:lnTo>
                    <a:lnTo>
                      <a:pt x="92" y="328"/>
                    </a:lnTo>
                    <a:lnTo>
                      <a:pt x="115" y="332"/>
                    </a:lnTo>
                    <a:lnTo>
                      <a:pt x="134" y="337"/>
                    </a:lnTo>
                    <a:lnTo>
                      <a:pt x="151" y="347"/>
                    </a:lnTo>
                    <a:lnTo>
                      <a:pt x="167" y="359"/>
                    </a:lnTo>
                    <a:lnTo>
                      <a:pt x="182" y="371"/>
                    </a:lnTo>
                    <a:lnTo>
                      <a:pt x="195" y="379"/>
                    </a:lnTo>
                    <a:lnTo>
                      <a:pt x="212" y="385"/>
                    </a:lnTo>
                    <a:lnTo>
                      <a:pt x="232" y="389"/>
                    </a:lnTo>
                    <a:lnTo>
                      <a:pt x="255" y="392"/>
                    </a:lnTo>
                    <a:lnTo>
                      <a:pt x="279" y="392"/>
                    </a:lnTo>
                    <a:lnTo>
                      <a:pt x="300" y="393"/>
                    </a:lnTo>
                    <a:lnTo>
                      <a:pt x="321" y="392"/>
                    </a:lnTo>
                    <a:lnTo>
                      <a:pt x="337" y="392"/>
                    </a:lnTo>
                    <a:lnTo>
                      <a:pt x="347" y="391"/>
                    </a:lnTo>
                    <a:lnTo>
                      <a:pt x="351" y="391"/>
                    </a:lnTo>
                    <a:lnTo>
                      <a:pt x="338" y="385"/>
                    </a:lnTo>
                    <a:lnTo>
                      <a:pt x="322" y="377"/>
                    </a:lnTo>
                    <a:lnTo>
                      <a:pt x="307" y="364"/>
                    </a:lnTo>
                    <a:lnTo>
                      <a:pt x="294" y="351"/>
                    </a:lnTo>
                    <a:lnTo>
                      <a:pt x="284" y="336"/>
                    </a:lnTo>
                    <a:lnTo>
                      <a:pt x="280" y="321"/>
                    </a:lnTo>
                    <a:lnTo>
                      <a:pt x="282" y="320"/>
                    </a:lnTo>
                    <a:lnTo>
                      <a:pt x="284" y="320"/>
                    </a:lnTo>
                    <a:lnTo>
                      <a:pt x="288" y="320"/>
                    </a:lnTo>
                    <a:lnTo>
                      <a:pt x="292" y="320"/>
                    </a:lnTo>
                    <a:lnTo>
                      <a:pt x="300" y="323"/>
                    </a:lnTo>
                    <a:lnTo>
                      <a:pt x="310" y="327"/>
                    </a:lnTo>
                    <a:lnTo>
                      <a:pt x="322" y="332"/>
                    </a:lnTo>
                    <a:lnTo>
                      <a:pt x="338" y="340"/>
                    </a:lnTo>
                    <a:lnTo>
                      <a:pt x="357" y="352"/>
                    </a:lnTo>
                    <a:lnTo>
                      <a:pt x="381" y="367"/>
                    </a:lnTo>
                    <a:lnTo>
                      <a:pt x="407" y="387"/>
                    </a:lnTo>
                    <a:lnTo>
                      <a:pt x="443" y="408"/>
                    </a:lnTo>
                    <a:lnTo>
                      <a:pt x="479" y="425"/>
                    </a:lnTo>
                    <a:lnTo>
                      <a:pt x="515" y="439"/>
                    </a:lnTo>
                    <a:lnTo>
                      <a:pt x="552" y="447"/>
                    </a:lnTo>
                    <a:lnTo>
                      <a:pt x="585" y="453"/>
                    </a:lnTo>
                    <a:lnTo>
                      <a:pt x="616" y="456"/>
                    </a:lnTo>
                    <a:lnTo>
                      <a:pt x="644" y="458"/>
                    </a:lnTo>
                    <a:lnTo>
                      <a:pt x="665" y="456"/>
                    </a:lnTo>
                    <a:lnTo>
                      <a:pt x="682" y="455"/>
                    </a:lnTo>
                    <a:lnTo>
                      <a:pt x="692" y="453"/>
                    </a:lnTo>
                    <a:lnTo>
                      <a:pt x="694" y="452"/>
                    </a:lnTo>
                    <a:lnTo>
                      <a:pt x="693" y="451"/>
                    </a:lnTo>
                    <a:lnTo>
                      <a:pt x="689" y="447"/>
                    </a:lnTo>
                    <a:lnTo>
                      <a:pt x="684" y="440"/>
                    </a:lnTo>
                    <a:lnTo>
                      <a:pt x="677" y="433"/>
                    </a:lnTo>
                    <a:lnTo>
                      <a:pt x="670" y="425"/>
                    </a:lnTo>
                    <a:lnTo>
                      <a:pt x="662" y="419"/>
                    </a:lnTo>
                    <a:lnTo>
                      <a:pt x="657" y="411"/>
                    </a:lnTo>
                    <a:lnTo>
                      <a:pt x="653" y="405"/>
                    </a:lnTo>
                    <a:lnTo>
                      <a:pt x="650" y="401"/>
                    </a:lnTo>
                    <a:lnTo>
                      <a:pt x="650" y="399"/>
                    </a:lnTo>
                    <a:lnTo>
                      <a:pt x="654" y="399"/>
                    </a:lnTo>
                    <a:lnTo>
                      <a:pt x="662" y="403"/>
                    </a:lnTo>
                    <a:lnTo>
                      <a:pt x="674" y="411"/>
                    </a:lnTo>
                    <a:lnTo>
                      <a:pt x="717" y="436"/>
                    </a:lnTo>
                    <a:lnTo>
                      <a:pt x="758" y="456"/>
                    </a:lnTo>
                    <a:lnTo>
                      <a:pt x="797" y="470"/>
                    </a:lnTo>
                    <a:lnTo>
                      <a:pt x="832" y="479"/>
                    </a:lnTo>
                    <a:lnTo>
                      <a:pt x="863" y="484"/>
                    </a:lnTo>
                    <a:lnTo>
                      <a:pt x="889" y="487"/>
                    </a:lnTo>
                    <a:lnTo>
                      <a:pt x="911" y="487"/>
                    </a:lnTo>
                    <a:lnTo>
                      <a:pt x="928" y="487"/>
                    </a:lnTo>
                    <a:lnTo>
                      <a:pt x="937" y="486"/>
                    </a:lnTo>
                    <a:lnTo>
                      <a:pt x="941" y="484"/>
                    </a:lnTo>
                    <a:lnTo>
                      <a:pt x="927" y="478"/>
                    </a:lnTo>
                    <a:lnTo>
                      <a:pt x="913" y="470"/>
                    </a:lnTo>
                    <a:lnTo>
                      <a:pt x="899" y="460"/>
                    </a:lnTo>
                    <a:lnTo>
                      <a:pt x="885" y="451"/>
                    </a:lnTo>
                    <a:lnTo>
                      <a:pt x="872" y="441"/>
                    </a:lnTo>
                    <a:lnTo>
                      <a:pt x="861" y="432"/>
                    </a:lnTo>
                    <a:lnTo>
                      <a:pt x="852" y="424"/>
                    </a:lnTo>
                    <a:lnTo>
                      <a:pt x="844" y="417"/>
                    </a:lnTo>
                    <a:lnTo>
                      <a:pt x="840" y="412"/>
                    </a:lnTo>
                    <a:lnTo>
                      <a:pt x="839" y="408"/>
                    </a:lnTo>
                    <a:lnTo>
                      <a:pt x="841" y="407"/>
                    </a:lnTo>
                    <a:lnTo>
                      <a:pt x="848" y="408"/>
                    </a:lnTo>
                    <a:lnTo>
                      <a:pt x="860" y="412"/>
                    </a:lnTo>
                    <a:lnTo>
                      <a:pt x="876" y="419"/>
                    </a:lnTo>
                    <a:lnTo>
                      <a:pt x="899" y="429"/>
                    </a:lnTo>
                    <a:lnTo>
                      <a:pt x="940" y="448"/>
                    </a:lnTo>
                    <a:lnTo>
                      <a:pt x="979" y="460"/>
                    </a:lnTo>
                    <a:lnTo>
                      <a:pt x="1013" y="470"/>
                    </a:lnTo>
                    <a:lnTo>
                      <a:pt x="1044" y="474"/>
                    </a:lnTo>
                    <a:lnTo>
                      <a:pt x="1074" y="474"/>
                    </a:lnTo>
                    <a:lnTo>
                      <a:pt x="1099" y="471"/>
                    </a:lnTo>
                    <a:lnTo>
                      <a:pt x="1120" y="467"/>
                    </a:lnTo>
                    <a:lnTo>
                      <a:pt x="1140" y="460"/>
                    </a:lnTo>
                    <a:lnTo>
                      <a:pt x="1156" y="452"/>
                    </a:lnTo>
                    <a:lnTo>
                      <a:pt x="1170" y="444"/>
                    </a:lnTo>
                    <a:lnTo>
                      <a:pt x="1182" y="436"/>
                    </a:lnTo>
                    <a:lnTo>
                      <a:pt x="1190" y="428"/>
                    </a:lnTo>
                    <a:lnTo>
                      <a:pt x="1195" y="423"/>
                    </a:lnTo>
                    <a:lnTo>
                      <a:pt x="1199" y="419"/>
                    </a:lnTo>
                    <a:lnTo>
                      <a:pt x="1200" y="417"/>
                    </a:lnTo>
                    <a:lnTo>
                      <a:pt x="1180" y="408"/>
                    </a:lnTo>
                    <a:lnTo>
                      <a:pt x="1163" y="401"/>
                    </a:lnTo>
                    <a:lnTo>
                      <a:pt x="1148" y="397"/>
                    </a:lnTo>
                    <a:lnTo>
                      <a:pt x="1175" y="395"/>
                    </a:lnTo>
                    <a:lnTo>
                      <a:pt x="1199" y="387"/>
                    </a:lnTo>
                    <a:lnTo>
                      <a:pt x="1220" y="375"/>
                    </a:lnTo>
                    <a:lnTo>
                      <a:pt x="1240" y="361"/>
                    </a:lnTo>
                    <a:lnTo>
                      <a:pt x="1258" y="345"/>
                    </a:lnTo>
                    <a:lnTo>
                      <a:pt x="1272" y="329"/>
                    </a:lnTo>
                    <a:lnTo>
                      <a:pt x="1286" y="313"/>
                    </a:lnTo>
                    <a:lnTo>
                      <a:pt x="1295" y="300"/>
                    </a:lnTo>
                    <a:lnTo>
                      <a:pt x="1303" y="288"/>
                    </a:lnTo>
                    <a:lnTo>
                      <a:pt x="1307" y="281"/>
                    </a:lnTo>
                    <a:lnTo>
                      <a:pt x="1309" y="279"/>
                    </a:lnTo>
                    <a:lnTo>
                      <a:pt x="1287" y="300"/>
                    </a:lnTo>
                    <a:lnTo>
                      <a:pt x="1266" y="315"/>
                    </a:lnTo>
                    <a:lnTo>
                      <a:pt x="1244" y="323"/>
                    </a:lnTo>
                    <a:lnTo>
                      <a:pt x="1223" y="327"/>
                    </a:lnTo>
                    <a:lnTo>
                      <a:pt x="1204" y="327"/>
                    </a:lnTo>
                    <a:lnTo>
                      <a:pt x="1187" y="324"/>
                    </a:lnTo>
                    <a:lnTo>
                      <a:pt x="1172" y="319"/>
                    </a:lnTo>
                    <a:lnTo>
                      <a:pt x="1160" y="312"/>
                    </a:lnTo>
                    <a:lnTo>
                      <a:pt x="1152" y="305"/>
                    </a:lnTo>
                    <a:lnTo>
                      <a:pt x="1148" y="297"/>
                    </a:lnTo>
                    <a:lnTo>
                      <a:pt x="1150" y="292"/>
                    </a:lnTo>
                    <a:lnTo>
                      <a:pt x="1156" y="28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9" name="Freeform 20"/>
              <p:cNvSpPr>
                <a:spLocks/>
              </p:cNvSpPr>
              <p:nvPr/>
            </p:nvSpPr>
            <p:spPr bwMode="auto">
              <a:xfrm flipH="1">
                <a:off x="2242070" y="4868403"/>
                <a:ext cx="272428" cy="28561"/>
              </a:xfrm>
              <a:custGeom>
                <a:avLst/>
                <a:gdLst>
                  <a:gd name="T0" fmla="*/ 620 w 620"/>
                  <a:gd name="T1" fmla="*/ 37 h 65"/>
                  <a:gd name="T2" fmla="*/ 618 w 620"/>
                  <a:gd name="T3" fmla="*/ 38 h 65"/>
                  <a:gd name="T4" fmla="*/ 610 w 620"/>
                  <a:gd name="T5" fmla="*/ 42 h 65"/>
                  <a:gd name="T6" fmla="*/ 598 w 620"/>
                  <a:gd name="T7" fmla="*/ 46 h 65"/>
                  <a:gd name="T8" fmla="*/ 586 w 620"/>
                  <a:gd name="T9" fmla="*/ 49 h 65"/>
                  <a:gd name="T10" fmla="*/ 571 w 620"/>
                  <a:gd name="T11" fmla="*/ 53 h 65"/>
                  <a:gd name="T12" fmla="*/ 554 w 620"/>
                  <a:gd name="T13" fmla="*/ 54 h 65"/>
                  <a:gd name="T14" fmla="*/ 535 w 620"/>
                  <a:gd name="T15" fmla="*/ 54 h 65"/>
                  <a:gd name="T16" fmla="*/ 507 w 620"/>
                  <a:gd name="T17" fmla="*/ 52 h 65"/>
                  <a:gd name="T18" fmla="*/ 476 w 620"/>
                  <a:gd name="T19" fmla="*/ 46 h 65"/>
                  <a:gd name="T20" fmla="*/ 446 w 620"/>
                  <a:gd name="T21" fmla="*/ 40 h 65"/>
                  <a:gd name="T22" fmla="*/ 395 w 620"/>
                  <a:gd name="T23" fmla="*/ 29 h 65"/>
                  <a:gd name="T24" fmla="*/ 369 w 620"/>
                  <a:gd name="T25" fmla="*/ 22 h 65"/>
                  <a:gd name="T26" fmla="*/ 344 w 620"/>
                  <a:gd name="T27" fmla="*/ 17 h 65"/>
                  <a:gd name="T28" fmla="*/ 291 w 620"/>
                  <a:gd name="T29" fmla="*/ 12 h 65"/>
                  <a:gd name="T30" fmla="*/ 240 w 620"/>
                  <a:gd name="T31" fmla="*/ 10 h 65"/>
                  <a:gd name="T32" fmla="*/ 191 w 620"/>
                  <a:gd name="T33" fmla="*/ 14 h 65"/>
                  <a:gd name="T34" fmla="*/ 146 w 620"/>
                  <a:gd name="T35" fmla="*/ 22 h 65"/>
                  <a:gd name="T36" fmla="*/ 116 w 620"/>
                  <a:gd name="T37" fmla="*/ 29 h 65"/>
                  <a:gd name="T38" fmla="*/ 90 w 620"/>
                  <a:gd name="T39" fmla="*/ 36 h 65"/>
                  <a:gd name="T40" fmla="*/ 70 w 620"/>
                  <a:gd name="T41" fmla="*/ 42 h 65"/>
                  <a:gd name="T42" fmla="*/ 57 w 620"/>
                  <a:gd name="T43" fmla="*/ 48 h 65"/>
                  <a:gd name="T44" fmla="*/ 49 w 620"/>
                  <a:gd name="T45" fmla="*/ 50 h 65"/>
                  <a:gd name="T46" fmla="*/ 34 w 620"/>
                  <a:gd name="T47" fmla="*/ 56 h 65"/>
                  <a:gd name="T48" fmla="*/ 21 w 620"/>
                  <a:gd name="T49" fmla="*/ 60 h 65"/>
                  <a:gd name="T50" fmla="*/ 10 w 620"/>
                  <a:gd name="T51" fmla="*/ 64 h 65"/>
                  <a:gd name="T52" fmla="*/ 2 w 620"/>
                  <a:gd name="T53" fmla="*/ 65 h 65"/>
                  <a:gd name="T54" fmla="*/ 0 w 620"/>
                  <a:gd name="T55" fmla="*/ 64 h 65"/>
                  <a:gd name="T56" fmla="*/ 1 w 620"/>
                  <a:gd name="T57" fmla="*/ 60 h 65"/>
                  <a:gd name="T58" fmla="*/ 6 w 620"/>
                  <a:gd name="T59" fmla="*/ 56 h 65"/>
                  <a:gd name="T60" fmla="*/ 16 w 620"/>
                  <a:gd name="T61" fmla="*/ 49 h 65"/>
                  <a:gd name="T62" fmla="*/ 29 w 620"/>
                  <a:gd name="T63" fmla="*/ 42 h 65"/>
                  <a:gd name="T64" fmla="*/ 44 w 620"/>
                  <a:gd name="T65" fmla="*/ 36 h 65"/>
                  <a:gd name="T66" fmla="*/ 52 w 620"/>
                  <a:gd name="T67" fmla="*/ 33 h 65"/>
                  <a:gd name="T68" fmla="*/ 66 w 620"/>
                  <a:gd name="T69" fmla="*/ 29 h 65"/>
                  <a:gd name="T70" fmla="*/ 86 w 620"/>
                  <a:gd name="T71" fmla="*/ 22 h 65"/>
                  <a:gd name="T72" fmla="*/ 113 w 620"/>
                  <a:gd name="T73" fmla="*/ 16 h 65"/>
                  <a:gd name="T74" fmla="*/ 144 w 620"/>
                  <a:gd name="T75" fmla="*/ 9 h 65"/>
                  <a:gd name="T76" fmla="*/ 189 w 620"/>
                  <a:gd name="T77" fmla="*/ 2 h 65"/>
                  <a:gd name="T78" fmla="*/ 239 w 620"/>
                  <a:gd name="T79" fmla="*/ 0 h 65"/>
                  <a:gd name="T80" fmla="*/ 292 w 620"/>
                  <a:gd name="T81" fmla="*/ 2 h 65"/>
                  <a:gd name="T82" fmla="*/ 345 w 620"/>
                  <a:gd name="T83" fmla="*/ 9 h 65"/>
                  <a:gd name="T84" fmla="*/ 371 w 620"/>
                  <a:gd name="T85" fmla="*/ 16 h 65"/>
                  <a:gd name="T86" fmla="*/ 396 w 620"/>
                  <a:gd name="T87" fmla="*/ 22 h 65"/>
                  <a:gd name="T88" fmla="*/ 446 w 620"/>
                  <a:gd name="T89" fmla="*/ 36 h 65"/>
                  <a:gd name="T90" fmla="*/ 478 w 620"/>
                  <a:gd name="T91" fmla="*/ 42 h 65"/>
                  <a:gd name="T92" fmla="*/ 507 w 620"/>
                  <a:gd name="T93" fmla="*/ 48 h 65"/>
                  <a:gd name="T94" fmla="*/ 535 w 620"/>
                  <a:gd name="T95" fmla="*/ 52 h 65"/>
                  <a:gd name="T96" fmla="*/ 554 w 620"/>
                  <a:gd name="T97" fmla="*/ 52 h 65"/>
                  <a:gd name="T98" fmla="*/ 571 w 620"/>
                  <a:gd name="T99" fmla="*/ 52 h 65"/>
                  <a:gd name="T100" fmla="*/ 586 w 620"/>
                  <a:gd name="T101" fmla="*/ 49 h 65"/>
                  <a:gd name="T102" fmla="*/ 598 w 620"/>
                  <a:gd name="T103" fmla="*/ 45 h 65"/>
                  <a:gd name="T104" fmla="*/ 610 w 620"/>
                  <a:gd name="T105" fmla="*/ 41 h 65"/>
                  <a:gd name="T106" fmla="*/ 618 w 620"/>
                  <a:gd name="T107" fmla="*/ 38 h 65"/>
                  <a:gd name="T108" fmla="*/ 620 w 620"/>
                  <a:gd name="T109"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5">
                    <a:moveTo>
                      <a:pt x="620" y="37"/>
                    </a:moveTo>
                    <a:lnTo>
                      <a:pt x="618" y="38"/>
                    </a:lnTo>
                    <a:lnTo>
                      <a:pt x="610" y="42"/>
                    </a:lnTo>
                    <a:lnTo>
                      <a:pt x="598" y="46"/>
                    </a:lnTo>
                    <a:lnTo>
                      <a:pt x="586" y="49"/>
                    </a:lnTo>
                    <a:lnTo>
                      <a:pt x="571" y="53"/>
                    </a:lnTo>
                    <a:lnTo>
                      <a:pt x="554" y="54"/>
                    </a:lnTo>
                    <a:lnTo>
                      <a:pt x="535" y="54"/>
                    </a:lnTo>
                    <a:lnTo>
                      <a:pt x="507" y="52"/>
                    </a:lnTo>
                    <a:lnTo>
                      <a:pt x="476" y="46"/>
                    </a:lnTo>
                    <a:lnTo>
                      <a:pt x="446" y="40"/>
                    </a:lnTo>
                    <a:lnTo>
                      <a:pt x="395" y="29"/>
                    </a:lnTo>
                    <a:lnTo>
                      <a:pt x="369" y="22"/>
                    </a:lnTo>
                    <a:lnTo>
                      <a:pt x="344" y="17"/>
                    </a:lnTo>
                    <a:lnTo>
                      <a:pt x="291" y="12"/>
                    </a:lnTo>
                    <a:lnTo>
                      <a:pt x="240" y="10"/>
                    </a:lnTo>
                    <a:lnTo>
                      <a:pt x="191" y="14"/>
                    </a:lnTo>
                    <a:lnTo>
                      <a:pt x="146" y="22"/>
                    </a:lnTo>
                    <a:lnTo>
                      <a:pt x="116" y="29"/>
                    </a:lnTo>
                    <a:lnTo>
                      <a:pt x="90" y="36"/>
                    </a:lnTo>
                    <a:lnTo>
                      <a:pt x="70" y="42"/>
                    </a:lnTo>
                    <a:lnTo>
                      <a:pt x="57" y="48"/>
                    </a:lnTo>
                    <a:lnTo>
                      <a:pt x="49" y="50"/>
                    </a:lnTo>
                    <a:lnTo>
                      <a:pt x="34" y="56"/>
                    </a:lnTo>
                    <a:lnTo>
                      <a:pt x="21" y="60"/>
                    </a:lnTo>
                    <a:lnTo>
                      <a:pt x="10" y="64"/>
                    </a:lnTo>
                    <a:lnTo>
                      <a:pt x="2" y="65"/>
                    </a:lnTo>
                    <a:lnTo>
                      <a:pt x="0" y="64"/>
                    </a:lnTo>
                    <a:lnTo>
                      <a:pt x="1" y="60"/>
                    </a:lnTo>
                    <a:lnTo>
                      <a:pt x="6" y="56"/>
                    </a:lnTo>
                    <a:lnTo>
                      <a:pt x="16" y="49"/>
                    </a:lnTo>
                    <a:lnTo>
                      <a:pt x="29" y="42"/>
                    </a:lnTo>
                    <a:lnTo>
                      <a:pt x="44" y="36"/>
                    </a:lnTo>
                    <a:lnTo>
                      <a:pt x="52" y="33"/>
                    </a:lnTo>
                    <a:lnTo>
                      <a:pt x="66" y="29"/>
                    </a:lnTo>
                    <a:lnTo>
                      <a:pt x="86" y="22"/>
                    </a:lnTo>
                    <a:lnTo>
                      <a:pt x="113" y="16"/>
                    </a:lnTo>
                    <a:lnTo>
                      <a:pt x="144" y="9"/>
                    </a:lnTo>
                    <a:lnTo>
                      <a:pt x="189" y="2"/>
                    </a:lnTo>
                    <a:lnTo>
                      <a:pt x="239" y="0"/>
                    </a:lnTo>
                    <a:lnTo>
                      <a:pt x="292" y="2"/>
                    </a:lnTo>
                    <a:lnTo>
                      <a:pt x="345" y="9"/>
                    </a:lnTo>
                    <a:lnTo>
                      <a:pt x="371" y="16"/>
                    </a:lnTo>
                    <a:lnTo>
                      <a:pt x="396" y="22"/>
                    </a:lnTo>
                    <a:lnTo>
                      <a:pt x="446" y="36"/>
                    </a:lnTo>
                    <a:lnTo>
                      <a:pt x="478" y="42"/>
                    </a:lnTo>
                    <a:lnTo>
                      <a:pt x="507" y="48"/>
                    </a:lnTo>
                    <a:lnTo>
                      <a:pt x="535" y="52"/>
                    </a:lnTo>
                    <a:lnTo>
                      <a:pt x="554" y="52"/>
                    </a:lnTo>
                    <a:lnTo>
                      <a:pt x="571" y="52"/>
                    </a:lnTo>
                    <a:lnTo>
                      <a:pt x="586" y="49"/>
                    </a:lnTo>
                    <a:lnTo>
                      <a:pt x="598" y="45"/>
                    </a:lnTo>
                    <a:lnTo>
                      <a:pt x="610" y="41"/>
                    </a:lnTo>
                    <a:lnTo>
                      <a:pt x="618" y="38"/>
                    </a:lnTo>
                    <a:lnTo>
                      <a:pt x="620" y="37"/>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0" name="Freeform 21"/>
              <p:cNvSpPr>
                <a:spLocks/>
              </p:cNvSpPr>
              <p:nvPr/>
            </p:nvSpPr>
            <p:spPr bwMode="auto">
              <a:xfrm flipH="1">
                <a:off x="2134417" y="4864887"/>
                <a:ext cx="68107" cy="84804"/>
              </a:xfrm>
              <a:custGeom>
                <a:avLst/>
                <a:gdLst>
                  <a:gd name="T0" fmla="*/ 155 w 155"/>
                  <a:gd name="T1" fmla="*/ 0 h 193"/>
                  <a:gd name="T2" fmla="*/ 155 w 155"/>
                  <a:gd name="T3" fmla="*/ 5 h 193"/>
                  <a:gd name="T4" fmla="*/ 153 w 155"/>
                  <a:gd name="T5" fmla="*/ 17 h 193"/>
                  <a:gd name="T6" fmla="*/ 151 w 155"/>
                  <a:gd name="T7" fmla="*/ 36 h 193"/>
                  <a:gd name="T8" fmla="*/ 145 w 155"/>
                  <a:gd name="T9" fmla="*/ 60 h 193"/>
                  <a:gd name="T10" fmla="*/ 136 w 155"/>
                  <a:gd name="T11" fmla="*/ 86 h 193"/>
                  <a:gd name="T12" fmla="*/ 124 w 155"/>
                  <a:gd name="T13" fmla="*/ 114 h 193"/>
                  <a:gd name="T14" fmla="*/ 112 w 155"/>
                  <a:gd name="T15" fmla="*/ 133 h 193"/>
                  <a:gd name="T16" fmla="*/ 97 w 155"/>
                  <a:gd name="T17" fmla="*/ 150 h 193"/>
                  <a:gd name="T18" fmla="*/ 81 w 155"/>
                  <a:gd name="T19" fmla="*/ 165 h 193"/>
                  <a:gd name="T20" fmla="*/ 65 w 155"/>
                  <a:gd name="T21" fmla="*/ 176 h 193"/>
                  <a:gd name="T22" fmla="*/ 51 w 155"/>
                  <a:gd name="T23" fmla="*/ 184 h 193"/>
                  <a:gd name="T24" fmla="*/ 37 w 155"/>
                  <a:gd name="T25" fmla="*/ 189 h 193"/>
                  <a:gd name="T26" fmla="*/ 28 w 155"/>
                  <a:gd name="T27" fmla="*/ 192 h 193"/>
                  <a:gd name="T28" fmla="*/ 23 w 155"/>
                  <a:gd name="T29" fmla="*/ 192 h 193"/>
                  <a:gd name="T30" fmla="*/ 12 w 155"/>
                  <a:gd name="T31" fmla="*/ 193 h 193"/>
                  <a:gd name="T32" fmla="*/ 4 w 155"/>
                  <a:gd name="T33" fmla="*/ 191 h 193"/>
                  <a:gd name="T34" fmla="*/ 0 w 155"/>
                  <a:gd name="T35" fmla="*/ 186 h 193"/>
                  <a:gd name="T36" fmla="*/ 1 w 155"/>
                  <a:gd name="T37" fmla="*/ 184 h 193"/>
                  <a:gd name="T38" fmla="*/ 4 w 155"/>
                  <a:gd name="T39" fmla="*/ 182 h 193"/>
                  <a:gd name="T40" fmla="*/ 9 w 155"/>
                  <a:gd name="T41" fmla="*/ 180 h 193"/>
                  <a:gd name="T42" fmla="*/ 15 w 155"/>
                  <a:gd name="T43" fmla="*/ 178 h 193"/>
                  <a:gd name="T44" fmla="*/ 20 w 155"/>
                  <a:gd name="T45" fmla="*/ 177 h 193"/>
                  <a:gd name="T46" fmla="*/ 27 w 155"/>
                  <a:gd name="T47" fmla="*/ 176 h 193"/>
                  <a:gd name="T48" fmla="*/ 41 w 155"/>
                  <a:gd name="T49" fmla="*/ 172 h 193"/>
                  <a:gd name="T50" fmla="*/ 59 w 155"/>
                  <a:gd name="T51" fmla="*/ 165 h 193"/>
                  <a:gd name="T52" fmla="*/ 75 w 155"/>
                  <a:gd name="T53" fmla="*/ 156 h 193"/>
                  <a:gd name="T54" fmla="*/ 89 w 155"/>
                  <a:gd name="T55" fmla="*/ 142 h 193"/>
                  <a:gd name="T56" fmla="*/ 104 w 155"/>
                  <a:gd name="T57" fmla="*/ 128 h 193"/>
                  <a:gd name="T58" fmla="*/ 117 w 155"/>
                  <a:gd name="T59" fmla="*/ 110 h 193"/>
                  <a:gd name="T60" fmla="*/ 131 w 155"/>
                  <a:gd name="T61" fmla="*/ 85 h 193"/>
                  <a:gd name="T62" fmla="*/ 141 w 155"/>
                  <a:gd name="T63" fmla="*/ 58 h 193"/>
                  <a:gd name="T64" fmla="*/ 148 w 155"/>
                  <a:gd name="T65" fmla="*/ 36 h 193"/>
                  <a:gd name="T66" fmla="*/ 151 w 155"/>
                  <a:gd name="T67" fmla="*/ 21 h 193"/>
                  <a:gd name="T68" fmla="*/ 153 w 155"/>
                  <a:gd name="T69" fmla="*/ 10 h 193"/>
                  <a:gd name="T70" fmla="*/ 155 w 155"/>
                  <a:gd name="T71" fmla="*/ 2 h 193"/>
                  <a:gd name="T72" fmla="*/ 155 w 155"/>
                  <a:gd name="T7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93">
                    <a:moveTo>
                      <a:pt x="155" y="0"/>
                    </a:moveTo>
                    <a:lnTo>
                      <a:pt x="155" y="5"/>
                    </a:lnTo>
                    <a:lnTo>
                      <a:pt x="153" y="17"/>
                    </a:lnTo>
                    <a:lnTo>
                      <a:pt x="151" y="36"/>
                    </a:lnTo>
                    <a:lnTo>
                      <a:pt x="145" y="60"/>
                    </a:lnTo>
                    <a:lnTo>
                      <a:pt x="136" y="86"/>
                    </a:lnTo>
                    <a:lnTo>
                      <a:pt x="124" y="114"/>
                    </a:lnTo>
                    <a:lnTo>
                      <a:pt x="112" y="133"/>
                    </a:lnTo>
                    <a:lnTo>
                      <a:pt x="97" y="150"/>
                    </a:lnTo>
                    <a:lnTo>
                      <a:pt x="81" y="165"/>
                    </a:lnTo>
                    <a:lnTo>
                      <a:pt x="65" y="176"/>
                    </a:lnTo>
                    <a:lnTo>
                      <a:pt x="51" y="184"/>
                    </a:lnTo>
                    <a:lnTo>
                      <a:pt x="37" y="189"/>
                    </a:lnTo>
                    <a:lnTo>
                      <a:pt x="28" y="192"/>
                    </a:lnTo>
                    <a:lnTo>
                      <a:pt x="23" y="192"/>
                    </a:lnTo>
                    <a:lnTo>
                      <a:pt x="12" y="193"/>
                    </a:lnTo>
                    <a:lnTo>
                      <a:pt x="4" y="191"/>
                    </a:lnTo>
                    <a:lnTo>
                      <a:pt x="0" y="186"/>
                    </a:lnTo>
                    <a:lnTo>
                      <a:pt x="1" y="184"/>
                    </a:lnTo>
                    <a:lnTo>
                      <a:pt x="4" y="182"/>
                    </a:lnTo>
                    <a:lnTo>
                      <a:pt x="9" y="180"/>
                    </a:lnTo>
                    <a:lnTo>
                      <a:pt x="15" y="178"/>
                    </a:lnTo>
                    <a:lnTo>
                      <a:pt x="20" y="177"/>
                    </a:lnTo>
                    <a:lnTo>
                      <a:pt x="27" y="176"/>
                    </a:lnTo>
                    <a:lnTo>
                      <a:pt x="41" y="172"/>
                    </a:lnTo>
                    <a:lnTo>
                      <a:pt x="59" y="165"/>
                    </a:lnTo>
                    <a:lnTo>
                      <a:pt x="75" y="156"/>
                    </a:lnTo>
                    <a:lnTo>
                      <a:pt x="89" y="142"/>
                    </a:lnTo>
                    <a:lnTo>
                      <a:pt x="104" y="128"/>
                    </a:lnTo>
                    <a:lnTo>
                      <a:pt x="117" y="110"/>
                    </a:lnTo>
                    <a:lnTo>
                      <a:pt x="131" y="85"/>
                    </a:lnTo>
                    <a:lnTo>
                      <a:pt x="141" y="58"/>
                    </a:lnTo>
                    <a:lnTo>
                      <a:pt x="148" y="36"/>
                    </a:lnTo>
                    <a:lnTo>
                      <a:pt x="151" y="21"/>
                    </a:lnTo>
                    <a:lnTo>
                      <a:pt x="153" y="10"/>
                    </a:lnTo>
                    <a:lnTo>
                      <a:pt x="155" y="2"/>
                    </a:lnTo>
                    <a:lnTo>
                      <a:pt x="155" y="0"/>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3" name="Freeform 22"/>
              <p:cNvSpPr>
                <a:spLocks/>
              </p:cNvSpPr>
              <p:nvPr/>
            </p:nvSpPr>
            <p:spPr bwMode="auto">
              <a:xfrm flipH="1">
                <a:off x="2039507" y="5030103"/>
                <a:ext cx="166533" cy="34273"/>
              </a:xfrm>
              <a:custGeom>
                <a:avLst/>
                <a:gdLst>
                  <a:gd name="T0" fmla="*/ 379 w 379"/>
                  <a:gd name="T1" fmla="*/ 20 h 78"/>
                  <a:gd name="T2" fmla="*/ 379 w 379"/>
                  <a:gd name="T3" fmla="*/ 20 h 78"/>
                  <a:gd name="T4" fmla="*/ 378 w 379"/>
                  <a:gd name="T5" fmla="*/ 21 h 78"/>
                  <a:gd name="T6" fmla="*/ 375 w 379"/>
                  <a:gd name="T7" fmla="*/ 24 h 78"/>
                  <a:gd name="T8" fmla="*/ 372 w 379"/>
                  <a:gd name="T9" fmla="*/ 27 h 78"/>
                  <a:gd name="T10" fmla="*/ 368 w 379"/>
                  <a:gd name="T11" fmla="*/ 31 h 78"/>
                  <a:gd name="T12" fmla="*/ 354 w 379"/>
                  <a:gd name="T13" fmla="*/ 41 h 78"/>
                  <a:gd name="T14" fmla="*/ 334 w 379"/>
                  <a:gd name="T15" fmla="*/ 53 h 78"/>
                  <a:gd name="T16" fmla="*/ 310 w 379"/>
                  <a:gd name="T17" fmla="*/ 64 h 78"/>
                  <a:gd name="T18" fmla="*/ 279 w 379"/>
                  <a:gd name="T19" fmla="*/ 72 h 78"/>
                  <a:gd name="T20" fmla="*/ 247 w 379"/>
                  <a:gd name="T21" fmla="*/ 78 h 78"/>
                  <a:gd name="T22" fmla="*/ 212 w 379"/>
                  <a:gd name="T23" fmla="*/ 78 h 78"/>
                  <a:gd name="T24" fmla="*/ 167 w 379"/>
                  <a:gd name="T25" fmla="*/ 74 h 78"/>
                  <a:gd name="T26" fmla="*/ 124 w 379"/>
                  <a:gd name="T27" fmla="*/ 63 h 78"/>
                  <a:gd name="T28" fmla="*/ 87 w 379"/>
                  <a:gd name="T29" fmla="*/ 51 h 78"/>
                  <a:gd name="T30" fmla="*/ 68 w 379"/>
                  <a:gd name="T31" fmla="*/ 44 h 78"/>
                  <a:gd name="T32" fmla="*/ 52 w 379"/>
                  <a:gd name="T33" fmla="*/ 37 h 78"/>
                  <a:gd name="T34" fmla="*/ 39 w 379"/>
                  <a:gd name="T35" fmla="*/ 32 h 78"/>
                  <a:gd name="T36" fmla="*/ 31 w 379"/>
                  <a:gd name="T37" fmla="*/ 27 h 78"/>
                  <a:gd name="T38" fmla="*/ 25 w 379"/>
                  <a:gd name="T39" fmla="*/ 25 h 78"/>
                  <a:gd name="T40" fmla="*/ 15 w 379"/>
                  <a:gd name="T41" fmla="*/ 19 h 78"/>
                  <a:gd name="T42" fmla="*/ 7 w 379"/>
                  <a:gd name="T43" fmla="*/ 12 h 78"/>
                  <a:gd name="T44" fmla="*/ 1 w 379"/>
                  <a:gd name="T45" fmla="*/ 5 h 78"/>
                  <a:gd name="T46" fmla="*/ 0 w 379"/>
                  <a:gd name="T47" fmla="*/ 1 h 78"/>
                  <a:gd name="T48" fmla="*/ 4 w 379"/>
                  <a:gd name="T49" fmla="*/ 0 h 78"/>
                  <a:gd name="T50" fmla="*/ 12 w 379"/>
                  <a:gd name="T51" fmla="*/ 3 h 78"/>
                  <a:gd name="T52" fmla="*/ 21 w 379"/>
                  <a:gd name="T53" fmla="*/ 5 h 78"/>
                  <a:gd name="T54" fmla="*/ 32 w 379"/>
                  <a:gd name="T55" fmla="*/ 11 h 78"/>
                  <a:gd name="T56" fmla="*/ 37 w 379"/>
                  <a:gd name="T57" fmla="*/ 13 h 78"/>
                  <a:gd name="T58" fmla="*/ 45 w 379"/>
                  <a:gd name="T59" fmla="*/ 17 h 78"/>
                  <a:gd name="T60" fmla="*/ 57 w 379"/>
                  <a:gd name="T61" fmla="*/ 24 h 78"/>
                  <a:gd name="T62" fmla="*/ 73 w 379"/>
                  <a:gd name="T63" fmla="*/ 31 h 78"/>
                  <a:gd name="T64" fmla="*/ 91 w 379"/>
                  <a:gd name="T65" fmla="*/ 39 h 78"/>
                  <a:gd name="T66" fmla="*/ 127 w 379"/>
                  <a:gd name="T67" fmla="*/ 52 h 78"/>
                  <a:gd name="T68" fmla="*/ 168 w 379"/>
                  <a:gd name="T69" fmla="*/ 64 h 78"/>
                  <a:gd name="T70" fmla="*/ 214 w 379"/>
                  <a:gd name="T71" fmla="*/ 71 h 78"/>
                  <a:gd name="T72" fmla="*/ 247 w 379"/>
                  <a:gd name="T73" fmla="*/ 71 h 78"/>
                  <a:gd name="T74" fmla="*/ 279 w 379"/>
                  <a:gd name="T75" fmla="*/ 68 h 78"/>
                  <a:gd name="T76" fmla="*/ 308 w 379"/>
                  <a:gd name="T77" fmla="*/ 60 h 78"/>
                  <a:gd name="T78" fmla="*/ 334 w 379"/>
                  <a:gd name="T79" fmla="*/ 51 h 78"/>
                  <a:gd name="T80" fmla="*/ 354 w 379"/>
                  <a:gd name="T81" fmla="*/ 40 h 78"/>
                  <a:gd name="T82" fmla="*/ 367 w 379"/>
                  <a:gd name="T83" fmla="*/ 29 h 78"/>
                  <a:gd name="T84" fmla="*/ 372 w 379"/>
                  <a:gd name="T85" fmla="*/ 27 h 78"/>
                  <a:gd name="T86" fmla="*/ 375 w 379"/>
                  <a:gd name="T87" fmla="*/ 24 h 78"/>
                  <a:gd name="T88" fmla="*/ 378 w 379"/>
                  <a:gd name="T89" fmla="*/ 21 h 78"/>
                  <a:gd name="T90" fmla="*/ 379 w 379"/>
                  <a:gd name="T91" fmla="*/ 20 h 78"/>
                  <a:gd name="T92" fmla="*/ 379 w 379"/>
                  <a:gd name="T93"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9" h="78">
                    <a:moveTo>
                      <a:pt x="379" y="20"/>
                    </a:moveTo>
                    <a:lnTo>
                      <a:pt x="379" y="20"/>
                    </a:lnTo>
                    <a:lnTo>
                      <a:pt x="378" y="21"/>
                    </a:lnTo>
                    <a:lnTo>
                      <a:pt x="375" y="24"/>
                    </a:lnTo>
                    <a:lnTo>
                      <a:pt x="372" y="27"/>
                    </a:lnTo>
                    <a:lnTo>
                      <a:pt x="368" y="31"/>
                    </a:lnTo>
                    <a:lnTo>
                      <a:pt x="354" y="41"/>
                    </a:lnTo>
                    <a:lnTo>
                      <a:pt x="334" y="53"/>
                    </a:lnTo>
                    <a:lnTo>
                      <a:pt x="310" y="64"/>
                    </a:lnTo>
                    <a:lnTo>
                      <a:pt x="279" y="72"/>
                    </a:lnTo>
                    <a:lnTo>
                      <a:pt x="247" y="78"/>
                    </a:lnTo>
                    <a:lnTo>
                      <a:pt x="212" y="78"/>
                    </a:lnTo>
                    <a:lnTo>
                      <a:pt x="167" y="74"/>
                    </a:lnTo>
                    <a:lnTo>
                      <a:pt x="124" y="63"/>
                    </a:lnTo>
                    <a:lnTo>
                      <a:pt x="87" y="51"/>
                    </a:lnTo>
                    <a:lnTo>
                      <a:pt x="68" y="44"/>
                    </a:lnTo>
                    <a:lnTo>
                      <a:pt x="52" y="37"/>
                    </a:lnTo>
                    <a:lnTo>
                      <a:pt x="39" y="32"/>
                    </a:lnTo>
                    <a:lnTo>
                      <a:pt x="31" y="27"/>
                    </a:lnTo>
                    <a:lnTo>
                      <a:pt x="25" y="25"/>
                    </a:lnTo>
                    <a:lnTo>
                      <a:pt x="15" y="19"/>
                    </a:lnTo>
                    <a:lnTo>
                      <a:pt x="7" y="12"/>
                    </a:lnTo>
                    <a:lnTo>
                      <a:pt x="1" y="5"/>
                    </a:lnTo>
                    <a:lnTo>
                      <a:pt x="0" y="1"/>
                    </a:lnTo>
                    <a:lnTo>
                      <a:pt x="4" y="0"/>
                    </a:lnTo>
                    <a:lnTo>
                      <a:pt x="12" y="3"/>
                    </a:lnTo>
                    <a:lnTo>
                      <a:pt x="21" y="5"/>
                    </a:lnTo>
                    <a:lnTo>
                      <a:pt x="32" y="11"/>
                    </a:lnTo>
                    <a:lnTo>
                      <a:pt x="37" y="13"/>
                    </a:lnTo>
                    <a:lnTo>
                      <a:pt x="45" y="17"/>
                    </a:lnTo>
                    <a:lnTo>
                      <a:pt x="57" y="24"/>
                    </a:lnTo>
                    <a:lnTo>
                      <a:pt x="73" y="31"/>
                    </a:lnTo>
                    <a:lnTo>
                      <a:pt x="91" y="39"/>
                    </a:lnTo>
                    <a:lnTo>
                      <a:pt x="127" y="52"/>
                    </a:lnTo>
                    <a:lnTo>
                      <a:pt x="168" y="64"/>
                    </a:lnTo>
                    <a:lnTo>
                      <a:pt x="214" y="71"/>
                    </a:lnTo>
                    <a:lnTo>
                      <a:pt x="247" y="71"/>
                    </a:lnTo>
                    <a:lnTo>
                      <a:pt x="279" y="68"/>
                    </a:lnTo>
                    <a:lnTo>
                      <a:pt x="308" y="60"/>
                    </a:lnTo>
                    <a:lnTo>
                      <a:pt x="334" y="51"/>
                    </a:lnTo>
                    <a:lnTo>
                      <a:pt x="354" y="40"/>
                    </a:lnTo>
                    <a:lnTo>
                      <a:pt x="367" y="29"/>
                    </a:lnTo>
                    <a:lnTo>
                      <a:pt x="372" y="27"/>
                    </a:lnTo>
                    <a:lnTo>
                      <a:pt x="375" y="24"/>
                    </a:lnTo>
                    <a:lnTo>
                      <a:pt x="378" y="21"/>
                    </a:lnTo>
                    <a:lnTo>
                      <a:pt x="379" y="20"/>
                    </a:lnTo>
                    <a:lnTo>
                      <a:pt x="379" y="20"/>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4" name="Freeform 23"/>
              <p:cNvSpPr>
                <a:spLocks/>
              </p:cNvSpPr>
              <p:nvPr/>
            </p:nvSpPr>
            <p:spPr bwMode="auto">
              <a:xfrm flipH="1">
                <a:off x="2286010" y="4999784"/>
                <a:ext cx="140609" cy="61955"/>
              </a:xfrm>
              <a:custGeom>
                <a:avLst/>
                <a:gdLst>
                  <a:gd name="T0" fmla="*/ 320 w 320"/>
                  <a:gd name="T1" fmla="*/ 141 h 141"/>
                  <a:gd name="T2" fmla="*/ 316 w 320"/>
                  <a:gd name="T3" fmla="*/ 141 h 141"/>
                  <a:gd name="T4" fmla="*/ 307 w 320"/>
                  <a:gd name="T5" fmla="*/ 141 h 141"/>
                  <a:gd name="T6" fmla="*/ 291 w 320"/>
                  <a:gd name="T7" fmla="*/ 141 h 141"/>
                  <a:gd name="T8" fmla="*/ 271 w 320"/>
                  <a:gd name="T9" fmla="*/ 140 h 141"/>
                  <a:gd name="T10" fmla="*/ 238 w 320"/>
                  <a:gd name="T11" fmla="*/ 136 h 141"/>
                  <a:gd name="T12" fmla="*/ 201 w 320"/>
                  <a:gd name="T13" fmla="*/ 129 h 141"/>
                  <a:gd name="T14" fmla="*/ 163 w 320"/>
                  <a:gd name="T15" fmla="*/ 117 h 141"/>
                  <a:gd name="T16" fmla="*/ 135 w 320"/>
                  <a:gd name="T17" fmla="*/ 104 h 141"/>
                  <a:gd name="T18" fmla="*/ 109 w 320"/>
                  <a:gd name="T19" fmla="*/ 89 h 141"/>
                  <a:gd name="T20" fmla="*/ 85 w 320"/>
                  <a:gd name="T21" fmla="*/ 73 h 141"/>
                  <a:gd name="T22" fmla="*/ 65 w 320"/>
                  <a:gd name="T23" fmla="*/ 57 h 141"/>
                  <a:gd name="T24" fmla="*/ 49 w 320"/>
                  <a:gd name="T25" fmla="*/ 44 h 141"/>
                  <a:gd name="T26" fmla="*/ 36 w 320"/>
                  <a:gd name="T27" fmla="*/ 32 h 141"/>
                  <a:gd name="T28" fmla="*/ 31 w 320"/>
                  <a:gd name="T29" fmla="*/ 28 h 141"/>
                  <a:gd name="T30" fmla="*/ 27 w 320"/>
                  <a:gd name="T31" fmla="*/ 25 h 141"/>
                  <a:gd name="T32" fmla="*/ 24 w 320"/>
                  <a:gd name="T33" fmla="*/ 22 h 141"/>
                  <a:gd name="T34" fmla="*/ 21 w 320"/>
                  <a:gd name="T35" fmla="*/ 21 h 141"/>
                  <a:gd name="T36" fmla="*/ 16 w 320"/>
                  <a:gd name="T37" fmla="*/ 17 h 141"/>
                  <a:gd name="T38" fmla="*/ 11 w 320"/>
                  <a:gd name="T39" fmla="*/ 13 h 141"/>
                  <a:gd name="T40" fmla="*/ 7 w 320"/>
                  <a:gd name="T41" fmla="*/ 10 h 141"/>
                  <a:gd name="T42" fmla="*/ 3 w 320"/>
                  <a:gd name="T43" fmla="*/ 8 h 141"/>
                  <a:gd name="T44" fmla="*/ 0 w 320"/>
                  <a:gd name="T45" fmla="*/ 5 h 141"/>
                  <a:gd name="T46" fmla="*/ 0 w 320"/>
                  <a:gd name="T47" fmla="*/ 2 h 141"/>
                  <a:gd name="T48" fmla="*/ 1 w 320"/>
                  <a:gd name="T49" fmla="*/ 1 h 141"/>
                  <a:gd name="T50" fmla="*/ 3 w 320"/>
                  <a:gd name="T51" fmla="*/ 0 h 141"/>
                  <a:gd name="T52" fmla="*/ 7 w 320"/>
                  <a:gd name="T53" fmla="*/ 0 h 141"/>
                  <a:gd name="T54" fmla="*/ 11 w 320"/>
                  <a:gd name="T55" fmla="*/ 0 h 141"/>
                  <a:gd name="T56" fmla="*/ 16 w 320"/>
                  <a:gd name="T57" fmla="*/ 1 h 141"/>
                  <a:gd name="T58" fmla="*/ 23 w 320"/>
                  <a:gd name="T59" fmla="*/ 4 h 141"/>
                  <a:gd name="T60" fmla="*/ 31 w 320"/>
                  <a:gd name="T61" fmla="*/ 9 h 141"/>
                  <a:gd name="T62" fmla="*/ 32 w 320"/>
                  <a:gd name="T63" fmla="*/ 10 h 141"/>
                  <a:gd name="T64" fmla="*/ 36 w 320"/>
                  <a:gd name="T65" fmla="*/ 13 h 141"/>
                  <a:gd name="T66" fmla="*/ 40 w 320"/>
                  <a:gd name="T67" fmla="*/ 16 h 141"/>
                  <a:gd name="T68" fmla="*/ 45 w 320"/>
                  <a:gd name="T69" fmla="*/ 21 h 141"/>
                  <a:gd name="T70" fmla="*/ 59 w 320"/>
                  <a:gd name="T71" fmla="*/ 33 h 141"/>
                  <a:gd name="T72" fmla="*/ 75 w 320"/>
                  <a:gd name="T73" fmla="*/ 48 h 141"/>
                  <a:gd name="T74" fmla="*/ 93 w 320"/>
                  <a:gd name="T75" fmla="*/ 64 h 141"/>
                  <a:gd name="T76" fmla="*/ 115 w 320"/>
                  <a:gd name="T77" fmla="*/ 81 h 141"/>
                  <a:gd name="T78" fmla="*/ 139 w 320"/>
                  <a:gd name="T79" fmla="*/ 96 h 141"/>
                  <a:gd name="T80" fmla="*/ 165 w 320"/>
                  <a:gd name="T81" fmla="*/ 109 h 141"/>
                  <a:gd name="T82" fmla="*/ 203 w 320"/>
                  <a:gd name="T83" fmla="*/ 124 h 141"/>
                  <a:gd name="T84" fmla="*/ 239 w 320"/>
                  <a:gd name="T85" fmla="*/ 132 h 141"/>
                  <a:gd name="T86" fmla="*/ 271 w 320"/>
                  <a:gd name="T87" fmla="*/ 137 h 141"/>
                  <a:gd name="T88" fmla="*/ 291 w 320"/>
                  <a:gd name="T89" fmla="*/ 140 h 141"/>
                  <a:gd name="T90" fmla="*/ 307 w 320"/>
                  <a:gd name="T91" fmla="*/ 141 h 141"/>
                  <a:gd name="T92" fmla="*/ 316 w 320"/>
                  <a:gd name="T93" fmla="*/ 141 h 141"/>
                  <a:gd name="T94" fmla="*/ 320 w 320"/>
                  <a:gd name="T95"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141">
                    <a:moveTo>
                      <a:pt x="320" y="141"/>
                    </a:moveTo>
                    <a:lnTo>
                      <a:pt x="316" y="141"/>
                    </a:lnTo>
                    <a:lnTo>
                      <a:pt x="307" y="141"/>
                    </a:lnTo>
                    <a:lnTo>
                      <a:pt x="291" y="141"/>
                    </a:lnTo>
                    <a:lnTo>
                      <a:pt x="271" y="140"/>
                    </a:lnTo>
                    <a:lnTo>
                      <a:pt x="238" y="136"/>
                    </a:lnTo>
                    <a:lnTo>
                      <a:pt x="201" y="129"/>
                    </a:lnTo>
                    <a:lnTo>
                      <a:pt x="163" y="117"/>
                    </a:lnTo>
                    <a:lnTo>
                      <a:pt x="135" y="104"/>
                    </a:lnTo>
                    <a:lnTo>
                      <a:pt x="109" y="89"/>
                    </a:lnTo>
                    <a:lnTo>
                      <a:pt x="85" y="73"/>
                    </a:lnTo>
                    <a:lnTo>
                      <a:pt x="65" y="57"/>
                    </a:lnTo>
                    <a:lnTo>
                      <a:pt x="49" y="44"/>
                    </a:lnTo>
                    <a:lnTo>
                      <a:pt x="36" y="32"/>
                    </a:lnTo>
                    <a:lnTo>
                      <a:pt x="31" y="28"/>
                    </a:lnTo>
                    <a:lnTo>
                      <a:pt x="27" y="25"/>
                    </a:lnTo>
                    <a:lnTo>
                      <a:pt x="24" y="22"/>
                    </a:lnTo>
                    <a:lnTo>
                      <a:pt x="21" y="21"/>
                    </a:lnTo>
                    <a:lnTo>
                      <a:pt x="16" y="17"/>
                    </a:lnTo>
                    <a:lnTo>
                      <a:pt x="11" y="13"/>
                    </a:lnTo>
                    <a:lnTo>
                      <a:pt x="7" y="10"/>
                    </a:lnTo>
                    <a:lnTo>
                      <a:pt x="3" y="8"/>
                    </a:lnTo>
                    <a:lnTo>
                      <a:pt x="0" y="5"/>
                    </a:lnTo>
                    <a:lnTo>
                      <a:pt x="0" y="2"/>
                    </a:lnTo>
                    <a:lnTo>
                      <a:pt x="1" y="1"/>
                    </a:lnTo>
                    <a:lnTo>
                      <a:pt x="3" y="0"/>
                    </a:lnTo>
                    <a:lnTo>
                      <a:pt x="7" y="0"/>
                    </a:lnTo>
                    <a:lnTo>
                      <a:pt x="11" y="0"/>
                    </a:lnTo>
                    <a:lnTo>
                      <a:pt x="16" y="1"/>
                    </a:lnTo>
                    <a:lnTo>
                      <a:pt x="23" y="4"/>
                    </a:lnTo>
                    <a:lnTo>
                      <a:pt x="31" y="9"/>
                    </a:lnTo>
                    <a:lnTo>
                      <a:pt x="32" y="10"/>
                    </a:lnTo>
                    <a:lnTo>
                      <a:pt x="36" y="13"/>
                    </a:lnTo>
                    <a:lnTo>
                      <a:pt x="40" y="16"/>
                    </a:lnTo>
                    <a:lnTo>
                      <a:pt x="45" y="21"/>
                    </a:lnTo>
                    <a:lnTo>
                      <a:pt x="59" y="33"/>
                    </a:lnTo>
                    <a:lnTo>
                      <a:pt x="75" y="48"/>
                    </a:lnTo>
                    <a:lnTo>
                      <a:pt x="93" y="64"/>
                    </a:lnTo>
                    <a:lnTo>
                      <a:pt x="115" y="81"/>
                    </a:lnTo>
                    <a:lnTo>
                      <a:pt x="139" y="96"/>
                    </a:lnTo>
                    <a:lnTo>
                      <a:pt x="165" y="109"/>
                    </a:lnTo>
                    <a:lnTo>
                      <a:pt x="203" y="124"/>
                    </a:lnTo>
                    <a:lnTo>
                      <a:pt x="239" y="132"/>
                    </a:lnTo>
                    <a:lnTo>
                      <a:pt x="271" y="137"/>
                    </a:lnTo>
                    <a:lnTo>
                      <a:pt x="291" y="140"/>
                    </a:lnTo>
                    <a:lnTo>
                      <a:pt x="307" y="141"/>
                    </a:lnTo>
                    <a:lnTo>
                      <a:pt x="316" y="141"/>
                    </a:lnTo>
                    <a:lnTo>
                      <a:pt x="320" y="141"/>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5" name="Freeform 24"/>
              <p:cNvSpPr>
                <a:spLocks/>
              </p:cNvSpPr>
              <p:nvPr/>
            </p:nvSpPr>
            <p:spPr bwMode="auto">
              <a:xfrm flipH="1">
                <a:off x="1996445" y="4968586"/>
                <a:ext cx="76017" cy="28561"/>
              </a:xfrm>
              <a:custGeom>
                <a:avLst/>
                <a:gdLst>
                  <a:gd name="T0" fmla="*/ 173 w 173"/>
                  <a:gd name="T1" fmla="*/ 0 h 65"/>
                  <a:gd name="T2" fmla="*/ 173 w 173"/>
                  <a:gd name="T3" fmla="*/ 1 h 65"/>
                  <a:gd name="T4" fmla="*/ 171 w 173"/>
                  <a:gd name="T5" fmla="*/ 3 h 65"/>
                  <a:gd name="T6" fmla="*/ 169 w 173"/>
                  <a:gd name="T7" fmla="*/ 7 h 65"/>
                  <a:gd name="T8" fmla="*/ 165 w 173"/>
                  <a:gd name="T9" fmla="*/ 11 h 65"/>
                  <a:gd name="T10" fmla="*/ 161 w 173"/>
                  <a:gd name="T11" fmla="*/ 16 h 65"/>
                  <a:gd name="T12" fmla="*/ 155 w 173"/>
                  <a:gd name="T13" fmla="*/ 21 h 65"/>
                  <a:gd name="T14" fmla="*/ 143 w 173"/>
                  <a:gd name="T15" fmla="*/ 33 h 65"/>
                  <a:gd name="T16" fmla="*/ 126 w 173"/>
                  <a:gd name="T17" fmla="*/ 47 h 65"/>
                  <a:gd name="T18" fmla="*/ 106 w 173"/>
                  <a:gd name="T19" fmla="*/ 57 h 65"/>
                  <a:gd name="T20" fmla="*/ 90 w 173"/>
                  <a:gd name="T21" fmla="*/ 63 h 65"/>
                  <a:gd name="T22" fmla="*/ 74 w 173"/>
                  <a:gd name="T23" fmla="*/ 65 h 65"/>
                  <a:gd name="T24" fmla="*/ 58 w 173"/>
                  <a:gd name="T25" fmla="*/ 65 h 65"/>
                  <a:gd name="T26" fmla="*/ 43 w 173"/>
                  <a:gd name="T27" fmla="*/ 64 h 65"/>
                  <a:gd name="T28" fmla="*/ 27 w 173"/>
                  <a:gd name="T29" fmla="*/ 60 h 65"/>
                  <a:gd name="T30" fmla="*/ 16 w 173"/>
                  <a:gd name="T31" fmla="*/ 55 h 65"/>
                  <a:gd name="T32" fmla="*/ 11 w 173"/>
                  <a:gd name="T33" fmla="*/ 52 h 65"/>
                  <a:gd name="T34" fmla="*/ 7 w 173"/>
                  <a:gd name="T35" fmla="*/ 51 h 65"/>
                  <a:gd name="T36" fmla="*/ 4 w 173"/>
                  <a:gd name="T37" fmla="*/ 48 h 65"/>
                  <a:gd name="T38" fmla="*/ 2 w 173"/>
                  <a:gd name="T39" fmla="*/ 44 h 65"/>
                  <a:gd name="T40" fmla="*/ 0 w 173"/>
                  <a:gd name="T41" fmla="*/ 41 h 65"/>
                  <a:gd name="T42" fmla="*/ 0 w 173"/>
                  <a:gd name="T43" fmla="*/ 39 h 65"/>
                  <a:gd name="T44" fmla="*/ 2 w 173"/>
                  <a:gd name="T45" fmla="*/ 37 h 65"/>
                  <a:gd name="T46" fmla="*/ 3 w 173"/>
                  <a:gd name="T47" fmla="*/ 36 h 65"/>
                  <a:gd name="T48" fmla="*/ 7 w 173"/>
                  <a:gd name="T49" fmla="*/ 36 h 65"/>
                  <a:gd name="T50" fmla="*/ 10 w 173"/>
                  <a:gd name="T51" fmla="*/ 36 h 65"/>
                  <a:gd name="T52" fmla="*/ 14 w 173"/>
                  <a:gd name="T53" fmla="*/ 37 h 65"/>
                  <a:gd name="T54" fmla="*/ 19 w 173"/>
                  <a:gd name="T55" fmla="*/ 39 h 65"/>
                  <a:gd name="T56" fmla="*/ 23 w 173"/>
                  <a:gd name="T57" fmla="*/ 41 h 65"/>
                  <a:gd name="T58" fmla="*/ 32 w 173"/>
                  <a:gd name="T59" fmla="*/ 45 h 65"/>
                  <a:gd name="T60" fmla="*/ 46 w 173"/>
                  <a:gd name="T61" fmla="*/ 51 h 65"/>
                  <a:gd name="T62" fmla="*/ 59 w 173"/>
                  <a:gd name="T63" fmla="*/ 53 h 65"/>
                  <a:gd name="T64" fmla="*/ 72 w 173"/>
                  <a:gd name="T65" fmla="*/ 55 h 65"/>
                  <a:gd name="T66" fmla="*/ 88 w 173"/>
                  <a:gd name="T67" fmla="*/ 53 h 65"/>
                  <a:gd name="T68" fmla="*/ 103 w 173"/>
                  <a:gd name="T69" fmla="*/ 49 h 65"/>
                  <a:gd name="T70" fmla="*/ 123 w 173"/>
                  <a:gd name="T71" fmla="*/ 41 h 65"/>
                  <a:gd name="T72" fmla="*/ 140 w 173"/>
                  <a:gd name="T73" fmla="*/ 31 h 65"/>
                  <a:gd name="T74" fmla="*/ 154 w 173"/>
                  <a:gd name="T75" fmla="*/ 20 h 65"/>
                  <a:gd name="T76" fmla="*/ 159 w 173"/>
                  <a:gd name="T77" fmla="*/ 15 h 65"/>
                  <a:gd name="T78" fmla="*/ 165 w 173"/>
                  <a:gd name="T79" fmla="*/ 9 h 65"/>
                  <a:gd name="T80" fmla="*/ 167 w 173"/>
                  <a:gd name="T81" fmla="*/ 5 h 65"/>
                  <a:gd name="T82" fmla="*/ 170 w 173"/>
                  <a:gd name="T83" fmla="*/ 3 h 65"/>
                  <a:gd name="T84" fmla="*/ 173 w 173"/>
                  <a:gd name="T85" fmla="*/ 1 h 65"/>
                  <a:gd name="T86" fmla="*/ 173 w 173"/>
                  <a:gd name="T8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 h="65">
                    <a:moveTo>
                      <a:pt x="173" y="0"/>
                    </a:moveTo>
                    <a:lnTo>
                      <a:pt x="173" y="1"/>
                    </a:lnTo>
                    <a:lnTo>
                      <a:pt x="171" y="3"/>
                    </a:lnTo>
                    <a:lnTo>
                      <a:pt x="169" y="7"/>
                    </a:lnTo>
                    <a:lnTo>
                      <a:pt x="165" y="11"/>
                    </a:lnTo>
                    <a:lnTo>
                      <a:pt x="161" y="16"/>
                    </a:lnTo>
                    <a:lnTo>
                      <a:pt x="155" y="21"/>
                    </a:lnTo>
                    <a:lnTo>
                      <a:pt x="143" y="33"/>
                    </a:lnTo>
                    <a:lnTo>
                      <a:pt x="126" y="47"/>
                    </a:lnTo>
                    <a:lnTo>
                      <a:pt x="106" y="57"/>
                    </a:lnTo>
                    <a:lnTo>
                      <a:pt x="90" y="63"/>
                    </a:lnTo>
                    <a:lnTo>
                      <a:pt x="74" y="65"/>
                    </a:lnTo>
                    <a:lnTo>
                      <a:pt x="58" y="65"/>
                    </a:lnTo>
                    <a:lnTo>
                      <a:pt x="43" y="64"/>
                    </a:lnTo>
                    <a:lnTo>
                      <a:pt x="27" y="60"/>
                    </a:lnTo>
                    <a:lnTo>
                      <a:pt x="16" y="55"/>
                    </a:lnTo>
                    <a:lnTo>
                      <a:pt x="11" y="52"/>
                    </a:lnTo>
                    <a:lnTo>
                      <a:pt x="7" y="51"/>
                    </a:lnTo>
                    <a:lnTo>
                      <a:pt x="4" y="48"/>
                    </a:lnTo>
                    <a:lnTo>
                      <a:pt x="2" y="44"/>
                    </a:lnTo>
                    <a:lnTo>
                      <a:pt x="0" y="41"/>
                    </a:lnTo>
                    <a:lnTo>
                      <a:pt x="0" y="39"/>
                    </a:lnTo>
                    <a:lnTo>
                      <a:pt x="2" y="37"/>
                    </a:lnTo>
                    <a:lnTo>
                      <a:pt x="3" y="36"/>
                    </a:lnTo>
                    <a:lnTo>
                      <a:pt x="7" y="36"/>
                    </a:lnTo>
                    <a:lnTo>
                      <a:pt x="10" y="36"/>
                    </a:lnTo>
                    <a:lnTo>
                      <a:pt x="14" y="37"/>
                    </a:lnTo>
                    <a:lnTo>
                      <a:pt x="19" y="39"/>
                    </a:lnTo>
                    <a:lnTo>
                      <a:pt x="23" y="41"/>
                    </a:lnTo>
                    <a:lnTo>
                      <a:pt x="32" y="45"/>
                    </a:lnTo>
                    <a:lnTo>
                      <a:pt x="46" y="51"/>
                    </a:lnTo>
                    <a:lnTo>
                      <a:pt x="59" y="53"/>
                    </a:lnTo>
                    <a:lnTo>
                      <a:pt x="72" y="55"/>
                    </a:lnTo>
                    <a:lnTo>
                      <a:pt x="88" y="53"/>
                    </a:lnTo>
                    <a:lnTo>
                      <a:pt x="103" y="49"/>
                    </a:lnTo>
                    <a:lnTo>
                      <a:pt x="123" y="41"/>
                    </a:lnTo>
                    <a:lnTo>
                      <a:pt x="140" y="31"/>
                    </a:lnTo>
                    <a:lnTo>
                      <a:pt x="154" y="20"/>
                    </a:lnTo>
                    <a:lnTo>
                      <a:pt x="159" y="15"/>
                    </a:lnTo>
                    <a:lnTo>
                      <a:pt x="165" y="9"/>
                    </a:lnTo>
                    <a:lnTo>
                      <a:pt x="167" y="5"/>
                    </a:lnTo>
                    <a:lnTo>
                      <a:pt x="170" y="3"/>
                    </a:lnTo>
                    <a:lnTo>
                      <a:pt x="173" y="1"/>
                    </a:lnTo>
                    <a:lnTo>
                      <a:pt x="173" y="0"/>
                    </a:lnTo>
                    <a:close/>
                  </a:path>
                </a:pathLst>
              </a:custGeom>
              <a:solidFill>
                <a:srgbClr val="251A16"/>
              </a:solidFill>
              <a:ln w="0">
                <a:solidFill>
                  <a:srgbClr val="251A1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6" name="Freeform 25"/>
              <p:cNvSpPr>
                <a:spLocks/>
              </p:cNvSpPr>
              <p:nvPr/>
            </p:nvSpPr>
            <p:spPr bwMode="auto">
              <a:xfrm flipH="1">
                <a:off x="3222813" y="5574959"/>
                <a:ext cx="85683" cy="83925"/>
              </a:xfrm>
              <a:custGeom>
                <a:avLst/>
                <a:gdLst>
                  <a:gd name="T0" fmla="*/ 67 w 195"/>
                  <a:gd name="T1" fmla="*/ 57 h 191"/>
                  <a:gd name="T2" fmla="*/ 99 w 195"/>
                  <a:gd name="T3" fmla="*/ 0 h 191"/>
                  <a:gd name="T4" fmla="*/ 116 w 195"/>
                  <a:gd name="T5" fmla="*/ 65 h 191"/>
                  <a:gd name="T6" fmla="*/ 195 w 195"/>
                  <a:gd name="T7" fmla="*/ 78 h 191"/>
                  <a:gd name="T8" fmla="*/ 124 w 195"/>
                  <a:gd name="T9" fmla="*/ 110 h 191"/>
                  <a:gd name="T10" fmla="*/ 131 w 195"/>
                  <a:gd name="T11" fmla="*/ 191 h 191"/>
                  <a:gd name="T12" fmla="*/ 86 w 195"/>
                  <a:gd name="T13" fmla="*/ 138 h 191"/>
                  <a:gd name="T14" fmla="*/ 28 w 195"/>
                  <a:gd name="T15" fmla="*/ 170 h 191"/>
                  <a:gd name="T16" fmla="*/ 56 w 195"/>
                  <a:gd name="T17" fmla="*/ 103 h 191"/>
                  <a:gd name="T18" fmla="*/ 0 w 195"/>
                  <a:gd name="T19" fmla="*/ 65 h 191"/>
                  <a:gd name="T20" fmla="*/ 67 w 195"/>
                  <a:gd name="T21" fmla="*/ 5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1">
                    <a:moveTo>
                      <a:pt x="67" y="57"/>
                    </a:moveTo>
                    <a:lnTo>
                      <a:pt x="99" y="0"/>
                    </a:lnTo>
                    <a:lnTo>
                      <a:pt x="116" y="65"/>
                    </a:lnTo>
                    <a:lnTo>
                      <a:pt x="195" y="78"/>
                    </a:lnTo>
                    <a:lnTo>
                      <a:pt x="124" y="110"/>
                    </a:lnTo>
                    <a:lnTo>
                      <a:pt x="131" y="191"/>
                    </a:lnTo>
                    <a:lnTo>
                      <a:pt x="86" y="138"/>
                    </a:lnTo>
                    <a:lnTo>
                      <a:pt x="28" y="170"/>
                    </a:lnTo>
                    <a:lnTo>
                      <a:pt x="56" y="103"/>
                    </a:lnTo>
                    <a:lnTo>
                      <a:pt x="0" y="65"/>
                    </a:lnTo>
                    <a:lnTo>
                      <a:pt x="67" y="5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Freeform 26"/>
              <p:cNvSpPr>
                <a:spLocks/>
              </p:cNvSpPr>
              <p:nvPr/>
            </p:nvSpPr>
            <p:spPr bwMode="auto">
              <a:xfrm flipH="1">
                <a:off x="3119554" y="5521353"/>
                <a:ext cx="59759" cy="58440"/>
              </a:xfrm>
              <a:custGeom>
                <a:avLst/>
                <a:gdLst>
                  <a:gd name="T0" fmla="*/ 48 w 136"/>
                  <a:gd name="T1" fmla="*/ 40 h 133"/>
                  <a:gd name="T2" fmla="*/ 69 w 136"/>
                  <a:gd name="T3" fmla="*/ 0 h 133"/>
                  <a:gd name="T4" fmla="*/ 83 w 136"/>
                  <a:gd name="T5" fmla="*/ 44 h 133"/>
                  <a:gd name="T6" fmla="*/ 136 w 136"/>
                  <a:gd name="T7" fmla="*/ 54 h 133"/>
                  <a:gd name="T8" fmla="*/ 87 w 136"/>
                  <a:gd name="T9" fmla="*/ 77 h 133"/>
                  <a:gd name="T10" fmla="*/ 92 w 136"/>
                  <a:gd name="T11" fmla="*/ 133 h 133"/>
                  <a:gd name="T12" fmla="*/ 60 w 136"/>
                  <a:gd name="T13" fmla="*/ 96 h 133"/>
                  <a:gd name="T14" fmla="*/ 20 w 136"/>
                  <a:gd name="T15" fmla="*/ 118 h 133"/>
                  <a:gd name="T16" fmla="*/ 40 w 136"/>
                  <a:gd name="T17" fmla="*/ 72 h 133"/>
                  <a:gd name="T18" fmla="*/ 0 w 136"/>
                  <a:gd name="T19" fmla="*/ 44 h 133"/>
                  <a:gd name="T20" fmla="*/ 48 w 136"/>
                  <a:gd name="T21" fmla="*/ 4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33">
                    <a:moveTo>
                      <a:pt x="48" y="40"/>
                    </a:moveTo>
                    <a:lnTo>
                      <a:pt x="69" y="0"/>
                    </a:lnTo>
                    <a:lnTo>
                      <a:pt x="83" y="44"/>
                    </a:lnTo>
                    <a:lnTo>
                      <a:pt x="136" y="54"/>
                    </a:lnTo>
                    <a:lnTo>
                      <a:pt x="87" y="77"/>
                    </a:lnTo>
                    <a:lnTo>
                      <a:pt x="92" y="133"/>
                    </a:lnTo>
                    <a:lnTo>
                      <a:pt x="60" y="96"/>
                    </a:lnTo>
                    <a:lnTo>
                      <a:pt x="20" y="118"/>
                    </a:lnTo>
                    <a:lnTo>
                      <a:pt x="40" y="72"/>
                    </a:lnTo>
                    <a:lnTo>
                      <a:pt x="0" y="44"/>
                    </a:lnTo>
                    <a:lnTo>
                      <a:pt x="48"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8" name="Freeform 27"/>
              <p:cNvSpPr>
                <a:spLocks/>
              </p:cNvSpPr>
              <p:nvPr/>
            </p:nvSpPr>
            <p:spPr bwMode="auto">
              <a:xfrm flipH="1">
                <a:off x="2969718" y="5698431"/>
                <a:ext cx="60198" cy="58440"/>
              </a:xfrm>
              <a:custGeom>
                <a:avLst/>
                <a:gdLst>
                  <a:gd name="T0" fmla="*/ 47 w 137"/>
                  <a:gd name="T1" fmla="*/ 40 h 133"/>
                  <a:gd name="T2" fmla="*/ 70 w 137"/>
                  <a:gd name="T3" fmla="*/ 0 h 133"/>
                  <a:gd name="T4" fmla="*/ 82 w 137"/>
                  <a:gd name="T5" fmla="*/ 45 h 133"/>
                  <a:gd name="T6" fmla="*/ 137 w 137"/>
                  <a:gd name="T7" fmla="*/ 55 h 133"/>
                  <a:gd name="T8" fmla="*/ 87 w 137"/>
                  <a:gd name="T9" fmla="*/ 77 h 133"/>
                  <a:gd name="T10" fmla="*/ 92 w 137"/>
                  <a:gd name="T11" fmla="*/ 133 h 133"/>
                  <a:gd name="T12" fmla="*/ 60 w 137"/>
                  <a:gd name="T13" fmla="*/ 97 h 133"/>
                  <a:gd name="T14" fmla="*/ 20 w 137"/>
                  <a:gd name="T15" fmla="*/ 119 h 133"/>
                  <a:gd name="T16" fmla="*/ 40 w 137"/>
                  <a:gd name="T17" fmla="*/ 72 h 133"/>
                  <a:gd name="T18" fmla="*/ 0 w 137"/>
                  <a:gd name="T19" fmla="*/ 45 h 133"/>
                  <a:gd name="T20" fmla="*/ 47 w 137"/>
                  <a:gd name="T21" fmla="*/ 4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33">
                    <a:moveTo>
                      <a:pt x="47" y="40"/>
                    </a:moveTo>
                    <a:lnTo>
                      <a:pt x="70" y="0"/>
                    </a:lnTo>
                    <a:lnTo>
                      <a:pt x="82" y="45"/>
                    </a:lnTo>
                    <a:lnTo>
                      <a:pt x="137" y="55"/>
                    </a:lnTo>
                    <a:lnTo>
                      <a:pt x="87" y="77"/>
                    </a:lnTo>
                    <a:lnTo>
                      <a:pt x="92" y="133"/>
                    </a:lnTo>
                    <a:lnTo>
                      <a:pt x="60" y="97"/>
                    </a:lnTo>
                    <a:lnTo>
                      <a:pt x="20" y="119"/>
                    </a:lnTo>
                    <a:lnTo>
                      <a:pt x="40" y="72"/>
                    </a:lnTo>
                    <a:lnTo>
                      <a:pt x="0" y="45"/>
                    </a:lnTo>
                    <a:lnTo>
                      <a:pt x="47"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9" name="Freeform 28"/>
              <p:cNvSpPr>
                <a:spLocks/>
              </p:cNvSpPr>
              <p:nvPr/>
            </p:nvSpPr>
            <p:spPr bwMode="auto">
              <a:xfrm flipH="1">
                <a:off x="2354557" y="5881222"/>
                <a:ext cx="59759" cy="58880"/>
              </a:xfrm>
              <a:custGeom>
                <a:avLst/>
                <a:gdLst>
                  <a:gd name="T0" fmla="*/ 48 w 136"/>
                  <a:gd name="T1" fmla="*/ 40 h 134"/>
                  <a:gd name="T2" fmla="*/ 69 w 136"/>
                  <a:gd name="T3" fmla="*/ 0 h 134"/>
                  <a:gd name="T4" fmla="*/ 83 w 136"/>
                  <a:gd name="T5" fmla="*/ 46 h 134"/>
                  <a:gd name="T6" fmla="*/ 136 w 136"/>
                  <a:gd name="T7" fmla="*/ 55 h 134"/>
                  <a:gd name="T8" fmla="*/ 87 w 136"/>
                  <a:gd name="T9" fmla="*/ 78 h 134"/>
                  <a:gd name="T10" fmla="*/ 92 w 136"/>
                  <a:gd name="T11" fmla="*/ 134 h 134"/>
                  <a:gd name="T12" fmla="*/ 60 w 136"/>
                  <a:gd name="T13" fmla="*/ 98 h 134"/>
                  <a:gd name="T14" fmla="*/ 20 w 136"/>
                  <a:gd name="T15" fmla="*/ 119 h 134"/>
                  <a:gd name="T16" fmla="*/ 40 w 136"/>
                  <a:gd name="T17" fmla="*/ 72 h 134"/>
                  <a:gd name="T18" fmla="*/ 0 w 136"/>
                  <a:gd name="T19" fmla="*/ 46 h 134"/>
                  <a:gd name="T20" fmla="*/ 48 w 136"/>
                  <a:gd name="T21" fmla="*/ 4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34">
                    <a:moveTo>
                      <a:pt x="48" y="40"/>
                    </a:moveTo>
                    <a:lnTo>
                      <a:pt x="69" y="0"/>
                    </a:lnTo>
                    <a:lnTo>
                      <a:pt x="83" y="46"/>
                    </a:lnTo>
                    <a:lnTo>
                      <a:pt x="136" y="55"/>
                    </a:lnTo>
                    <a:lnTo>
                      <a:pt x="87" y="78"/>
                    </a:lnTo>
                    <a:lnTo>
                      <a:pt x="92" y="134"/>
                    </a:lnTo>
                    <a:lnTo>
                      <a:pt x="60" y="98"/>
                    </a:lnTo>
                    <a:lnTo>
                      <a:pt x="20" y="119"/>
                    </a:lnTo>
                    <a:lnTo>
                      <a:pt x="40" y="72"/>
                    </a:lnTo>
                    <a:lnTo>
                      <a:pt x="0" y="46"/>
                    </a:lnTo>
                    <a:lnTo>
                      <a:pt x="48"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0" name="Freeform 29"/>
              <p:cNvSpPr>
                <a:spLocks/>
              </p:cNvSpPr>
              <p:nvPr/>
            </p:nvSpPr>
            <p:spPr bwMode="auto">
              <a:xfrm flipH="1">
                <a:off x="2851519" y="5665915"/>
                <a:ext cx="42182" cy="41303"/>
              </a:xfrm>
              <a:custGeom>
                <a:avLst/>
                <a:gdLst>
                  <a:gd name="T0" fmla="*/ 33 w 96"/>
                  <a:gd name="T1" fmla="*/ 28 h 94"/>
                  <a:gd name="T2" fmla="*/ 49 w 96"/>
                  <a:gd name="T3" fmla="*/ 0 h 94"/>
                  <a:gd name="T4" fmla="*/ 58 w 96"/>
                  <a:gd name="T5" fmla="*/ 31 h 94"/>
                  <a:gd name="T6" fmla="*/ 96 w 96"/>
                  <a:gd name="T7" fmla="*/ 38 h 94"/>
                  <a:gd name="T8" fmla="*/ 62 w 96"/>
                  <a:gd name="T9" fmla="*/ 54 h 94"/>
                  <a:gd name="T10" fmla="*/ 64 w 96"/>
                  <a:gd name="T11" fmla="*/ 94 h 94"/>
                  <a:gd name="T12" fmla="*/ 43 w 96"/>
                  <a:gd name="T13" fmla="*/ 67 h 94"/>
                  <a:gd name="T14" fmla="*/ 15 w 96"/>
                  <a:gd name="T15" fmla="*/ 83 h 94"/>
                  <a:gd name="T16" fmla="*/ 28 w 96"/>
                  <a:gd name="T17" fmla="*/ 50 h 94"/>
                  <a:gd name="T18" fmla="*/ 0 w 96"/>
                  <a:gd name="T19" fmla="*/ 31 h 94"/>
                  <a:gd name="T20" fmla="*/ 33 w 96"/>
                  <a:gd name="T21" fmla="*/ 2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4">
                    <a:moveTo>
                      <a:pt x="33" y="28"/>
                    </a:moveTo>
                    <a:lnTo>
                      <a:pt x="49" y="0"/>
                    </a:lnTo>
                    <a:lnTo>
                      <a:pt x="58" y="31"/>
                    </a:lnTo>
                    <a:lnTo>
                      <a:pt x="96" y="38"/>
                    </a:lnTo>
                    <a:lnTo>
                      <a:pt x="62" y="54"/>
                    </a:lnTo>
                    <a:lnTo>
                      <a:pt x="64" y="94"/>
                    </a:lnTo>
                    <a:lnTo>
                      <a:pt x="43" y="67"/>
                    </a:lnTo>
                    <a:lnTo>
                      <a:pt x="15" y="83"/>
                    </a:lnTo>
                    <a:lnTo>
                      <a:pt x="28" y="50"/>
                    </a:lnTo>
                    <a:lnTo>
                      <a:pt x="0" y="31"/>
                    </a:lnTo>
                    <a:lnTo>
                      <a:pt x="33" y="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1" name="Freeform 30"/>
              <p:cNvSpPr>
                <a:spLocks/>
              </p:cNvSpPr>
              <p:nvPr/>
            </p:nvSpPr>
            <p:spPr bwMode="auto">
              <a:xfrm flipH="1">
                <a:off x="2750018" y="5745447"/>
                <a:ext cx="42182" cy="40864"/>
              </a:xfrm>
              <a:custGeom>
                <a:avLst/>
                <a:gdLst>
                  <a:gd name="T0" fmla="*/ 33 w 96"/>
                  <a:gd name="T1" fmla="*/ 28 h 93"/>
                  <a:gd name="T2" fmla="*/ 49 w 96"/>
                  <a:gd name="T3" fmla="*/ 0 h 93"/>
                  <a:gd name="T4" fmla="*/ 57 w 96"/>
                  <a:gd name="T5" fmla="*/ 30 h 93"/>
                  <a:gd name="T6" fmla="*/ 96 w 96"/>
                  <a:gd name="T7" fmla="*/ 37 h 93"/>
                  <a:gd name="T8" fmla="*/ 61 w 96"/>
                  <a:gd name="T9" fmla="*/ 53 h 93"/>
                  <a:gd name="T10" fmla="*/ 64 w 96"/>
                  <a:gd name="T11" fmla="*/ 93 h 93"/>
                  <a:gd name="T12" fmla="*/ 41 w 96"/>
                  <a:gd name="T13" fmla="*/ 68 h 93"/>
                  <a:gd name="T14" fmla="*/ 15 w 96"/>
                  <a:gd name="T15" fmla="*/ 82 h 93"/>
                  <a:gd name="T16" fmla="*/ 28 w 96"/>
                  <a:gd name="T17" fmla="*/ 50 h 93"/>
                  <a:gd name="T18" fmla="*/ 0 w 96"/>
                  <a:gd name="T19" fmla="*/ 30 h 93"/>
                  <a:gd name="T20" fmla="*/ 33 w 96"/>
                  <a:gd name="T21"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3">
                    <a:moveTo>
                      <a:pt x="33" y="28"/>
                    </a:moveTo>
                    <a:lnTo>
                      <a:pt x="49" y="0"/>
                    </a:lnTo>
                    <a:lnTo>
                      <a:pt x="57" y="30"/>
                    </a:lnTo>
                    <a:lnTo>
                      <a:pt x="96" y="37"/>
                    </a:lnTo>
                    <a:lnTo>
                      <a:pt x="61" y="53"/>
                    </a:lnTo>
                    <a:lnTo>
                      <a:pt x="64" y="93"/>
                    </a:lnTo>
                    <a:lnTo>
                      <a:pt x="41" y="68"/>
                    </a:lnTo>
                    <a:lnTo>
                      <a:pt x="15" y="82"/>
                    </a:lnTo>
                    <a:lnTo>
                      <a:pt x="28" y="50"/>
                    </a:lnTo>
                    <a:lnTo>
                      <a:pt x="0" y="30"/>
                    </a:lnTo>
                    <a:lnTo>
                      <a:pt x="33" y="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2" name="Freeform 31"/>
              <p:cNvSpPr>
                <a:spLocks/>
              </p:cNvSpPr>
              <p:nvPr/>
            </p:nvSpPr>
            <p:spPr bwMode="auto">
              <a:xfrm flipH="1">
                <a:off x="3357269" y="5559141"/>
                <a:ext cx="42182" cy="41303"/>
              </a:xfrm>
              <a:custGeom>
                <a:avLst/>
                <a:gdLst>
                  <a:gd name="T0" fmla="*/ 34 w 96"/>
                  <a:gd name="T1" fmla="*/ 28 h 94"/>
                  <a:gd name="T2" fmla="*/ 50 w 96"/>
                  <a:gd name="T3" fmla="*/ 0 h 94"/>
                  <a:gd name="T4" fmla="*/ 58 w 96"/>
                  <a:gd name="T5" fmla="*/ 32 h 94"/>
                  <a:gd name="T6" fmla="*/ 96 w 96"/>
                  <a:gd name="T7" fmla="*/ 39 h 94"/>
                  <a:gd name="T8" fmla="*/ 62 w 96"/>
                  <a:gd name="T9" fmla="*/ 55 h 94"/>
                  <a:gd name="T10" fmla="*/ 64 w 96"/>
                  <a:gd name="T11" fmla="*/ 94 h 94"/>
                  <a:gd name="T12" fmla="*/ 42 w 96"/>
                  <a:gd name="T13" fmla="*/ 68 h 94"/>
                  <a:gd name="T14" fmla="*/ 15 w 96"/>
                  <a:gd name="T15" fmla="*/ 85 h 94"/>
                  <a:gd name="T16" fmla="*/ 28 w 96"/>
                  <a:gd name="T17" fmla="*/ 51 h 94"/>
                  <a:gd name="T18" fmla="*/ 0 w 96"/>
                  <a:gd name="T19" fmla="*/ 32 h 94"/>
                  <a:gd name="T20" fmla="*/ 34 w 96"/>
                  <a:gd name="T21" fmla="*/ 2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4">
                    <a:moveTo>
                      <a:pt x="34" y="28"/>
                    </a:moveTo>
                    <a:lnTo>
                      <a:pt x="50" y="0"/>
                    </a:lnTo>
                    <a:lnTo>
                      <a:pt x="58" y="32"/>
                    </a:lnTo>
                    <a:lnTo>
                      <a:pt x="96" y="39"/>
                    </a:lnTo>
                    <a:lnTo>
                      <a:pt x="62" y="55"/>
                    </a:lnTo>
                    <a:lnTo>
                      <a:pt x="64" y="94"/>
                    </a:lnTo>
                    <a:lnTo>
                      <a:pt x="42" y="68"/>
                    </a:lnTo>
                    <a:lnTo>
                      <a:pt x="15" y="85"/>
                    </a:lnTo>
                    <a:lnTo>
                      <a:pt x="28" y="51"/>
                    </a:lnTo>
                    <a:lnTo>
                      <a:pt x="0" y="32"/>
                    </a:lnTo>
                    <a:lnTo>
                      <a:pt x="34" y="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3" name="Freeform 32"/>
              <p:cNvSpPr>
                <a:spLocks/>
              </p:cNvSpPr>
              <p:nvPr/>
            </p:nvSpPr>
            <p:spPr bwMode="auto">
              <a:xfrm flipH="1">
                <a:off x="2432331" y="5791144"/>
                <a:ext cx="41743" cy="40864"/>
              </a:xfrm>
              <a:custGeom>
                <a:avLst/>
                <a:gdLst>
                  <a:gd name="T0" fmla="*/ 33 w 95"/>
                  <a:gd name="T1" fmla="*/ 28 h 93"/>
                  <a:gd name="T2" fmla="*/ 48 w 95"/>
                  <a:gd name="T3" fmla="*/ 0 h 93"/>
                  <a:gd name="T4" fmla="*/ 57 w 95"/>
                  <a:gd name="T5" fmla="*/ 30 h 93"/>
                  <a:gd name="T6" fmla="*/ 95 w 95"/>
                  <a:gd name="T7" fmla="*/ 37 h 93"/>
                  <a:gd name="T8" fmla="*/ 61 w 95"/>
                  <a:gd name="T9" fmla="*/ 53 h 93"/>
                  <a:gd name="T10" fmla="*/ 64 w 95"/>
                  <a:gd name="T11" fmla="*/ 93 h 93"/>
                  <a:gd name="T12" fmla="*/ 41 w 95"/>
                  <a:gd name="T13" fmla="*/ 67 h 93"/>
                  <a:gd name="T14" fmla="*/ 14 w 95"/>
                  <a:gd name="T15" fmla="*/ 83 h 93"/>
                  <a:gd name="T16" fmla="*/ 28 w 95"/>
                  <a:gd name="T17" fmla="*/ 49 h 93"/>
                  <a:gd name="T18" fmla="*/ 0 w 95"/>
                  <a:gd name="T19" fmla="*/ 30 h 93"/>
                  <a:gd name="T20" fmla="*/ 33 w 95"/>
                  <a:gd name="T21"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3">
                    <a:moveTo>
                      <a:pt x="33" y="28"/>
                    </a:moveTo>
                    <a:lnTo>
                      <a:pt x="48" y="0"/>
                    </a:lnTo>
                    <a:lnTo>
                      <a:pt x="57" y="30"/>
                    </a:lnTo>
                    <a:lnTo>
                      <a:pt x="95" y="37"/>
                    </a:lnTo>
                    <a:lnTo>
                      <a:pt x="61" y="53"/>
                    </a:lnTo>
                    <a:lnTo>
                      <a:pt x="64" y="93"/>
                    </a:lnTo>
                    <a:lnTo>
                      <a:pt x="41" y="67"/>
                    </a:lnTo>
                    <a:lnTo>
                      <a:pt x="14" y="83"/>
                    </a:lnTo>
                    <a:lnTo>
                      <a:pt x="28" y="49"/>
                    </a:lnTo>
                    <a:lnTo>
                      <a:pt x="0" y="30"/>
                    </a:lnTo>
                    <a:lnTo>
                      <a:pt x="33" y="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4" name="Freeform 33"/>
              <p:cNvSpPr>
                <a:spLocks/>
              </p:cNvSpPr>
              <p:nvPr/>
            </p:nvSpPr>
            <p:spPr bwMode="auto">
              <a:xfrm flipH="1">
                <a:off x="2159023" y="5927359"/>
                <a:ext cx="42182" cy="40864"/>
              </a:xfrm>
              <a:custGeom>
                <a:avLst/>
                <a:gdLst>
                  <a:gd name="T0" fmla="*/ 33 w 96"/>
                  <a:gd name="T1" fmla="*/ 28 h 93"/>
                  <a:gd name="T2" fmla="*/ 49 w 96"/>
                  <a:gd name="T3" fmla="*/ 0 h 93"/>
                  <a:gd name="T4" fmla="*/ 57 w 96"/>
                  <a:gd name="T5" fmla="*/ 32 h 93"/>
                  <a:gd name="T6" fmla="*/ 96 w 96"/>
                  <a:gd name="T7" fmla="*/ 38 h 93"/>
                  <a:gd name="T8" fmla="*/ 61 w 96"/>
                  <a:gd name="T9" fmla="*/ 54 h 93"/>
                  <a:gd name="T10" fmla="*/ 64 w 96"/>
                  <a:gd name="T11" fmla="*/ 93 h 93"/>
                  <a:gd name="T12" fmla="*/ 41 w 96"/>
                  <a:gd name="T13" fmla="*/ 68 h 93"/>
                  <a:gd name="T14" fmla="*/ 14 w 96"/>
                  <a:gd name="T15" fmla="*/ 84 h 93"/>
                  <a:gd name="T16" fmla="*/ 28 w 96"/>
                  <a:gd name="T17" fmla="*/ 50 h 93"/>
                  <a:gd name="T18" fmla="*/ 0 w 96"/>
                  <a:gd name="T19" fmla="*/ 32 h 93"/>
                  <a:gd name="T20" fmla="*/ 33 w 96"/>
                  <a:gd name="T21"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3">
                    <a:moveTo>
                      <a:pt x="33" y="28"/>
                    </a:moveTo>
                    <a:lnTo>
                      <a:pt x="49" y="0"/>
                    </a:lnTo>
                    <a:lnTo>
                      <a:pt x="57" y="32"/>
                    </a:lnTo>
                    <a:lnTo>
                      <a:pt x="96" y="38"/>
                    </a:lnTo>
                    <a:lnTo>
                      <a:pt x="61" y="54"/>
                    </a:lnTo>
                    <a:lnTo>
                      <a:pt x="64" y="93"/>
                    </a:lnTo>
                    <a:lnTo>
                      <a:pt x="41" y="68"/>
                    </a:lnTo>
                    <a:lnTo>
                      <a:pt x="14" y="84"/>
                    </a:lnTo>
                    <a:lnTo>
                      <a:pt x="28" y="50"/>
                    </a:lnTo>
                    <a:lnTo>
                      <a:pt x="0" y="32"/>
                    </a:lnTo>
                    <a:lnTo>
                      <a:pt x="33" y="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5" name="Group 4"/>
          <p:cNvGrpSpPr/>
          <p:nvPr/>
        </p:nvGrpSpPr>
        <p:grpSpPr>
          <a:xfrm>
            <a:off x="2806574" y="2365806"/>
            <a:ext cx="2024948" cy="1064584"/>
            <a:chOff x="2806574" y="2365806"/>
            <a:chExt cx="2024948" cy="1064584"/>
          </a:xfrm>
        </p:grpSpPr>
        <p:grpSp>
          <p:nvGrpSpPr>
            <p:cNvPr id="13" name="Group 12"/>
            <p:cNvGrpSpPr/>
            <p:nvPr/>
          </p:nvGrpSpPr>
          <p:grpSpPr>
            <a:xfrm>
              <a:off x="2806574" y="2365806"/>
              <a:ext cx="1835464" cy="1064584"/>
              <a:chOff x="-1459007" y="1334055"/>
              <a:chExt cx="1835464" cy="1064584"/>
            </a:xfrm>
          </p:grpSpPr>
          <p:sp>
            <p:nvSpPr>
              <p:cNvPr id="6" name="Block Arc 28"/>
              <p:cNvSpPr>
                <a:spLocks noChangeAspect="1"/>
              </p:cNvSpPr>
              <p:nvPr/>
            </p:nvSpPr>
            <p:spPr bwMode="auto">
              <a:xfrm rot="17100000">
                <a:off x="-1476923" y="1351971"/>
                <a:ext cx="341562" cy="305730"/>
              </a:xfrm>
              <a:custGeom>
                <a:avLst/>
                <a:gdLst/>
                <a:ahLst/>
                <a:cxnLst/>
                <a:rect l="l" t="t" r="r" b="b"/>
                <a:pathLst>
                  <a:path w="2071359" h="1853581">
                    <a:moveTo>
                      <a:pt x="1800238" y="406230"/>
                    </a:moveTo>
                    <a:cubicBezTo>
                      <a:pt x="1809261" y="431222"/>
                      <a:pt x="1815832" y="456787"/>
                      <a:pt x="1819799" y="482769"/>
                    </a:cubicBezTo>
                    <a:cubicBezTo>
                      <a:pt x="1819832" y="483744"/>
                      <a:pt x="1819868" y="484719"/>
                      <a:pt x="1819901" y="485694"/>
                    </a:cubicBezTo>
                    <a:lnTo>
                      <a:pt x="1535562" y="561882"/>
                    </a:lnTo>
                    <a:cubicBezTo>
                      <a:pt x="1395366" y="99813"/>
                      <a:pt x="841287" y="282030"/>
                      <a:pt x="721121" y="361446"/>
                    </a:cubicBezTo>
                    <a:lnTo>
                      <a:pt x="823345" y="742950"/>
                    </a:lnTo>
                    <a:lnTo>
                      <a:pt x="180737" y="915136"/>
                    </a:lnTo>
                    <a:lnTo>
                      <a:pt x="0" y="240624"/>
                    </a:lnTo>
                    <a:lnTo>
                      <a:pt x="572417" y="87245"/>
                    </a:lnTo>
                    <a:cubicBezTo>
                      <a:pt x="801072" y="30063"/>
                      <a:pt x="1096589" y="-33137"/>
                      <a:pt x="1301226" y="20027"/>
                    </a:cubicBezTo>
                    <a:cubicBezTo>
                      <a:pt x="1553702" y="84493"/>
                      <a:pt x="1737078" y="231291"/>
                      <a:pt x="1800238" y="406230"/>
                    </a:cubicBezTo>
                    <a:close/>
                    <a:moveTo>
                      <a:pt x="2051695" y="1344675"/>
                    </a:moveTo>
                    <a:cubicBezTo>
                      <a:pt x="2060719" y="1369667"/>
                      <a:pt x="2067289" y="1395231"/>
                      <a:pt x="2071256" y="1421214"/>
                    </a:cubicBezTo>
                    <a:cubicBezTo>
                      <a:pt x="2071290" y="1422189"/>
                      <a:pt x="2071325" y="1423164"/>
                      <a:pt x="2071359" y="1424139"/>
                    </a:cubicBezTo>
                    <a:lnTo>
                      <a:pt x="1787019" y="1500327"/>
                    </a:lnTo>
                    <a:cubicBezTo>
                      <a:pt x="1646823" y="1038258"/>
                      <a:pt x="1092745" y="1220475"/>
                      <a:pt x="972579" y="1299891"/>
                    </a:cubicBezTo>
                    <a:lnTo>
                      <a:pt x="1074803" y="1681394"/>
                    </a:lnTo>
                    <a:lnTo>
                      <a:pt x="432194" y="1853581"/>
                    </a:lnTo>
                    <a:lnTo>
                      <a:pt x="251458" y="1179069"/>
                    </a:lnTo>
                    <a:lnTo>
                      <a:pt x="823874" y="1025690"/>
                    </a:lnTo>
                    <a:cubicBezTo>
                      <a:pt x="1052530" y="968507"/>
                      <a:pt x="1348047" y="905307"/>
                      <a:pt x="1552683" y="958471"/>
                    </a:cubicBezTo>
                    <a:cubicBezTo>
                      <a:pt x="1805159" y="1022937"/>
                      <a:pt x="1988535" y="1169736"/>
                      <a:pt x="2051695" y="1344675"/>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a:xfrm>
                <a:off x="-1186612" y="1382976"/>
                <a:ext cx="1563069" cy="1015663"/>
              </a:xfrm>
              <a:prstGeom prst="rect">
                <a:avLst/>
              </a:prstGeom>
            </p:spPr>
            <p:txBody>
              <a:bodyPr wrap="square">
                <a:spAutoFit/>
              </a:bodyPr>
              <a:lstStyle/>
              <a:p>
                <a:r>
                  <a:rPr lang="en-US" sz="2000" dirty="0">
                    <a:solidFill>
                      <a:srgbClr val="404040"/>
                    </a:solidFill>
                  </a:rPr>
                  <a:t>We’ve been doing this for 40 years</a:t>
                </a:r>
              </a:p>
            </p:txBody>
          </p:sp>
        </p:grpSp>
        <p:sp>
          <p:nvSpPr>
            <p:cNvPr id="95" name="Block Arc 28"/>
            <p:cNvSpPr>
              <a:spLocks noChangeAspect="1"/>
            </p:cNvSpPr>
            <p:nvPr/>
          </p:nvSpPr>
          <p:spPr bwMode="auto">
            <a:xfrm rot="5203667">
              <a:off x="4507876" y="2964193"/>
              <a:ext cx="341562" cy="305730"/>
            </a:xfrm>
            <a:custGeom>
              <a:avLst/>
              <a:gdLst/>
              <a:ahLst/>
              <a:cxnLst/>
              <a:rect l="l" t="t" r="r" b="b"/>
              <a:pathLst>
                <a:path w="2071359" h="1853581">
                  <a:moveTo>
                    <a:pt x="1800238" y="406230"/>
                  </a:moveTo>
                  <a:cubicBezTo>
                    <a:pt x="1809261" y="431222"/>
                    <a:pt x="1815832" y="456787"/>
                    <a:pt x="1819799" y="482769"/>
                  </a:cubicBezTo>
                  <a:cubicBezTo>
                    <a:pt x="1819832" y="483744"/>
                    <a:pt x="1819868" y="484719"/>
                    <a:pt x="1819901" y="485694"/>
                  </a:cubicBezTo>
                  <a:lnTo>
                    <a:pt x="1535562" y="561882"/>
                  </a:lnTo>
                  <a:cubicBezTo>
                    <a:pt x="1395366" y="99813"/>
                    <a:pt x="841287" y="282030"/>
                    <a:pt x="721121" y="361446"/>
                  </a:cubicBezTo>
                  <a:lnTo>
                    <a:pt x="823345" y="742950"/>
                  </a:lnTo>
                  <a:lnTo>
                    <a:pt x="180737" y="915136"/>
                  </a:lnTo>
                  <a:lnTo>
                    <a:pt x="0" y="240624"/>
                  </a:lnTo>
                  <a:lnTo>
                    <a:pt x="572417" y="87245"/>
                  </a:lnTo>
                  <a:cubicBezTo>
                    <a:pt x="801072" y="30063"/>
                    <a:pt x="1096589" y="-33137"/>
                    <a:pt x="1301226" y="20027"/>
                  </a:cubicBezTo>
                  <a:cubicBezTo>
                    <a:pt x="1553702" y="84493"/>
                    <a:pt x="1737078" y="231291"/>
                    <a:pt x="1800238" y="406230"/>
                  </a:cubicBezTo>
                  <a:close/>
                  <a:moveTo>
                    <a:pt x="2051695" y="1344675"/>
                  </a:moveTo>
                  <a:cubicBezTo>
                    <a:pt x="2060719" y="1369667"/>
                    <a:pt x="2067289" y="1395231"/>
                    <a:pt x="2071256" y="1421214"/>
                  </a:cubicBezTo>
                  <a:cubicBezTo>
                    <a:pt x="2071290" y="1422189"/>
                    <a:pt x="2071325" y="1423164"/>
                    <a:pt x="2071359" y="1424139"/>
                  </a:cubicBezTo>
                  <a:lnTo>
                    <a:pt x="1787019" y="1500327"/>
                  </a:lnTo>
                  <a:cubicBezTo>
                    <a:pt x="1646823" y="1038258"/>
                    <a:pt x="1092745" y="1220475"/>
                    <a:pt x="972579" y="1299891"/>
                  </a:cubicBezTo>
                  <a:lnTo>
                    <a:pt x="1074803" y="1681394"/>
                  </a:lnTo>
                  <a:lnTo>
                    <a:pt x="432194" y="1853581"/>
                  </a:lnTo>
                  <a:lnTo>
                    <a:pt x="251458" y="1179069"/>
                  </a:lnTo>
                  <a:lnTo>
                    <a:pt x="823874" y="1025690"/>
                  </a:lnTo>
                  <a:cubicBezTo>
                    <a:pt x="1052530" y="968507"/>
                    <a:pt x="1348047" y="905307"/>
                    <a:pt x="1552683" y="958471"/>
                  </a:cubicBezTo>
                  <a:cubicBezTo>
                    <a:pt x="1805159" y="1022937"/>
                    <a:pt x="1988535" y="1169736"/>
                    <a:pt x="2051695" y="1344675"/>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5563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500" fill="hold"/>
                                        <p:tgtEl>
                                          <p:spTgt spid="81"/>
                                        </p:tgtEl>
                                        <p:attrNameLst>
                                          <p:attrName>ppt_w</p:attrName>
                                        </p:attrNameLst>
                                      </p:cBhvr>
                                      <p:tavLst>
                                        <p:tav tm="0">
                                          <p:val>
                                            <p:fltVal val="0"/>
                                          </p:val>
                                        </p:tav>
                                        <p:tav tm="100000">
                                          <p:val>
                                            <p:strVal val="#ppt_w"/>
                                          </p:val>
                                        </p:tav>
                                      </p:tavLst>
                                    </p:anim>
                                    <p:anim calcmode="lin" valueType="num">
                                      <p:cBhvr>
                                        <p:cTn id="14" dur="500" fill="hold"/>
                                        <p:tgtEl>
                                          <p:spTgt spid="81"/>
                                        </p:tgtEl>
                                        <p:attrNameLst>
                                          <p:attrName>ppt_h</p:attrName>
                                        </p:attrNameLst>
                                      </p:cBhvr>
                                      <p:tavLst>
                                        <p:tav tm="0">
                                          <p:val>
                                            <p:fltVal val="0"/>
                                          </p:val>
                                        </p:tav>
                                        <p:tav tm="100000">
                                          <p:val>
                                            <p:strVal val="#ppt_h"/>
                                          </p:val>
                                        </p:tav>
                                      </p:tavLst>
                                    </p:anim>
                                    <p:animEffect transition="in" filter="fade">
                                      <p:cBhvr>
                                        <p:cTn id="15" dur="500"/>
                                        <p:tgtEl>
                                          <p:spTgt spid="8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 presetClass="entr" presetSubtype="2" decel="10000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Effect transition="in" filter="fade">
                                      <p:cBhvr>
                                        <p:cTn id="35" dur="500"/>
                                        <p:tgtEl>
                                          <p:spTgt spid="8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childTnLst>
                          </p:cTn>
                        </p:par>
                        <p:par>
                          <p:cTn id="44" fill="hold">
                            <p:stCondLst>
                              <p:cond delay="1500"/>
                            </p:stCondLst>
                            <p:childTnLst>
                              <p:par>
                                <p:cTn id="45" presetID="2" presetClass="entr" presetSubtype="2" decel="10000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1+#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69" grpId="0"/>
      <p:bldP spid="70" grpId="0"/>
      <p:bldP spid="72" grpId="0"/>
      <p:bldP spid="81" grpId="0" animBg="1"/>
      <p:bldP spid="8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3"/>
          <p:cNvSpPr txBox="1"/>
          <p:nvPr/>
        </p:nvSpPr>
        <p:spPr>
          <a:xfrm>
            <a:off x="518818" y="1516062"/>
            <a:ext cx="11912012" cy="4896701"/>
          </a:xfrm>
          <a:prstGeom prst="rect">
            <a:avLst/>
          </a:prstGeom>
          <a:noFill/>
        </p:spPr>
        <p:txBody>
          <a:bodyPr wrap="square" rtlCol="0">
            <a:spAutoFit/>
          </a:bodyPr>
          <a:lstStyle/>
          <a:p>
            <a:pPr marL="466298" indent="-466298">
              <a:buFont typeface="Arial" panose="020B0604020202020204" pitchFamily="34" charset="0"/>
              <a:buChar char="•"/>
            </a:pPr>
            <a:r>
              <a:rPr lang="it-IT" sz="2856" dirty="0"/>
              <a:t>IoT Hub vs AWS IoT</a:t>
            </a:r>
            <a:r>
              <a:rPr lang="it-IT" sz="2448" dirty="0"/>
              <a:t> : </a:t>
            </a:r>
            <a:r>
              <a:rPr lang="it-IT" sz="2448" dirty="0">
                <a:hlinkClick r:id="rId2"/>
              </a:rPr>
              <a:t>https://paolopatierno.wordpress.com/2015/10/13/an-iot-platforms-match-microsoft-azure-iot-vs-amazon-aws-iot/</a:t>
            </a:r>
            <a:endParaRPr lang="it-IT" sz="2448" dirty="0"/>
          </a:p>
          <a:p>
            <a:pPr marL="466298" indent="-466298">
              <a:buFont typeface="Arial" panose="020B0604020202020204" pitchFamily="34" charset="0"/>
              <a:buChar char="•"/>
            </a:pPr>
            <a:r>
              <a:rPr lang="it-IT" sz="2856" dirty="0"/>
              <a:t>IoT Hub connection using AMQP stack :</a:t>
            </a:r>
          </a:p>
          <a:p>
            <a:pPr marL="932597" lvl="1" indent="-466298">
              <a:buFont typeface="Arial" panose="020B0604020202020204" pitchFamily="34" charset="0"/>
              <a:buChar char="•"/>
            </a:pPr>
            <a:r>
              <a:rPr lang="it-IT" sz="2448" dirty="0">
                <a:hlinkClick r:id="rId3"/>
              </a:rPr>
              <a:t>https://paolopatierno.wordpress.com/2015/10/24/connecting-to-the-azure-iot-hub-using-an-the-amqp-stack/</a:t>
            </a:r>
            <a:r>
              <a:rPr lang="it-IT" sz="2448" dirty="0"/>
              <a:t> </a:t>
            </a:r>
          </a:p>
          <a:p>
            <a:pPr marL="932597" lvl="1" indent="-466298">
              <a:buFont typeface="Arial" panose="020B0604020202020204" pitchFamily="34" charset="0"/>
              <a:buChar char="•"/>
            </a:pPr>
            <a:r>
              <a:rPr lang="it-IT" sz="2448" dirty="0">
                <a:hlinkClick r:id="rId4"/>
              </a:rPr>
              <a:t>https://paolopatierno.wordpress.com/2015/10/31/azure-iot-hub-commands-and-feedback-using-amqp-net-lite/</a:t>
            </a:r>
            <a:r>
              <a:rPr lang="it-IT" sz="2448" dirty="0"/>
              <a:t> </a:t>
            </a:r>
          </a:p>
          <a:p>
            <a:pPr marL="932597" lvl="1" indent="-466298">
              <a:buFont typeface="Arial" panose="020B0604020202020204" pitchFamily="34" charset="0"/>
              <a:buChar char="•"/>
            </a:pPr>
            <a:r>
              <a:rPr lang="it-IT" sz="2448" dirty="0">
                <a:hlinkClick r:id="rId5"/>
              </a:rPr>
              <a:t>https://paolopatierno.wordpress.com/2015/11/02/azure-iot-hub-get-telemetry-data-using-amqp-stack-and-azure-sb-lite/</a:t>
            </a:r>
            <a:r>
              <a:rPr lang="it-IT" sz="2448" dirty="0"/>
              <a:t> </a:t>
            </a:r>
          </a:p>
          <a:p>
            <a:pPr marL="466298" indent="-466298">
              <a:buFont typeface="Arial" panose="020B0604020202020204" pitchFamily="34" charset="0"/>
              <a:buChar char="•"/>
            </a:pPr>
            <a:endParaRPr lang="it-IT" sz="2448" dirty="0"/>
          </a:p>
          <a:p>
            <a:pPr marL="466298" indent="-466298">
              <a:buFont typeface="Arial" panose="020B0604020202020204" pitchFamily="34" charset="0"/>
              <a:buChar char="•"/>
            </a:pPr>
            <a:endParaRPr lang="it-IT" sz="2448" dirty="0"/>
          </a:p>
          <a:p>
            <a:pPr marL="932597" lvl="1" indent="-466298">
              <a:buFont typeface="Arial" panose="020B0604020202020204" pitchFamily="34" charset="0"/>
              <a:buChar char="•"/>
            </a:pPr>
            <a:endParaRPr lang="it-IT" sz="2856" dirty="0"/>
          </a:p>
        </p:txBody>
      </p:sp>
      <p:sp>
        <p:nvSpPr>
          <p:cNvPr id="3" name="CasellaDiTesto 1"/>
          <p:cNvSpPr txBox="1"/>
          <p:nvPr/>
        </p:nvSpPr>
        <p:spPr>
          <a:xfrm>
            <a:off x="523581" y="373062"/>
            <a:ext cx="5688985" cy="734534"/>
          </a:xfrm>
          <a:prstGeom prst="rect">
            <a:avLst/>
          </a:prstGeom>
          <a:noFill/>
        </p:spPr>
        <p:txBody>
          <a:bodyPr wrap="square" rtlCol="0">
            <a:spAutoFit/>
          </a:bodyPr>
          <a:lstStyle/>
          <a:p>
            <a:r>
              <a:rPr lang="it-IT" sz="4080" dirty="0"/>
              <a:t>References &amp; Links </a:t>
            </a:r>
          </a:p>
        </p:txBody>
      </p:sp>
    </p:spTree>
    <p:extLst>
      <p:ext uri="{BB962C8B-B14F-4D97-AF65-F5344CB8AC3E}">
        <p14:creationId xmlns:p14="http://schemas.microsoft.com/office/powerpoint/2010/main" val="173738936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270838"/>
            <a:ext cx="11370961" cy="776911"/>
          </a:xfrm>
        </p:spPr>
        <p:txBody>
          <a:bodyPr/>
          <a:lstStyle/>
          <a:p>
            <a:r>
              <a:rPr lang="en-US" dirty="0"/>
              <a:t>Resources</a:t>
            </a:r>
          </a:p>
        </p:txBody>
      </p:sp>
      <p:sp>
        <p:nvSpPr>
          <p:cNvPr id="3" name="Text Placeholder 2"/>
          <p:cNvSpPr>
            <a:spLocks noGrp="1"/>
          </p:cNvSpPr>
          <p:nvPr>
            <p:ph type="body" sz="quarter" idx="10"/>
          </p:nvPr>
        </p:nvSpPr>
        <p:spPr>
          <a:xfrm>
            <a:off x="409876" y="373062"/>
            <a:ext cx="11370961" cy="6437660"/>
          </a:xfrm>
        </p:spPr>
        <p:txBody>
          <a:bodyPr/>
          <a:lstStyle/>
          <a:p>
            <a:endParaRPr lang="en-US" sz="2448" dirty="0"/>
          </a:p>
          <a:p>
            <a:endParaRPr lang="en-US" sz="2448" dirty="0"/>
          </a:p>
          <a:p>
            <a:endParaRPr lang="en-US" sz="2448" dirty="0"/>
          </a:p>
          <a:p>
            <a:endParaRPr lang="en-US" sz="2448" dirty="0"/>
          </a:p>
          <a:p>
            <a:endParaRPr lang="en-US" sz="2448" dirty="0"/>
          </a:p>
          <a:p>
            <a:r>
              <a:rPr lang="en-US" sz="2448" dirty="0"/>
              <a:t>Microsoft Azure Ukrainian Community</a:t>
            </a:r>
          </a:p>
          <a:p>
            <a:r>
              <a:rPr lang="en-US" sz="2000" dirty="0">
                <a:hlinkClick r:id="rId3"/>
              </a:rPr>
              <a:t>https://www.facebook.com/groups/azure.ua/</a:t>
            </a:r>
          </a:p>
          <a:p>
            <a:endParaRPr lang="en-US" sz="2448" dirty="0"/>
          </a:p>
          <a:p>
            <a:r>
              <a:rPr lang="en-US" sz="2448" dirty="0"/>
              <a:t>Contact Details</a:t>
            </a:r>
          </a:p>
          <a:p>
            <a:r>
              <a:rPr lang="en-US" sz="2448" dirty="0"/>
              <a:t>Anton Boyko</a:t>
            </a:r>
          </a:p>
          <a:p>
            <a:r>
              <a:rPr lang="en-GB" sz="2448" dirty="0"/>
              <a:t>v-anboyk@microsoft.com</a:t>
            </a:r>
            <a:r>
              <a:rPr lang="en-GB" sz="2800" dirty="0"/>
              <a:t>  </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902" y="0"/>
            <a:ext cx="1738917" cy="1738917"/>
          </a:xfrm>
          <a:prstGeom prst="rect">
            <a:avLst/>
          </a:prstGeom>
        </p:spPr>
      </p:pic>
      <p:sp>
        <p:nvSpPr>
          <p:cNvPr id="5" name="Rectangle 4"/>
          <p:cNvSpPr/>
          <p:nvPr/>
        </p:nvSpPr>
        <p:spPr>
          <a:xfrm>
            <a:off x="409875" y="1455215"/>
            <a:ext cx="11370961" cy="1601464"/>
          </a:xfrm>
          <a:prstGeom prst="rect">
            <a:avLst/>
          </a:prstGeom>
        </p:spPr>
        <p:txBody>
          <a:bodyPr vert="horz" wrap="square" lIns="146304" tIns="91440" rIns="146304" bIns="91440" numCol="2" rtlCol="0">
            <a:spAutoFit/>
          </a:bodyPr>
          <a:lstStyle/>
          <a:p>
            <a:pPr>
              <a:lnSpc>
                <a:spcPct val="90000"/>
              </a:lnSpc>
              <a:spcBef>
                <a:spcPts val="1800"/>
              </a:spcBef>
              <a:buSzPct val="90000"/>
              <a:buFont typeface="Arial" pitchFamily="34" charset="0"/>
              <a:buNone/>
            </a:pPr>
            <a:r>
              <a:rPr lang="en-US" sz="2448" dirty="0">
                <a:gradFill>
                  <a:gsLst>
                    <a:gs pos="1250">
                      <a:schemeClr val="tx1"/>
                    </a:gs>
                    <a:gs pos="100000">
                      <a:schemeClr val="tx1"/>
                    </a:gs>
                  </a:gsLst>
                  <a:lin ang="5400000" scaled="0"/>
                </a:gradFill>
                <a:latin typeface="+mj-lt"/>
              </a:rPr>
              <a:t>Global Community</a:t>
            </a:r>
          </a:p>
          <a:p>
            <a:pPr>
              <a:lnSpc>
                <a:spcPct val="90000"/>
              </a:lnSpc>
              <a:spcBef>
                <a:spcPts val="1800"/>
              </a:spcBef>
              <a:buSzPct val="90000"/>
              <a:buFont typeface="Arial" pitchFamily="34" charset="0"/>
              <a:buNone/>
            </a:pPr>
            <a:r>
              <a:rPr lang="en-US" sz="2000" dirty="0">
                <a:gradFill>
                  <a:gsLst>
                    <a:gs pos="1250">
                      <a:schemeClr val="tx1"/>
                    </a:gs>
                    <a:gs pos="100000">
                      <a:schemeClr val="tx1"/>
                    </a:gs>
                  </a:gsLst>
                  <a:lin ang="5400000" scaled="0"/>
                </a:gradFill>
                <a:latin typeface="+mj-lt"/>
                <a:hlinkClick r:id="rId5"/>
              </a:rPr>
              <a:t>https://www.facebook.com/OpennessAtCEE</a:t>
            </a:r>
            <a:endParaRPr lang="en-US" sz="2448" dirty="0">
              <a:gradFill>
                <a:gsLst>
                  <a:gs pos="1250">
                    <a:schemeClr val="tx1"/>
                  </a:gs>
                  <a:gs pos="100000">
                    <a:schemeClr val="tx1"/>
                  </a:gs>
                </a:gsLst>
                <a:lin ang="5400000" scaled="0"/>
              </a:gradFill>
              <a:latin typeface="+mj-lt"/>
            </a:endParaRPr>
          </a:p>
          <a:p>
            <a:pPr>
              <a:lnSpc>
                <a:spcPct val="90000"/>
              </a:lnSpc>
              <a:spcBef>
                <a:spcPts val="1800"/>
              </a:spcBef>
              <a:buSzPct val="90000"/>
              <a:buFont typeface="Arial" pitchFamily="34" charset="0"/>
              <a:buNone/>
            </a:pPr>
            <a:endParaRPr lang="en-US" sz="2448" dirty="0">
              <a:gradFill>
                <a:gsLst>
                  <a:gs pos="1250">
                    <a:schemeClr val="tx1"/>
                  </a:gs>
                  <a:gs pos="100000">
                    <a:schemeClr val="tx1"/>
                  </a:gs>
                </a:gsLst>
                <a:lin ang="5400000" scaled="0"/>
              </a:gradFill>
              <a:latin typeface="+mj-lt"/>
            </a:endParaRPr>
          </a:p>
          <a:p>
            <a:pPr>
              <a:lnSpc>
                <a:spcPct val="90000"/>
              </a:lnSpc>
              <a:spcBef>
                <a:spcPts val="1800"/>
              </a:spcBef>
              <a:buSzPct val="90000"/>
              <a:buFont typeface="Arial" pitchFamily="34" charset="0"/>
              <a:buNone/>
            </a:pPr>
            <a:r>
              <a:rPr lang="en-US" sz="2448" dirty="0">
                <a:gradFill>
                  <a:gsLst>
                    <a:gs pos="1250">
                      <a:schemeClr val="tx1"/>
                    </a:gs>
                    <a:gs pos="100000">
                      <a:schemeClr val="tx1"/>
                    </a:gs>
                  </a:gsLst>
                  <a:lin ang="5400000" scaled="0"/>
                </a:gradFill>
                <a:latin typeface="+mj-lt"/>
              </a:rPr>
              <a:t>Events</a:t>
            </a:r>
          </a:p>
          <a:p>
            <a:pPr>
              <a:lnSpc>
                <a:spcPct val="90000"/>
              </a:lnSpc>
              <a:spcBef>
                <a:spcPts val="1800"/>
              </a:spcBef>
              <a:buSzPct val="90000"/>
              <a:buFont typeface="Arial" pitchFamily="34" charset="0"/>
              <a:buNone/>
            </a:pPr>
            <a:r>
              <a:rPr lang="en-US" sz="2000" dirty="0">
                <a:gradFill>
                  <a:gsLst>
                    <a:gs pos="1250">
                      <a:schemeClr val="tx1"/>
                    </a:gs>
                    <a:gs pos="100000">
                      <a:schemeClr val="tx1"/>
                    </a:gs>
                  </a:gsLst>
                  <a:lin ang="5400000" scaled="0"/>
                </a:gradFill>
                <a:latin typeface="+mj-lt"/>
                <a:hlinkClick r:id="rId6"/>
              </a:rPr>
              <a:t>https://www.facebook.com/OpennessAtCEE/events</a:t>
            </a:r>
            <a:endParaRPr lang="en-US" sz="2000"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69509881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343400"/>
          </a:xfrm>
        </p:spPr>
        <p:txBody>
          <a:bodyPr/>
          <a:lstStyle/>
          <a:p>
            <a:r>
              <a:rPr lang="en-US" dirty="0"/>
              <a:t>Q &amp; A ?</a:t>
            </a:r>
            <a:br>
              <a:rPr lang="en-US" dirty="0"/>
            </a:br>
            <a:br>
              <a:rPr lang="en-US" dirty="0"/>
            </a:br>
            <a:r>
              <a:rPr lang="en-US" sz="3200" dirty="0"/>
              <a:t>Anton Boyko</a:t>
            </a:r>
            <a:br>
              <a:rPr lang="en-US" sz="3200" dirty="0"/>
            </a:br>
            <a:r>
              <a:rPr lang="en-US" sz="3200" dirty="0"/>
              <a:t>boyko.ant@live.com</a:t>
            </a:r>
            <a:br>
              <a:rPr lang="en-US" sz="3200" dirty="0"/>
            </a:br>
            <a:r>
              <a:rPr lang="en-US" sz="3200" dirty="0"/>
              <a:t>v-anboyk@microsoft.com</a:t>
            </a:r>
          </a:p>
        </p:txBody>
      </p:sp>
    </p:spTree>
    <p:extLst>
      <p:ext uri="{BB962C8B-B14F-4D97-AF65-F5344CB8AC3E}">
        <p14:creationId xmlns:p14="http://schemas.microsoft.com/office/powerpoint/2010/main" val="385852435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95800"/>
          </a:xfrm>
        </p:spPr>
        <p:txBody>
          <a:bodyPr/>
          <a:lstStyle/>
          <a:p>
            <a:r>
              <a:rPr lang="en-US" dirty="0"/>
              <a:t>Software</a:t>
            </a:r>
            <a:endParaRPr lang="en-US" sz="2400" dirty="0"/>
          </a:p>
        </p:txBody>
      </p:sp>
    </p:spTree>
    <p:extLst>
      <p:ext uri="{BB962C8B-B14F-4D97-AF65-F5344CB8AC3E}">
        <p14:creationId xmlns:p14="http://schemas.microsoft.com/office/powerpoint/2010/main" val="19341609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804525" y="3834552"/>
            <a:ext cx="5125945" cy="1981782"/>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p:spPr>
        <p:style>
          <a:lnRef idx="1">
            <a:schemeClr val="accent3"/>
          </a:lnRef>
          <a:fillRef idx="3">
            <a:schemeClr val="accent3"/>
          </a:fillRef>
          <a:effectRef idx="2">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64" name="Freeform 2063"/>
          <p:cNvSpPr/>
          <p:nvPr/>
        </p:nvSpPr>
        <p:spPr>
          <a:xfrm>
            <a:off x="781538" y="3732548"/>
            <a:ext cx="5143891" cy="2078928"/>
          </a:xfrm>
          <a:custGeom>
            <a:avLst/>
            <a:gdLst>
              <a:gd name="connsiteX0" fmla="*/ 4991100 w 5010150"/>
              <a:gd name="connsiteY0" fmla="*/ 2047875 h 2047875"/>
              <a:gd name="connsiteX1" fmla="*/ 0 w 5010150"/>
              <a:gd name="connsiteY1" fmla="*/ 2019300 h 2047875"/>
              <a:gd name="connsiteX2" fmla="*/ 533400 w 5010150"/>
              <a:gd name="connsiteY2" fmla="*/ 1504950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4205288 w 5010150"/>
              <a:gd name="connsiteY6" fmla="*/ 0 h 2047875"/>
              <a:gd name="connsiteX7" fmla="*/ 5010150 w 5010150"/>
              <a:gd name="connsiteY7" fmla="*/ 0 h 2047875"/>
              <a:gd name="connsiteX8" fmla="*/ 4991100 w 5010150"/>
              <a:gd name="connsiteY8" fmla="*/ 2047875 h 2047875"/>
              <a:gd name="connsiteX0" fmla="*/ 5043488 w 5043488"/>
              <a:gd name="connsiteY0" fmla="*/ 2038350 h 2038350"/>
              <a:gd name="connsiteX1" fmla="*/ 0 w 5043488"/>
              <a:gd name="connsiteY1" fmla="*/ 2019300 h 2038350"/>
              <a:gd name="connsiteX2" fmla="*/ 800100 w 5043488"/>
              <a:gd name="connsiteY2" fmla="*/ 1495425 h 2038350"/>
              <a:gd name="connsiteX3" fmla="*/ 1543050 w 5043488"/>
              <a:gd name="connsiteY3" fmla="*/ 1495425 h 2038350"/>
              <a:gd name="connsiteX4" fmla="*/ 2566987 w 5043488"/>
              <a:gd name="connsiteY4" fmla="*/ 757238 h 2038350"/>
              <a:gd name="connsiteX5" fmla="*/ 3429000 w 5043488"/>
              <a:gd name="connsiteY5" fmla="*/ 762000 h 2038350"/>
              <a:gd name="connsiteX6" fmla="*/ 4205288 w 5043488"/>
              <a:gd name="connsiteY6" fmla="*/ 0 h 2038350"/>
              <a:gd name="connsiteX7" fmla="*/ 5010150 w 5043488"/>
              <a:gd name="connsiteY7" fmla="*/ 0 h 2038350"/>
              <a:gd name="connsiteX8" fmla="*/ 5043488 w 5043488"/>
              <a:gd name="connsiteY8" fmla="*/ 203835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488" h="2038350">
                <a:moveTo>
                  <a:pt x="5043488" y="2038350"/>
                </a:moveTo>
                <a:lnTo>
                  <a:pt x="0" y="2019300"/>
                </a:lnTo>
                <a:lnTo>
                  <a:pt x="800100" y="1495425"/>
                </a:lnTo>
                <a:lnTo>
                  <a:pt x="1543050" y="1495425"/>
                </a:lnTo>
                <a:lnTo>
                  <a:pt x="2566987" y="757238"/>
                </a:lnTo>
                <a:lnTo>
                  <a:pt x="3429000" y="762000"/>
                </a:lnTo>
                <a:lnTo>
                  <a:pt x="4205288" y="0"/>
                </a:lnTo>
                <a:lnTo>
                  <a:pt x="5010150" y="0"/>
                </a:lnTo>
                <a:lnTo>
                  <a:pt x="5043488" y="2038350"/>
                </a:lnTo>
                <a:close/>
              </a:path>
            </a:pathLst>
          </a:custGeom>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cxnSp>
        <p:nvCxnSpPr>
          <p:cNvPr id="5" name="Straight Connector 4"/>
          <p:cNvCxnSpPr/>
          <p:nvPr/>
        </p:nvCxnSpPr>
        <p:spPr>
          <a:xfrm>
            <a:off x="781538" y="2785373"/>
            <a:ext cx="0" cy="30212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81539" y="5806619"/>
            <a:ext cx="5148932"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888684" y="5877536"/>
            <a:ext cx="91882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Time</a:t>
            </a:r>
          </a:p>
        </p:txBody>
      </p:sp>
      <p:sp>
        <p:nvSpPr>
          <p:cNvPr id="9" name="TextBox 8"/>
          <p:cNvSpPr txBox="1"/>
          <p:nvPr/>
        </p:nvSpPr>
        <p:spPr>
          <a:xfrm rot="16200000">
            <a:off x="-394771" y="3908691"/>
            <a:ext cx="1602216"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Demand</a:t>
            </a:r>
          </a:p>
        </p:txBody>
      </p:sp>
      <p:sp>
        <p:nvSpPr>
          <p:cNvPr id="10" name="Freeform 9"/>
          <p:cNvSpPr/>
          <p:nvPr/>
        </p:nvSpPr>
        <p:spPr>
          <a:xfrm>
            <a:off x="789201" y="3824837"/>
            <a:ext cx="5133608" cy="1981782"/>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sz="1836"/>
          </a:p>
        </p:txBody>
      </p:sp>
      <p:sp>
        <p:nvSpPr>
          <p:cNvPr id="2056" name="Freeform 2055"/>
          <p:cNvSpPr/>
          <p:nvPr/>
        </p:nvSpPr>
        <p:spPr>
          <a:xfrm>
            <a:off x="6691017" y="3652696"/>
            <a:ext cx="5105031" cy="2166360"/>
          </a:xfrm>
          <a:custGeom>
            <a:avLst/>
            <a:gdLst>
              <a:gd name="connsiteX0" fmla="*/ 0 w 5005387"/>
              <a:gd name="connsiteY0" fmla="*/ 2119313 h 2124075"/>
              <a:gd name="connsiteX1" fmla="*/ 4995862 w 5005387"/>
              <a:gd name="connsiteY1" fmla="*/ 2124075 h 2124075"/>
              <a:gd name="connsiteX2" fmla="*/ 5005387 w 5005387"/>
              <a:gd name="connsiteY2" fmla="*/ 1609725 h 2124075"/>
              <a:gd name="connsiteX3" fmla="*/ 4814887 w 5005387"/>
              <a:gd name="connsiteY3" fmla="*/ 1619250 h 2124075"/>
              <a:gd name="connsiteX4" fmla="*/ 4633912 w 5005387"/>
              <a:gd name="connsiteY4" fmla="*/ 1624013 h 2124075"/>
              <a:gd name="connsiteX5" fmla="*/ 4486275 w 5005387"/>
              <a:gd name="connsiteY5" fmla="*/ 1662113 h 2124075"/>
              <a:gd name="connsiteX6" fmla="*/ 4395787 w 5005387"/>
              <a:gd name="connsiteY6" fmla="*/ 1719263 h 2124075"/>
              <a:gd name="connsiteX7" fmla="*/ 4310062 w 5005387"/>
              <a:gd name="connsiteY7" fmla="*/ 1757363 h 2124075"/>
              <a:gd name="connsiteX8" fmla="*/ 4271962 w 5005387"/>
              <a:gd name="connsiteY8" fmla="*/ 1766888 h 2124075"/>
              <a:gd name="connsiteX9" fmla="*/ 4143375 w 5005387"/>
              <a:gd name="connsiteY9" fmla="*/ 1628775 h 2124075"/>
              <a:gd name="connsiteX10" fmla="*/ 4095750 w 5005387"/>
              <a:gd name="connsiteY10" fmla="*/ 1404938 h 2124075"/>
              <a:gd name="connsiteX11" fmla="*/ 4000500 w 5005387"/>
              <a:gd name="connsiteY11" fmla="*/ 1023938 h 2124075"/>
              <a:gd name="connsiteX12" fmla="*/ 3910012 w 5005387"/>
              <a:gd name="connsiteY12" fmla="*/ 747713 h 2124075"/>
              <a:gd name="connsiteX13" fmla="*/ 3824287 w 5005387"/>
              <a:gd name="connsiteY13" fmla="*/ 552450 h 2124075"/>
              <a:gd name="connsiteX14" fmla="*/ 3733800 w 5005387"/>
              <a:gd name="connsiteY14" fmla="*/ 395288 h 2124075"/>
              <a:gd name="connsiteX15" fmla="*/ 3590925 w 5005387"/>
              <a:gd name="connsiteY15" fmla="*/ 190500 h 2124075"/>
              <a:gd name="connsiteX16" fmla="*/ 3495675 w 5005387"/>
              <a:gd name="connsiteY16" fmla="*/ 61913 h 2124075"/>
              <a:gd name="connsiteX17" fmla="*/ 3409950 w 5005387"/>
              <a:gd name="connsiteY17" fmla="*/ 0 h 2124075"/>
              <a:gd name="connsiteX18" fmla="*/ 3357562 w 5005387"/>
              <a:gd name="connsiteY18" fmla="*/ 14288 h 2124075"/>
              <a:gd name="connsiteX19" fmla="*/ 3333750 w 5005387"/>
              <a:gd name="connsiteY19" fmla="*/ 66675 h 2124075"/>
              <a:gd name="connsiteX20" fmla="*/ 3295650 w 5005387"/>
              <a:gd name="connsiteY20" fmla="*/ 328613 h 2124075"/>
              <a:gd name="connsiteX21" fmla="*/ 3281362 w 5005387"/>
              <a:gd name="connsiteY21" fmla="*/ 585788 h 2124075"/>
              <a:gd name="connsiteX22" fmla="*/ 3257550 w 5005387"/>
              <a:gd name="connsiteY22" fmla="*/ 876300 h 2124075"/>
              <a:gd name="connsiteX23" fmla="*/ 3262312 w 5005387"/>
              <a:gd name="connsiteY23" fmla="*/ 1000125 h 2124075"/>
              <a:gd name="connsiteX24" fmla="*/ 3252787 w 5005387"/>
              <a:gd name="connsiteY24" fmla="*/ 1157288 h 2124075"/>
              <a:gd name="connsiteX25" fmla="*/ 3224212 w 5005387"/>
              <a:gd name="connsiteY25" fmla="*/ 1366838 h 2124075"/>
              <a:gd name="connsiteX26" fmla="*/ 3190875 w 5005387"/>
              <a:gd name="connsiteY26" fmla="*/ 1576388 h 2124075"/>
              <a:gd name="connsiteX27" fmla="*/ 3148012 w 5005387"/>
              <a:gd name="connsiteY27" fmla="*/ 1695450 h 2124075"/>
              <a:gd name="connsiteX28" fmla="*/ 3095625 w 5005387"/>
              <a:gd name="connsiteY28" fmla="*/ 1766888 h 2124075"/>
              <a:gd name="connsiteX29" fmla="*/ 2986087 w 5005387"/>
              <a:gd name="connsiteY29" fmla="*/ 1766888 h 2124075"/>
              <a:gd name="connsiteX30" fmla="*/ 2819400 w 5005387"/>
              <a:gd name="connsiteY30" fmla="*/ 1666875 h 2124075"/>
              <a:gd name="connsiteX31" fmla="*/ 2690812 w 5005387"/>
              <a:gd name="connsiteY31" fmla="*/ 1543050 h 2124075"/>
              <a:gd name="connsiteX32" fmla="*/ 2566987 w 5005387"/>
              <a:gd name="connsiteY32" fmla="*/ 1438275 h 2124075"/>
              <a:gd name="connsiteX33" fmla="*/ 2443162 w 5005387"/>
              <a:gd name="connsiteY33" fmla="*/ 1314450 h 2124075"/>
              <a:gd name="connsiteX34" fmla="*/ 2338387 w 5005387"/>
              <a:gd name="connsiteY34" fmla="*/ 1195388 h 2124075"/>
              <a:gd name="connsiteX35" fmla="*/ 2095500 w 5005387"/>
              <a:gd name="connsiteY35" fmla="*/ 981075 h 2124075"/>
              <a:gd name="connsiteX36" fmla="*/ 1895475 w 5005387"/>
              <a:gd name="connsiteY36" fmla="*/ 871538 h 2124075"/>
              <a:gd name="connsiteX37" fmla="*/ 1790700 w 5005387"/>
              <a:gd name="connsiteY37" fmla="*/ 862013 h 2124075"/>
              <a:gd name="connsiteX38" fmla="*/ 1671637 w 5005387"/>
              <a:gd name="connsiteY38" fmla="*/ 895350 h 2124075"/>
              <a:gd name="connsiteX39" fmla="*/ 1585912 w 5005387"/>
              <a:gd name="connsiteY39" fmla="*/ 976313 h 2124075"/>
              <a:gd name="connsiteX40" fmla="*/ 1509712 w 5005387"/>
              <a:gd name="connsiteY40" fmla="*/ 1076325 h 2124075"/>
              <a:gd name="connsiteX41" fmla="*/ 1433512 w 5005387"/>
              <a:gd name="connsiteY41" fmla="*/ 1195388 h 2124075"/>
              <a:gd name="connsiteX42" fmla="*/ 1343025 w 5005387"/>
              <a:gd name="connsiteY42" fmla="*/ 1362075 h 2124075"/>
              <a:gd name="connsiteX43" fmla="*/ 1262062 w 5005387"/>
              <a:gd name="connsiteY43" fmla="*/ 1514475 h 2124075"/>
              <a:gd name="connsiteX44" fmla="*/ 1204912 w 5005387"/>
              <a:gd name="connsiteY44" fmla="*/ 1628775 h 2124075"/>
              <a:gd name="connsiteX45" fmla="*/ 1090612 w 5005387"/>
              <a:gd name="connsiteY45" fmla="*/ 1790700 h 2124075"/>
              <a:gd name="connsiteX46" fmla="*/ 962025 w 5005387"/>
              <a:gd name="connsiteY46" fmla="*/ 1881188 h 2124075"/>
              <a:gd name="connsiteX47" fmla="*/ 866775 w 5005387"/>
              <a:gd name="connsiteY47" fmla="*/ 1885950 h 2124075"/>
              <a:gd name="connsiteX48" fmla="*/ 742950 w 5005387"/>
              <a:gd name="connsiteY48" fmla="*/ 1795463 h 2124075"/>
              <a:gd name="connsiteX49" fmla="*/ 638175 w 5005387"/>
              <a:gd name="connsiteY49" fmla="*/ 1724025 h 2124075"/>
              <a:gd name="connsiteX50" fmla="*/ 547687 w 5005387"/>
              <a:gd name="connsiteY50" fmla="*/ 1619250 h 2124075"/>
              <a:gd name="connsiteX51" fmla="*/ 414337 w 5005387"/>
              <a:gd name="connsiteY51" fmla="*/ 1614488 h 2124075"/>
              <a:gd name="connsiteX52" fmla="*/ 266700 w 5005387"/>
              <a:gd name="connsiteY52" fmla="*/ 1671638 h 2124075"/>
              <a:gd name="connsiteX53" fmla="*/ 147637 w 5005387"/>
              <a:gd name="connsiteY53" fmla="*/ 1847850 h 2124075"/>
              <a:gd name="connsiteX54" fmla="*/ 95250 w 5005387"/>
              <a:gd name="connsiteY54" fmla="*/ 1943100 h 2124075"/>
              <a:gd name="connsiteX55" fmla="*/ 0 w 5005387"/>
              <a:gd name="connsiteY55" fmla="*/ 211931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05387" h="2124075">
                <a:moveTo>
                  <a:pt x="0" y="2119313"/>
                </a:moveTo>
                <a:lnTo>
                  <a:pt x="4995862" y="2124075"/>
                </a:lnTo>
                <a:lnTo>
                  <a:pt x="5005387" y="1609725"/>
                </a:lnTo>
                <a:lnTo>
                  <a:pt x="4814887" y="1619250"/>
                </a:lnTo>
                <a:lnTo>
                  <a:pt x="4633912" y="1624013"/>
                </a:lnTo>
                <a:lnTo>
                  <a:pt x="4486275" y="1662113"/>
                </a:lnTo>
                <a:lnTo>
                  <a:pt x="4395787" y="1719263"/>
                </a:lnTo>
                <a:lnTo>
                  <a:pt x="4310062" y="1757363"/>
                </a:lnTo>
                <a:lnTo>
                  <a:pt x="4271962" y="1766888"/>
                </a:lnTo>
                <a:lnTo>
                  <a:pt x="4143375" y="1628775"/>
                </a:lnTo>
                <a:lnTo>
                  <a:pt x="4095750" y="1404938"/>
                </a:lnTo>
                <a:lnTo>
                  <a:pt x="4000500" y="1023938"/>
                </a:lnTo>
                <a:lnTo>
                  <a:pt x="3910012" y="747713"/>
                </a:lnTo>
                <a:lnTo>
                  <a:pt x="3824287" y="552450"/>
                </a:lnTo>
                <a:lnTo>
                  <a:pt x="3733800" y="395288"/>
                </a:lnTo>
                <a:lnTo>
                  <a:pt x="3590925" y="190500"/>
                </a:lnTo>
                <a:lnTo>
                  <a:pt x="3495675" y="61913"/>
                </a:lnTo>
                <a:lnTo>
                  <a:pt x="3409950" y="0"/>
                </a:lnTo>
                <a:lnTo>
                  <a:pt x="3357562" y="14288"/>
                </a:lnTo>
                <a:lnTo>
                  <a:pt x="3333750" y="66675"/>
                </a:lnTo>
                <a:lnTo>
                  <a:pt x="3295650" y="328613"/>
                </a:lnTo>
                <a:lnTo>
                  <a:pt x="3281362" y="585788"/>
                </a:lnTo>
                <a:lnTo>
                  <a:pt x="3257550" y="876300"/>
                </a:lnTo>
                <a:lnTo>
                  <a:pt x="3262312" y="1000125"/>
                </a:lnTo>
                <a:lnTo>
                  <a:pt x="3252787" y="1157288"/>
                </a:lnTo>
                <a:lnTo>
                  <a:pt x="3224212" y="1366838"/>
                </a:lnTo>
                <a:lnTo>
                  <a:pt x="3190875" y="1576388"/>
                </a:lnTo>
                <a:lnTo>
                  <a:pt x="3148012" y="1695450"/>
                </a:lnTo>
                <a:lnTo>
                  <a:pt x="3095625" y="1766888"/>
                </a:lnTo>
                <a:lnTo>
                  <a:pt x="2986087" y="1766888"/>
                </a:lnTo>
                <a:lnTo>
                  <a:pt x="2819400" y="1666875"/>
                </a:lnTo>
                <a:lnTo>
                  <a:pt x="2690812" y="1543050"/>
                </a:lnTo>
                <a:lnTo>
                  <a:pt x="2566987" y="1438275"/>
                </a:lnTo>
                <a:lnTo>
                  <a:pt x="2443162" y="1314450"/>
                </a:lnTo>
                <a:lnTo>
                  <a:pt x="2338387" y="1195388"/>
                </a:lnTo>
                <a:lnTo>
                  <a:pt x="2095500" y="981075"/>
                </a:lnTo>
                <a:lnTo>
                  <a:pt x="1895475" y="871538"/>
                </a:lnTo>
                <a:lnTo>
                  <a:pt x="1790700" y="862013"/>
                </a:lnTo>
                <a:lnTo>
                  <a:pt x="1671637" y="895350"/>
                </a:lnTo>
                <a:lnTo>
                  <a:pt x="1585912" y="976313"/>
                </a:lnTo>
                <a:lnTo>
                  <a:pt x="1509712" y="1076325"/>
                </a:lnTo>
                <a:lnTo>
                  <a:pt x="1433512" y="1195388"/>
                </a:lnTo>
                <a:lnTo>
                  <a:pt x="1343025" y="1362075"/>
                </a:lnTo>
                <a:lnTo>
                  <a:pt x="1262062" y="1514475"/>
                </a:lnTo>
                <a:lnTo>
                  <a:pt x="1204912" y="1628775"/>
                </a:lnTo>
                <a:lnTo>
                  <a:pt x="1090612" y="1790700"/>
                </a:lnTo>
                <a:lnTo>
                  <a:pt x="962025" y="1881188"/>
                </a:lnTo>
                <a:lnTo>
                  <a:pt x="866775" y="1885950"/>
                </a:lnTo>
                <a:lnTo>
                  <a:pt x="742950" y="1795463"/>
                </a:lnTo>
                <a:lnTo>
                  <a:pt x="638175" y="1724025"/>
                </a:lnTo>
                <a:lnTo>
                  <a:pt x="547687" y="1619250"/>
                </a:lnTo>
                <a:lnTo>
                  <a:pt x="414337" y="1614488"/>
                </a:lnTo>
                <a:lnTo>
                  <a:pt x="266700" y="1671638"/>
                </a:lnTo>
                <a:lnTo>
                  <a:pt x="147637" y="1847850"/>
                </a:lnTo>
                <a:lnTo>
                  <a:pt x="95250" y="1943100"/>
                </a:lnTo>
                <a:lnTo>
                  <a:pt x="0" y="2119313"/>
                </a:lnTo>
                <a:close/>
              </a:path>
            </a:pathLst>
          </a:custGeom>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53" name="Freeform 2052"/>
          <p:cNvSpPr/>
          <p:nvPr/>
        </p:nvSpPr>
        <p:spPr>
          <a:xfrm>
            <a:off x="10031226" y="3642981"/>
            <a:ext cx="1758346" cy="1994735"/>
          </a:xfrm>
          <a:custGeom>
            <a:avLst/>
            <a:gdLst>
              <a:gd name="connsiteX0" fmla="*/ 0 w 1724025"/>
              <a:gd name="connsiteY0" fmla="*/ 673100 h 1955800"/>
              <a:gd name="connsiteX1" fmla="*/ 0 w 1724025"/>
              <a:gd name="connsiteY1" fmla="*/ 673100 h 1955800"/>
              <a:gd name="connsiteX2" fmla="*/ 31750 w 1724025"/>
              <a:gd name="connsiteY2" fmla="*/ 282575 h 1955800"/>
              <a:gd name="connsiteX3" fmla="*/ 63500 w 1724025"/>
              <a:gd name="connsiteY3" fmla="*/ 88900 h 1955800"/>
              <a:gd name="connsiteX4" fmla="*/ 104775 w 1724025"/>
              <a:gd name="connsiteY4" fmla="*/ 9525 h 1955800"/>
              <a:gd name="connsiteX5" fmla="*/ 139700 w 1724025"/>
              <a:gd name="connsiteY5" fmla="*/ 0 h 1955800"/>
              <a:gd name="connsiteX6" fmla="*/ 190500 w 1724025"/>
              <a:gd name="connsiteY6" fmla="*/ 31750 h 1955800"/>
              <a:gd name="connsiteX7" fmla="*/ 273050 w 1724025"/>
              <a:gd name="connsiteY7" fmla="*/ 130175 h 1955800"/>
              <a:gd name="connsiteX8" fmla="*/ 349250 w 1724025"/>
              <a:gd name="connsiteY8" fmla="*/ 234950 h 1955800"/>
              <a:gd name="connsiteX9" fmla="*/ 425450 w 1724025"/>
              <a:gd name="connsiteY9" fmla="*/ 349250 h 1955800"/>
              <a:gd name="connsiteX10" fmla="*/ 495300 w 1724025"/>
              <a:gd name="connsiteY10" fmla="*/ 454025 h 1955800"/>
              <a:gd name="connsiteX11" fmla="*/ 555625 w 1724025"/>
              <a:gd name="connsiteY11" fmla="*/ 571500 h 1955800"/>
              <a:gd name="connsiteX12" fmla="*/ 590550 w 1724025"/>
              <a:gd name="connsiteY12" fmla="*/ 660400 h 1955800"/>
              <a:gd name="connsiteX13" fmla="*/ 647700 w 1724025"/>
              <a:gd name="connsiteY13" fmla="*/ 796925 h 1955800"/>
              <a:gd name="connsiteX14" fmla="*/ 711200 w 1724025"/>
              <a:gd name="connsiteY14" fmla="*/ 974725 h 1955800"/>
              <a:gd name="connsiteX15" fmla="*/ 755650 w 1724025"/>
              <a:gd name="connsiteY15" fmla="*/ 1136650 h 1955800"/>
              <a:gd name="connsiteX16" fmla="*/ 806450 w 1724025"/>
              <a:gd name="connsiteY16" fmla="*/ 1333500 h 1955800"/>
              <a:gd name="connsiteX17" fmla="*/ 835025 w 1724025"/>
              <a:gd name="connsiteY17" fmla="*/ 1466850 h 1955800"/>
              <a:gd name="connsiteX18" fmla="*/ 869950 w 1724025"/>
              <a:gd name="connsiteY18" fmla="*/ 1600200 h 1955800"/>
              <a:gd name="connsiteX19" fmla="*/ 923925 w 1724025"/>
              <a:gd name="connsiteY19" fmla="*/ 1733550 h 1955800"/>
              <a:gd name="connsiteX20" fmla="*/ 962025 w 1724025"/>
              <a:gd name="connsiteY20" fmla="*/ 1768475 h 1955800"/>
              <a:gd name="connsiteX21" fmla="*/ 1025525 w 1724025"/>
              <a:gd name="connsiteY21" fmla="*/ 1781175 h 1955800"/>
              <a:gd name="connsiteX22" fmla="*/ 1117600 w 1724025"/>
              <a:gd name="connsiteY22" fmla="*/ 1736725 h 1955800"/>
              <a:gd name="connsiteX23" fmla="*/ 1222375 w 1724025"/>
              <a:gd name="connsiteY23" fmla="*/ 1666875 h 1955800"/>
              <a:gd name="connsiteX24" fmla="*/ 1336675 w 1724025"/>
              <a:gd name="connsiteY24" fmla="*/ 1641475 h 1955800"/>
              <a:gd name="connsiteX25" fmla="*/ 1463675 w 1724025"/>
              <a:gd name="connsiteY25" fmla="*/ 1622425 h 1955800"/>
              <a:gd name="connsiteX26" fmla="*/ 1631950 w 1724025"/>
              <a:gd name="connsiteY26" fmla="*/ 1616075 h 1955800"/>
              <a:gd name="connsiteX27" fmla="*/ 1720850 w 1724025"/>
              <a:gd name="connsiteY27" fmla="*/ 1609725 h 1955800"/>
              <a:gd name="connsiteX28" fmla="*/ 1724025 w 1724025"/>
              <a:gd name="connsiteY28" fmla="*/ 1730375 h 1955800"/>
              <a:gd name="connsiteX29" fmla="*/ 1581150 w 1724025"/>
              <a:gd name="connsiteY29" fmla="*/ 1727200 h 1955800"/>
              <a:gd name="connsiteX30" fmla="*/ 1400175 w 1724025"/>
              <a:gd name="connsiteY30" fmla="*/ 1720850 h 1955800"/>
              <a:gd name="connsiteX31" fmla="*/ 1279525 w 1724025"/>
              <a:gd name="connsiteY31" fmla="*/ 1743075 h 1955800"/>
              <a:gd name="connsiteX32" fmla="*/ 1165225 w 1724025"/>
              <a:gd name="connsiteY32" fmla="*/ 1774825 h 1955800"/>
              <a:gd name="connsiteX33" fmla="*/ 1082675 w 1724025"/>
              <a:gd name="connsiteY33" fmla="*/ 1828800 h 1955800"/>
              <a:gd name="connsiteX34" fmla="*/ 1000125 w 1724025"/>
              <a:gd name="connsiteY34" fmla="*/ 1901825 h 1955800"/>
              <a:gd name="connsiteX35" fmla="*/ 911225 w 1724025"/>
              <a:gd name="connsiteY35" fmla="*/ 1933575 h 1955800"/>
              <a:gd name="connsiteX36" fmla="*/ 889000 w 1724025"/>
              <a:gd name="connsiteY36" fmla="*/ 1955800 h 1955800"/>
              <a:gd name="connsiteX37" fmla="*/ 796925 w 1724025"/>
              <a:gd name="connsiteY37" fmla="*/ 1949450 h 1955800"/>
              <a:gd name="connsiteX38" fmla="*/ 733425 w 1724025"/>
              <a:gd name="connsiteY38" fmla="*/ 1885950 h 1955800"/>
              <a:gd name="connsiteX39" fmla="*/ 695325 w 1724025"/>
              <a:gd name="connsiteY39" fmla="*/ 1743075 h 1955800"/>
              <a:gd name="connsiteX40" fmla="*/ 654050 w 1724025"/>
              <a:gd name="connsiteY40" fmla="*/ 1543050 h 1955800"/>
              <a:gd name="connsiteX41" fmla="*/ 619125 w 1724025"/>
              <a:gd name="connsiteY41" fmla="*/ 1355725 h 1955800"/>
              <a:gd name="connsiteX42" fmla="*/ 593725 w 1724025"/>
              <a:gd name="connsiteY42" fmla="*/ 1206500 h 1955800"/>
              <a:gd name="connsiteX43" fmla="*/ 558800 w 1724025"/>
              <a:gd name="connsiteY43" fmla="*/ 1082675 h 1955800"/>
              <a:gd name="connsiteX44" fmla="*/ 523875 w 1724025"/>
              <a:gd name="connsiteY44" fmla="*/ 952500 h 1955800"/>
              <a:gd name="connsiteX45" fmla="*/ 460375 w 1724025"/>
              <a:gd name="connsiteY45" fmla="*/ 781050 h 1955800"/>
              <a:gd name="connsiteX46" fmla="*/ 393700 w 1724025"/>
              <a:gd name="connsiteY46" fmla="*/ 561975 h 1955800"/>
              <a:gd name="connsiteX47" fmla="*/ 320675 w 1724025"/>
              <a:gd name="connsiteY47" fmla="*/ 374650 h 1955800"/>
              <a:gd name="connsiteX48" fmla="*/ 244475 w 1724025"/>
              <a:gd name="connsiteY48" fmla="*/ 244475 h 1955800"/>
              <a:gd name="connsiteX49" fmla="*/ 206375 w 1724025"/>
              <a:gd name="connsiteY49" fmla="*/ 196850 h 1955800"/>
              <a:gd name="connsiteX50" fmla="*/ 165100 w 1724025"/>
              <a:gd name="connsiteY50" fmla="*/ 193675 h 1955800"/>
              <a:gd name="connsiteX51" fmla="*/ 123825 w 1724025"/>
              <a:gd name="connsiteY51" fmla="*/ 222250 h 1955800"/>
              <a:gd name="connsiteX52" fmla="*/ 95250 w 1724025"/>
              <a:gd name="connsiteY52" fmla="*/ 285750 h 1955800"/>
              <a:gd name="connsiteX53" fmla="*/ 60325 w 1724025"/>
              <a:gd name="connsiteY53" fmla="*/ 390525 h 1955800"/>
              <a:gd name="connsiteX54" fmla="*/ 41275 w 1724025"/>
              <a:gd name="connsiteY54" fmla="*/ 469900 h 1955800"/>
              <a:gd name="connsiteX55" fmla="*/ 28575 w 1724025"/>
              <a:gd name="connsiteY55" fmla="*/ 581025 h 1955800"/>
              <a:gd name="connsiteX56" fmla="*/ 0 w 1724025"/>
              <a:gd name="connsiteY56" fmla="*/ 67310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24025" h="1955800">
                <a:moveTo>
                  <a:pt x="0" y="673100"/>
                </a:moveTo>
                <a:lnTo>
                  <a:pt x="0" y="673100"/>
                </a:lnTo>
                <a:lnTo>
                  <a:pt x="31750" y="282575"/>
                </a:lnTo>
                <a:lnTo>
                  <a:pt x="63500" y="88900"/>
                </a:lnTo>
                <a:lnTo>
                  <a:pt x="104775" y="9525"/>
                </a:lnTo>
                <a:lnTo>
                  <a:pt x="139700" y="0"/>
                </a:lnTo>
                <a:lnTo>
                  <a:pt x="190500" y="31750"/>
                </a:lnTo>
                <a:lnTo>
                  <a:pt x="273050" y="130175"/>
                </a:lnTo>
                <a:lnTo>
                  <a:pt x="349250" y="234950"/>
                </a:lnTo>
                <a:lnTo>
                  <a:pt x="425450" y="349250"/>
                </a:lnTo>
                <a:lnTo>
                  <a:pt x="495300" y="454025"/>
                </a:lnTo>
                <a:lnTo>
                  <a:pt x="555625" y="571500"/>
                </a:lnTo>
                <a:lnTo>
                  <a:pt x="590550" y="660400"/>
                </a:lnTo>
                <a:lnTo>
                  <a:pt x="647700" y="796925"/>
                </a:lnTo>
                <a:lnTo>
                  <a:pt x="711200" y="974725"/>
                </a:lnTo>
                <a:lnTo>
                  <a:pt x="755650" y="1136650"/>
                </a:lnTo>
                <a:lnTo>
                  <a:pt x="806450" y="1333500"/>
                </a:lnTo>
                <a:lnTo>
                  <a:pt x="835025" y="1466850"/>
                </a:lnTo>
                <a:lnTo>
                  <a:pt x="869950" y="1600200"/>
                </a:lnTo>
                <a:lnTo>
                  <a:pt x="923925" y="1733550"/>
                </a:lnTo>
                <a:lnTo>
                  <a:pt x="962025" y="1768475"/>
                </a:lnTo>
                <a:lnTo>
                  <a:pt x="1025525" y="1781175"/>
                </a:lnTo>
                <a:lnTo>
                  <a:pt x="1117600" y="1736725"/>
                </a:lnTo>
                <a:lnTo>
                  <a:pt x="1222375" y="1666875"/>
                </a:lnTo>
                <a:lnTo>
                  <a:pt x="1336675" y="1641475"/>
                </a:lnTo>
                <a:lnTo>
                  <a:pt x="1463675" y="1622425"/>
                </a:lnTo>
                <a:lnTo>
                  <a:pt x="1631950" y="1616075"/>
                </a:lnTo>
                <a:lnTo>
                  <a:pt x="1720850" y="1609725"/>
                </a:lnTo>
                <a:cubicBezTo>
                  <a:pt x="1721908" y="1649942"/>
                  <a:pt x="1722967" y="1690158"/>
                  <a:pt x="1724025" y="1730375"/>
                </a:cubicBezTo>
                <a:lnTo>
                  <a:pt x="1581150" y="1727200"/>
                </a:lnTo>
                <a:lnTo>
                  <a:pt x="1400175" y="1720850"/>
                </a:lnTo>
                <a:lnTo>
                  <a:pt x="1279525" y="1743075"/>
                </a:lnTo>
                <a:lnTo>
                  <a:pt x="1165225" y="1774825"/>
                </a:lnTo>
                <a:lnTo>
                  <a:pt x="1082675" y="1828800"/>
                </a:lnTo>
                <a:lnTo>
                  <a:pt x="1000125" y="1901825"/>
                </a:lnTo>
                <a:lnTo>
                  <a:pt x="911225" y="1933575"/>
                </a:lnTo>
                <a:lnTo>
                  <a:pt x="889000" y="1955800"/>
                </a:lnTo>
                <a:lnTo>
                  <a:pt x="796925" y="1949450"/>
                </a:lnTo>
                <a:lnTo>
                  <a:pt x="733425" y="1885950"/>
                </a:lnTo>
                <a:lnTo>
                  <a:pt x="695325" y="1743075"/>
                </a:lnTo>
                <a:lnTo>
                  <a:pt x="654050" y="1543050"/>
                </a:lnTo>
                <a:lnTo>
                  <a:pt x="619125" y="1355725"/>
                </a:lnTo>
                <a:lnTo>
                  <a:pt x="593725" y="1206500"/>
                </a:lnTo>
                <a:lnTo>
                  <a:pt x="558800" y="1082675"/>
                </a:lnTo>
                <a:lnTo>
                  <a:pt x="523875" y="952500"/>
                </a:lnTo>
                <a:lnTo>
                  <a:pt x="460375" y="781050"/>
                </a:lnTo>
                <a:lnTo>
                  <a:pt x="393700" y="561975"/>
                </a:lnTo>
                <a:lnTo>
                  <a:pt x="320675" y="374650"/>
                </a:lnTo>
                <a:lnTo>
                  <a:pt x="244475" y="244475"/>
                </a:lnTo>
                <a:lnTo>
                  <a:pt x="206375" y="196850"/>
                </a:lnTo>
                <a:lnTo>
                  <a:pt x="165100" y="193675"/>
                </a:lnTo>
                <a:lnTo>
                  <a:pt x="123825" y="222250"/>
                </a:lnTo>
                <a:lnTo>
                  <a:pt x="95250" y="285750"/>
                </a:lnTo>
                <a:lnTo>
                  <a:pt x="60325" y="390525"/>
                </a:lnTo>
                <a:lnTo>
                  <a:pt x="41275" y="469900"/>
                </a:lnTo>
                <a:lnTo>
                  <a:pt x="28575" y="581025"/>
                </a:lnTo>
                <a:lnTo>
                  <a:pt x="0" y="6731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2" name="Freeform 21"/>
          <p:cNvSpPr/>
          <p:nvPr/>
        </p:nvSpPr>
        <p:spPr>
          <a:xfrm>
            <a:off x="9879029" y="4756924"/>
            <a:ext cx="103623" cy="628212"/>
          </a:xfrm>
          <a:custGeom>
            <a:avLst/>
            <a:gdLst>
              <a:gd name="connsiteX0" fmla="*/ 0 w 101600"/>
              <a:gd name="connsiteY0" fmla="*/ 615950 h 615950"/>
              <a:gd name="connsiteX1" fmla="*/ 0 w 101600"/>
              <a:gd name="connsiteY1" fmla="*/ 615950 h 615950"/>
              <a:gd name="connsiteX2" fmla="*/ 53975 w 101600"/>
              <a:gd name="connsiteY2" fmla="*/ 250825 h 615950"/>
              <a:gd name="connsiteX3" fmla="*/ 101600 w 101600"/>
              <a:gd name="connsiteY3" fmla="*/ 0 h 615950"/>
              <a:gd name="connsiteX4" fmla="*/ 95250 w 101600"/>
              <a:gd name="connsiteY4" fmla="*/ 206375 h 615950"/>
              <a:gd name="connsiteX5" fmla="*/ 82550 w 101600"/>
              <a:gd name="connsiteY5" fmla="*/ 384175 h 615950"/>
              <a:gd name="connsiteX6" fmla="*/ 44450 w 101600"/>
              <a:gd name="connsiteY6" fmla="*/ 539750 h 615950"/>
              <a:gd name="connsiteX7" fmla="*/ 0 w 101600"/>
              <a:gd name="connsiteY7" fmla="*/ 615950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 h="615950">
                <a:moveTo>
                  <a:pt x="0" y="615950"/>
                </a:moveTo>
                <a:lnTo>
                  <a:pt x="0" y="615950"/>
                </a:lnTo>
                <a:lnTo>
                  <a:pt x="53975" y="250825"/>
                </a:lnTo>
                <a:lnTo>
                  <a:pt x="101600" y="0"/>
                </a:lnTo>
                <a:lnTo>
                  <a:pt x="95250" y="206375"/>
                </a:lnTo>
                <a:lnTo>
                  <a:pt x="82550" y="384175"/>
                </a:lnTo>
                <a:lnTo>
                  <a:pt x="44450" y="539750"/>
                </a:lnTo>
                <a:lnTo>
                  <a:pt x="0" y="615950"/>
                </a:lnTo>
                <a:close/>
              </a:path>
            </a:pathLst>
          </a:custGeom>
          <a:solidFill>
            <a:srgbClr val="FF0000"/>
          </a:solidFill>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1" name="Freeform 20"/>
          <p:cNvSpPr/>
          <p:nvPr/>
        </p:nvSpPr>
        <p:spPr>
          <a:xfrm>
            <a:off x="8136875" y="4530250"/>
            <a:ext cx="1729202" cy="1159278"/>
          </a:xfrm>
          <a:custGeom>
            <a:avLst/>
            <a:gdLst>
              <a:gd name="connsiteX0" fmla="*/ 0 w 1695450"/>
              <a:gd name="connsiteY0" fmla="*/ 371475 h 1136650"/>
              <a:gd name="connsiteX1" fmla="*/ 82550 w 1695450"/>
              <a:gd name="connsiteY1" fmla="*/ 222250 h 1136650"/>
              <a:gd name="connsiteX2" fmla="*/ 212725 w 1695450"/>
              <a:gd name="connsiteY2" fmla="*/ 92075 h 1136650"/>
              <a:gd name="connsiteX3" fmla="*/ 244475 w 1695450"/>
              <a:gd name="connsiteY3" fmla="*/ 69850 h 1136650"/>
              <a:gd name="connsiteX4" fmla="*/ 327025 w 1695450"/>
              <a:gd name="connsiteY4" fmla="*/ 25400 h 1136650"/>
              <a:gd name="connsiteX5" fmla="*/ 412750 w 1695450"/>
              <a:gd name="connsiteY5" fmla="*/ 0 h 1136650"/>
              <a:gd name="connsiteX6" fmla="*/ 469900 w 1695450"/>
              <a:gd name="connsiteY6" fmla="*/ 0 h 1136650"/>
              <a:gd name="connsiteX7" fmla="*/ 590550 w 1695450"/>
              <a:gd name="connsiteY7" fmla="*/ 38100 h 1136650"/>
              <a:gd name="connsiteX8" fmla="*/ 708025 w 1695450"/>
              <a:gd name="connsiteY8" fmla="*/ 136525 h 1136650"/>
              <a:gd name="connsiteX9" fmla="*/ 847725 w 1695450"/>
              <a:gd name="connsiteY9" fmla="*/ 257175 h 1136650"/>
              <a:gd name="connsiteX10" fmla="*/ 1009650 w 1695450"/>
              <a:gd name="connsiteY10" fmla="*/ 409575 h 1136650"/>
              <a:gd name="connsiteX11" fmla="*/ 1139825 w 1695450"/>
              <a:gd name="connsiteY11" fmla="*/ 542925 h 1136650"/>
              <a:gd name="connsiteX12" fmla="*/ 1327150 w 1695450"/>
              <a:gd name="connsiteY12" fmla="*/ 723900 h 1136650"/>
              <a:gd name="connsiteX13" fmla="*/ 1473200 w 1695450"/>
              <a:gd name="connsiteY13" fmla="*/ 844550 h 1136650"/>
              <a:gd name="connsiteX14" fmla="*/ 1568450 w 1695450"/>
              <a:gd name="connsiteY14" fmla="*/ 889000 h 1136650"/>
              <a:gd name="connsiteX15" fmla="*/ 1660525 w 1695450"/>
              <a:gd name="connsiteY15" fmla="*/ 901700 h 1136650"/>
              <a:gd name="connsiteX16" fmla="*/ 1660525 w 1695450"/>
              <a:gd name="connsiteY16" fmla="*/ 901700 h 1136650"/>
              <a:gd name="connsiteX17" fmla="*/ 1695450 w 1695450"/>
              <a:gd name="connsiteY17" fmla="*/ 892175 h 1136650"/>
              <a:gd name="connsiteX18" fmla="*/ 1644650 w 1695450"/>
              <a:gd name="connsiteY18" fmla="*/ 1047750 h 1136650"/>
              <a:gd name="connsiteX19" fmla="*/ 1606550 w 1695450"/>
              <a:gd name="connsiteY19" fmla="*/ 1108075 h 1136650"/>
              <a:gd name="connsiteX20" fmla="*/ 1565275 w 1695450"/>
              <a:gd name="connsiteY20" fmla="*/ 1127125 h 1136650"/>
              <a:gd name="connsiteX21" fmla="*/ 1543050 w 1695450"/>
              <a:gd name="connsiteY21" fmla="*/ 1136650 h 1136650"/>
              <a:gd name="connsiteX22" fmla="*/ 1482725 w 1695450"/>
              <a:gd name="connsiteY22" fmla="*/ 1101725 h 1136650"/>
              <a:gd name="connsiteX23" fmla="*/ 1422400 w 1695450"/>
              <a:gd name="connsiteY23" fmla="*/ 1006475 h 1136650"/>
              <a:gd name="connsiteX24" fmla="*/ 1390650 w 1695450"/>
              <a:gd name="connsiteY24" fmla="*/ 923925 h 1136650"/>
              <a:gd name="connsiteX25" fmla="*/ 1330325 w 1695450"/>
              <a:gd name="connsiteY25" fmla="*/ 831850 h 1136650"/>
              <a:gd name="connsiteX26" fmla="*/ 1254125 w 1695450"/>
              <a:gd name="connsiteY26" fmla="*/ 755650 h 1136650"/>
              <a:gd name="connsiteX27" fmla="*/ 1146175 w 1695450"/>
              <a:gd name="connsiteY27" fmla="*/ 654050 h 1136650"/>
              <a:gd name="connsiteX28" fmla="*/ 1060450 w 1695450"/>
              <a:gd name="connsiteY28" fmla="*/ 568325 h 1136650"/>
              <a:gd name="connsiteX29" fmla="*/ 974725 w 1695450"/>
              <a:gd name="connsiteY29" fmla="*/ 485775 h 1136650"/>
              <a:gd name="connsiteX30" fmla="*/ 914400 w 1695450"/>
              <a:gd name="connsiteY30" fmla="*/ 425450 h 1136650"/>
              <a:gd name="connsiteX31" fmla="*/ 847725 w 1695450"/>
              <a:gd name="connsiteY31" fmla="*/ 358775 h 1136650"/>
              <a:gd name="connsiteX32" fmla="*/ 796925 w 1695450"/>
              <a:gd name="connsiteY32" fmla="*/ 311150 h 1136650"/>
              <a:gd name="connsiteX33" fmla="*/ 736600 w 1695450"/>
              <a:gd name="connsiteY33" fmla="*/ 260350 h 1136650"/>
              <a:gd name="connsiteX34" fmla="*/ 654050 w 1695450"/>
              <a:gd name="connsiteY34" fmla="*/ 203200 h 1136650"/>
              <a:gd name="connsiteX35" fmla="*/ 584200 w 1695450"/>
              <a:gd name="connsiteY35" fmla="*/ 161925 h 1136650"/>
              <a:gd name="connsiteX36" fmla="*/ 473075 w 1695450"/>
              <a:gd name="connsiteY36" fmla="*/ 127000 h 1136650"/>
              <a:gd name="connsiteX37" fmla="*/ 412750 w 1695450"/>
              <a:gd name="connsiteY37" fmla="*/ 117475 h 1136650"/>
              <a:gd name="connsiteX38" fmla="*/ 355600 w 1695450"/>
              <a:gd name="connsiteY38" fmla="*/ 127000 h 1136650"/>
              <a:gd name="connsiteX39" fmla="*/ 292100 w 1695450"/>
              <a:gd name="connsiteY39" fmla="*/ 149225 h 1136650"/>
              <a:gd name="connsiteX40" fmla="*/ 225425 w 1695450"/>
              <a:gd name="connsiteY40" fmla="*/ 180975 h 1136650"/>
              <a:gd name="connsiteX41" fmla="*/ 161925 w 1695450"/>
              <a:gd name="connsiteY41" fmla="*/ 231775 h 1136650"/>
              <a:gd name="connsiteX42" fmla="*/ 76200 w 1695450"/>
              <a:gd name="connsiteY42" fmla="*/ 314325 h 1136650"/>
              <a:gd name="connsiteX43" fmla="*/ 0 w 1695450"/>
              <a:gd name="connsiteY43" fmla="*/ 371475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95450" h="1136650">
                <a:moveTo>
                  <a:pt x="0" y="371475"/>
                </a:moveTo>
                <a:lnTo>
                  <a:pt x="82550" y="222250"/>
                </a:lnTo>
                <a:lnTo>
                  <a:pt x="212725" y="92075"/>
                </a:lnTo>
                <a:lnTo>
                  <a:pt x="244475" y="69850"/>
                </a:lnTo>
                <a:lnTo>
                  <a:pt x="327025" y="25400"/>
                </a:lnTo>
                <a:lnTo>
                  <a:pt x="412750" y="0"/>
                </a:lnTo>
                <a:lnTo>
                  <a:pt x="469900" y="0"/>
                </a:lnTo>
                <a:lnTo>
                  <a:pt x="590550" y="38100"/>
                </a:lnTo>
                <a:lnTo>
                  <a:pt x="708025" y="136525"/>
                </a:lnTo>
                <a:lnTo>
                  <a:pt x="847725" y="257175"/>
                </a:lnTo>
                <a:lnTo>
                  <a:pt x="1009650" y="409575"/>
                </a:lnTo>
                <a:lnTo>
                  <a:pt x="1139825" y="542925"/>
                </a:lnTo>
                <a:lnTo>
                  <a:pt x="1327150" y="723900"/>
                </a:lnTo>
                <a:lnTo>
                  <a:pt x="1473200" y="844550"/>
                </a:lnTo>
                <a:lnTo>
                  <a:pt x="1568450" y="889000"/>
                </a:lnTo>
                <a:lnTo>
                  <a:pt x="1660525" y="901700"/>
                </a:lnTo>
                <a:lnTo>
                  <a:pt x="1660525" y="901700"/>
                </a:lnTo>
                <a:lnTo>
                  <a:pt x="1695450" y="892175"/>
                </a:lnTo>
                <a:lnTo>
                  <a:pt x="1644650" y="1047750"/>
                </a:lnTo>
                <a:lnTo>
                  <a:pt x="1606550" y="1108075"/>
                </a:lnTo>
                <a:lnTo>
                  <a:pt x="1565275" y="1127125"/>
                </a:lnTo>
                <a:lnTo>
                  <a:pt x="1543050" y="1136650"/>
                </a:lnTo>
                <a:lnTo>
                  <a:pt x="1482725" y="1101725"/>
                </a:lnTo>
                <a:lnTo>
                  <a:pt x="1422400" y="1006475"/>
                </a:lnTo>
                <a:lnTo>
                  <a:pt x="1390650" y="923925"/>
                </a:lnTo>
                <a:lnTo>
                  <a:pt x="1330325" y="831850"/>
                </a:lnTo>
                <a:lnTo>
                  <a:pt x="1254125" y="755650"/>
                </a:lnTo>
                <a:lnTo>
                  <a:pt x="1146175" y="654050"/>
                </a:lnTo>
                <a:lnTo>
                  <a:pt x="1060450" y="568325"/>
                </a:lnTo>
                <a:lnTo>
                  <a:pt x="974725" y="485775"/>
                </a:lnTo>
                <a:lnTo>
                  <a:pt x="914400" y="425450"/>
                </a:lnTo>
                <a:lnTo>
                  <a:pt x="847725" y="358775"/>
                </a:lnTo>
                <a:lnTo>
                  <a:pt x="796925" y="311150"/>
                </a:lnTo>
                <a:lnTo>
                  <a:pt x="736600" y="260350"/>
                </a:lnTo>
                <a:lnTo>
                  <a:pt x="654050" y="203200"/>
                </a:lnTo>
                <a:lnTo>
                  <a:pt x="584200" y="161925"/>
                </a:lnTo>
                <a:lnTo>
                  <a:pt x="473075" y="127000"/>
                </a:lnTo>
                <a:lnTo>
                  <a:pt x="412750" y="117475"/>
                </a:lnTo>
                <a:lnTo>
                  <a:pt x="355600" y="127000"/>
                </a:lnTo>
                <a:lnTo>
                  <a:pt x="292100" y="149225"/>
                </a:lnTo>
                <a:lnTo>
                  <a:pt x="225425" y="180975"/>
                </a:lnTo>
                <a:lnTo>
                  <a:pt x="161925" y="231775"/>
                </a:lnTo>
                <a:lnTo>
                  <a:pt x="76200" y="314325"/>
                </a:lnTo>
                <a:lnTo>
                  <a:pt x="0" y="371475"/>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34" name="Freeform 33"/>
          <p:cNvSpPr/>
          <p:nvPr/>
        </p:nvSpPr>
        <p:spPr>
          <a:xfrm>
            <a:off x="7554000" y="5088662"/>
            <a:ext cx="451323" cy="475250"/>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 name="connsiteX0" fmla="*/ 0 w 552450"/>
              <a:gd name="connsiteY0" fmla="*/ 261392 h 410617"/>
              <a:gd name="connsiteX1" fmla="*/ 120650 w 552450"/>
              <a:gd name="connsiteY1" fmla="*/ 181543 h 410617"/>
              <a:gd name="connsiteX2" fmla="*/ 212725 w 552450"/>
              <a:gd name="connsiteY2" fmla="*/ 270917 h 410617"/>
              <a:gd name="connsiteX3" fmla="*/ 327025 w 552450"/>
              <a:gd name="connsiteY3" fmla="*/ 372517 h 410617"/>
              <a:gd name="connsiteX4" fmla="*/ 406400 w 552450"/>
              <a:gd name="connsiteY4" fmla="*/ 410617 h 410617"/>
              <a:gd name="connsiteX5" fmla="*/ 514350 w 552450"/>
              <a:gd name="connsiteY5" fmla="*/ 410617 h 410617"/>
              <a:gd name="connsiteX6" fmla="*/ 552450 w 552450"/>
              <a:gd name="connsiteY6" fmla="*/ 394742 h 410617"/>
              <a:gd name="connsiteX7" fmla="*/ 454025 w 552450"/>
              <a:gd name="connsiteY7" fmla="*/ 328067 h 410617"/>
              <a:gd name="connsiteX8" fmla="*/ 336550 w 552450"/>
              <a:gd name="connsiteY8" fmla="*/ 223292 h 410617"/>
              <a:gd name="connsiteX9" fmla="*/ 323850 w 552450"/>
              <a:gd name="connsiteY9" fmla="*/ 210736 h 410617"/>
              <a:gd name="connsiteX10" fmla="*/ 260350 w 552450"/>
              <a:gd name="connsiteY10" fmla="*/ 0 h 410617"/>
              <a:gd name="connsiteX11" fmla="*/ 98425 w 552450"/>
              <a:gd name="connsiteY11" fmla="*/ 175667 h 410617"/>
              <a:gd name="connsiteX12" fmla="*/ 0 w 552450"/>
              <a:gd name="connsiteY12" fmla="*/ 261392 h 410617"/>
              <a:gd name="connsiteX0" fmla="*/ 0 w 552450"/>
              <a:gd name="connsiteY0" fmla="*/ 346442 h 495667"/>
              <a:gd name="connsiteX1" fmla="*/ 120650 w 552450"/>
              <a:gd name="connsiteY1" fmla="*/ 266593 h 495667"/>
              <a:gd name="connsiteX2" fmla="*/ 212725 w 552450"/>
              <a:gd name="connsiteY2" fmla="*/ 355967 h 495667"/>
              <a:gd name="connsiteX3" fmla="*/ 327025 w 552450"/>
              <a:gd name="connsiteY3" fmla="*/ 457567 h 495667"/>
              <a:gd name="connsiteX4" fmla="*/ 406400 w 552450"/>
              <a:gd name="connsiteY4" fmla="*/ 495667 h 495667"/>
              <a:gd name="connsiteX5" fmla="*/ 514350 w 552450"/>
              <a:gd name="connsiteY5" fmla="*/ 495667 h 495667"/>
              <a:gd name="connsiteX6" fmla="*/ 552450 w 552450"/>
              <a:gd name="connsiteY6" fmla="*/ 479792 h 495667"/>
              <a:gd name="connsiteX7" fmla="*/ 454025 w 552450"/>
              <a:gd name="connsiteY7" fmla="*/ 413117 h 495667"/>
              <a:gd name="connsiteX8" fmla="*/ 336550 w 552450"/>
              <a:gd name="connsiteY8" fmla="*/ 308342 h 495667"/>
              <a:gd name="connsiteX9" fmla="*/ 323850 w 552450"/>
              <a:gd name="connsiteY9" fmla="*/ 295786 h 495667"/>
              <a:gd name="connsiteX10" fmla="*/ 260350 w 552450"/>
              <a:gd name="connsiteY10" fmla="*/ 85050 h 495667"/>
              <a:gd name="connsiteX11" fmla="*/ 98425 w 552450"/>
              <a:gd name="connsiteY11" fmla="*/ 260717 h 495667"/>
              <a:gd name="connsiteX12" fmla="*/ 0 w 552450"/>
              <a:gd name="connsiteY12" fmla="*/ 346442 h 495667"/>
              <a:gd name="connsiteX0" fmla="*/ 0 w 552450"/>
              <a:gd name="connsiteY0" fmla="*/ 489504 h 638729"/>
              <a:gd name="connsiteX1" fmla="*/ 120650 w 552450"/>
              <a:gd name="connsiteY1" fmla="*/ 409655 h 638729"/>
              <a:gd name="connsiteX2" fmla="*/ 212725 w 552450"/>
              <a:gd name="connsiteY2" fmla="*/ 499029 h 638729"/>
              <a:gd name="connsiteX3" fmla="*/ 327025 w 552450"/>
              <a:gd name="connsiteY3" fmla="*/ 600629 h 638729"/>
              <a:gd name="connsiteX4" fmla="*/ 406400 w 552450"/>
              <a:gd name="connsiteY4" fmla="*/ 638729 h 638729"/>
              <a:gd name="connsiteX5" fmla="*/ 514350 w 552450"/>
              <a:gd name="connsiteY5" fmla="*/ 638729 h 638729"/>
              <a:gd name="connsiteX6" fmla="*/ 552450 w 552450"/>
              <a:gd name="connsiteY6" fmla="*/ 622854 h 638729"/>
              <a:gd name="connsiteX7" fmla="*/ 454025 w 552450"/>
              <a:gd name="connsiteY7" fmla="*/ 556179 h 638729"/>
              <a:gd name="connsiteX8" fmla="*/ 336550 w 552450"/>
              <a:gd name="connsiteY8" fmla="*/ 451404 h 638729"/>
              <a:gd name="connsiteX9" fmla="*/ 469900 w 552450"/>
              <a:gd name="connsiteY9" fmla="*/ 39083 h 638729"/>
              <a:gd name="connsiteX10" fmla="*/ 260350 w 552450"/>
              <a:gd name="connsiteY10" fmla="*/ 228112 h 638729"/>
              <a:gd name="connsiteX11" fmla="*/ 98425 w 552450"/>
              <a:gd name="connsiteY11" fmla="*/ 403779 h 638729"/>
              <a:gd name="connsiteX12" fmla="*/ 0 w 552450"/>
              <a:gd name="connsiteY12" fmla="*/ 489504 h 638729"/>
              <a:gd name="connsiteX0" fmla="*/ 0 w 552450"/>
              <a:gd name="connsiteY0" fmla="*/ 489504 h 638729"/>
              <a:gd name="connsiteX1" fmla="*/ 120650 w 552450"/>
              <a:gd name="connsiteY1" fmla="*/ 409655 h 638729"/>
              <a:gd name="connsiteX2" fmla="*/ 212725 w 552450"/>
              <a:gd name="connsiteY2" fmla="*/ 499029 h 638729"/>
              <a:gd name="connsiteX3" fmla="*/ 327025 w 552450"/>
              <a:gd name="connsiteY3" fmla="*/ 600629 h 638729"/>
              <a:gd name="connsiteX4" fmla="*/ 406400 w 552450"/>
              <a:gd name="connsiteY4" fmla="*/ 638729 h 638729"/>
              <a:gd name="connsiteX5" fmla="*/ 514350 w 552450"/>
              <a:gd name="connsiteY5" fmla="*/ 638729 h 638729"/>
              <a:gd name="connsiteX6" fmla="*/ 552450 w 552450"/>
              <a:gd name="connsiteY6" fmla="*/ 622854 h 638729"/>
              <a:gd name="connsiteX7" fmla="*/ 454025 w 552450"/>
              <a:gd name="connsiteY7" fmla="*/ 556179 h 638729"/>
              <a:gd name="connsiteX8" fmla="*/ 327025 w 552450"/>
              <a:gd name="connsiteY8" fmla="*/ 335683 h 638729"/>
              <a:gd name="connsiteX9" fmla="*/ 469900 w 552450"/>
              <a:gd name="connsiteY9" fmla="*/ 39083 h 638729"/>
              <a:gd name="connsiteX10" fmla="*/ 260350 w 552450"/>
              <a:gd name="connsiteY10" fmla="*/ 228112 h 638729"/>
              <a:gd name="connsiteX11" fmla="*/ 98425 w 552450"/>
              <a:gd name="connsiteY11" fmla="*/ 403779 h 638729"/>
              <a:gd name="connsiteX12" fmla="*/ 0 w 552450"/>
              <a:gd name="connsiteY12" fmla="*/ 489504 h 638729"/>
              <a:gd name="connsiteX0" fmla="*/ 0 w 514350"/>
              <a:gd name="connsiteY0" fmla="*/ 489504 h 638729"/>
              <a:gd name="connsiteX1" fmla="*/ 120650 w 514350"/>
              <a:gd name="connsiteY1" fmla="*/ 409655 h 638729"/>
              <a:gd name="connsiteX2" fmla="*/ 212725 w 514350"/>
              <a:gd name="connsiteY2" fmla="*/ 499029 h 638729"/>
              <a:gd name="connsiteX3" fmla="*/ 327025 w 514350"/>
              <a:gd name="connsiteY3" fmla="*/ 600629 h 638729"/>
              <a:gd name="connsiteX4" fmla="*/ 406400 w 514350"/>
              <a:gd name="connsiteY4" fmla="*/ 638729 h 638729"/>
              <a:gd name="connsiteX5" fmla="*/ 514350 w 514350"/>
              <a:gd name="connsiteY5" fmla="*/ 638729 h 638729"/>
              <a:gd name="connsiteX6" fmla="*/ 257175 w 514350"/>
              <a:gd name="connsiteY6" fmla="*/ 401931 h 638729"/>
              <a:gd name="connsiteX7" fmla="*/ 454025 w 514350"/>
              <a:gd name="connsiteY7" fmla="*/ 556179 h 638729"/>
              <a:gd name="connsiteX8" fmla="*/ 327025 w 514350"/>
              <a:gd name="connsiteY8" fmla="*/ 335683 h 638729"/>
              <a:gd name="connsiteX9" fmla="*/ 469900 w 514350"/>
              <a:gd name="connsiteY9" fmla="*/ 39083 h 638729"/>
              <a:gd name="connsiteX10" fmla="*/ 260350 w 514350"/>
              <a:gd name="connsiteY10" fmla="*/ 228112 h 638729"/>
              <a:gd name="connsiteX11" fmla="*/ 98425 w 514350"/>
              <a:gd name="connsiteY11" fmla="*/ 403779 h 638729"/>
              <a:gd name="connsiteX12" fmla="*/ 0 w 514350"/>
              <a:gd name="connsiteY12" fmla="*/ 489504 h 638729"/>
              <a:gd name="connsiteX0" fmla="*/ 0 w 470033"/>
              <a:gd name="connsiteY0" fmla="*/ 489504 h 638729"/>
              <a:gd name="connsiteX1" fmla="*/ 120650 w 470033"/>
              <a:gd name="connsiteY1" fmla="*/ 409655 h 638729"/>
              <a:gd name="connsiteX2" fmla="*/ 212725 w 470033"/>
              <a:gd name="connsiteY2" fmla="*/ 499029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142875 w 470033"/>
              <a:gd name="connsiteY2" fmla="*/ 537603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60325 w 470033"/>
              <a:gd name="connsiteY2" fmla="*/ 534096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60325 w 470033"/>
              <a:gd name="connsiteY2" fmla="*/ 534096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00629"/>
              <a:gd name="connsiteX1" fmla="*/ 120650 w 470033"/>
              <a:gd name="connsiteY1" fmla="*/ 409655 h 600629"/>
              <a:gd name="connsiteX2" fmla="*/ 60325 w 470033"/>
              <a:gd name="connsiteY2" fmla="*/ 534096 h 600629"/>
              <a:gd name="connsiteX3" fmla="*/ 327025 w 470033"/>
              <a:gd name="connsiteY3" fmla="*/ 600629 h 600629"/>
              <a:gd name="connsiteX4" fmla="*/ 200025 w 470033"/>
              <a:gd name="connsiteY4" fmla="*/ 463393 h 600629"/>
              <a:gd name="connsiteX5" fmla="*/ 225425 w 470033"/>
              <a:gd name="connsiteY5" fmla="*/ 463393 h 600629"/>
              <a:gd name="connsiteX6" fmla="*/ 257175 w 470033"/>
              <a:gd name="connsiteY6" fmla="*/ 401931 h 600629"/>
              <a:gd name="connsiteX7" fmla="*/ 454025 w 470033"/>
              <a:gd name="connsiteY7" fmla="*/ 556179 h 600629"/>
              <a:gd name="connsiteX8" fmla="*/ 327025 w 470033"/>
              <a:gd name="connsiteY8" fmla="*/ 335683 h 600629"/>
              <a:gd name="connsiteX9" fmla="*/ 469900 w 470033"/>
              <a:gd name="connsiteY9" fmla="*/ 39083 h 600629"/>
              <a:gd name="connsiteX10" fmla="*/ 260350 w 470033"/>
              <a:gd name="connsiteY10" fmla="*/ 228112 h 600629"/>
              <a:gd name="connsiteX11" fmla="*/ 98425 w 470033"/>
              <a:gd name="connsiteY11" fmla="*/ 403779 h 600629"/>
              <a:gd name="connsiteX12" fmla="*/ 0 w 470033"/>
              <a:gd name="connsiteY12" fmla="*/ 489504 h 600629"/>
              <a:gd name="connsiteX0" fmla="*/ 0 w 470033"/>
              <a:gd name="connsiteY0" fmla="*/ 489504 h 556179"/>
              <a:gd name="connsiteX1" fmla="*/ 120650 w 470033"/>
              <a:gd name="connsiteY1" fmla="*/ 409655 h 556179"/>
              <a:gd name="connsiteX2" fmla="*/ 60325 w 470033"/>
              <a:gd name="connsiteY2" fmla="*/ 534096 h 556179"/>
              <a:gd name="connsiteX3" fmla="*/ 142875 w 470033"/>
              <a:gd name="connsiteY3" fmla="*/ 516468 h 556179"/>
              <a:gd name="connsiteX4" fmla="*/ 200025 w 470033"/>
              <a:gd name="connsiteY4" fmla="*/ 463393 h 556179"/>
              <a:gd name="connsiteX5" fmla="*/ 225425 w 470033"/>
              <a:gd name="connsiteY5" fmla="*/ 463393 h 556179"/>
              <a:gd name="connsiteX6" fmla="*/ 257175 w 470033"/>
              <a:gd name="connsiteY6" fmla="*/ 401931 h 556179"/>
              <a:gd name="connsiteX7" fmla="*/ 454025 w 470033"/>
              <a:gd name="connsiteY7" fmla="*/ 556179 h 556179"/>
              <a:gd name="connsiteX8" fmla="*/ 327025 w 470033"/>
              <a:gd name="connsiteY8" fmla="*/ 335683 h 556179"/>
              <a:gd name="connsiteX9" fmla="*/ 469900 w 470033"/>
              <a:gd name="connsiteY9" fmla="*/ 39083 h 556179"/>
              <a:gd name="connsiteX10" fmla="*/ 260350 w 470033"/>
              <a:gd name="connsiteY10" fmla="*/ 228112 h 556179"/>
              <a:gd name="connsiteX11" fmla="*/ 98425 w 470033"/>
              <a:gd name="connsiteY11" fmla="*/ 403779 h 556179"/>
              <a:gd name="connsiteX12" fmla="*/ 0 w 470033"/>
              <a:gd name="connsiteY12" fmla="*/ 489504 h 556179"/>
              <a:gd name="connsiteX0" fmla="*/ 0 w 470033"/>
              <a:gd name="connsiteY0" fmla="*/ 489504 h 534096"/>
              <a:gd name="connsiteX1" fmla="*/ 120650 w 470033"/>
              <a:gd name="connsiteY1" fmla="*/ 409655 h 534096"/>
              <a:gd name="connsiteX2" fmla="*/ 60325 w 470033"/>
              <a:gd name="connsiteY2" fmla="*/ 534096 h 534096"/>
              <a:gd name="connsiteX3" fmla="*/ 142875 w 470033"/>
              <a:gd name="connsiteY3" fmla="*/ 516468 h 534096"/>
              <a:gd name="connsiteX4" fmla="*/ 200025 w 470033"/>
              <a:gd name="connsiteY4" fmla="*/ 463393 h 534096"/>
              <a:gd name="connsiteX5" fmla="*/ 225425 w 470033"/>
              <a:gd name="connsiteY5" fmla="*/ 463393 h 534096"/>
              <a:gd name="connsiteX6" fmla="*/ 257175 w 470033"/>
              <a:gd name="connsiteY6" fmla="*/ 401931 h 534096"/>
              <a:gd name="connsiteX7" fmla="*/ 279400 w 470033"/>
              <a:gd name="connsiteY7" fmla="*/ 384350 h 534096"/>
              <a:gd name="connsiteX8" fmla="*/ 327025 w 470033"/>
              <a:gd name="connsiteY8" fmla="*/ 335683 h 534096"/>
              <a:gd name="connsiteX9" fmla="*/ 469900 w 470033"/>
              <a:gd name="connsiteY9" fmla="*/ 39083 h 534096"/>
              <a:gd name="connsiteX10" fmla="*/ 260350 w 470033"/>
              <a:gd name="connsiteY10" fmla="*/ 228112 h 534096"/>
              <a:gd name="connsiteX11" fmla="*/ 98425 w 470033"/>
              <a:gd name="connsiteY11" fmla="*/ 403779 h 534096"/>
              <a:gd name="connsiteX12" fmla="*/ 0 w 470033"/>
              <a:gd name="connsiteY12" fmla="*/ 489504 h 534096"/>
              <a:gd name="connsiteX0" fmla="*/ 0 w 499161"/>
              <a:gd name="connsiteY0" fmla="*/ 486704 h 531296"/>
              <a:gd name="connsiteX1" fmla="*/ 120650 w 499161"/>
              <a:gd name="connsiteY1" fmla="*/ 406855 h 531296"/>
              <a:gd name="connsiteX2" fmla="*/ 60325 w 499161"/>
              <a:gd name="connsiteY2" fmla="*/ 531296 h 531296"/>
              <a:gd name="connsiteX3" fmla="*/ 142875 w 499161"/>
              <a:gd name="connsiteY3" fmla="*/ 513668 h 531296"/>
              <a:gd name="connsiteX4" fmla="*/ 200025 w 499161"/>
              <a:gd name="connsiteY4" fmla="*/ 460593 h 531296"/>
              <a:gd name="connsiteX5" fmla="*/ 225425 w 499161"/>
              <a:gd name="connsiteY5" fmla="*/ 460593 h 531296"/>
              <a:gd name="connsiteX6" fmla="*/ 257175 w 499161"/>
              <a:gd name="connsiteY6" fmla="*/ 399131 h 531296"/>
              <a:gd name="connsiteX7" fmla="*/ 279400 w 499161"/>
              <a:gd name="connsiteY7" fmla="*/ 381550 h 531296"/>
              <a:gd name="connsiteX8" fmla="*/ 327025 w 499161"/>
              <a:gd name="connsiteY8" fmla="*/ 332883 h 531296"/>
              <a:gd name="connsiteX9" fmla="*/ 499049 w 499161"/>
              <a:gd name="connsiteY9" fmla="*/ 40120 h 531296"/>
              <a:gd name="connsiteX10" fmla="*/ 260350 w 499161"/>
              <a:gd name="connsiteY10" fmla="*/ 225312 h 531296"/>
              <a:gd name="connsiteX11" fmla="*/ 98425 w 499161"/>
              <a:gd name="connsiteY11" fmla="*/ 400979 h 531296"/>
              <a:gd name="connsiteX12" fmla="*/ 0 w 499161"/>
              <a:gd name="connsiteY12" fmla="*/ 486704 h 531296"/>
              <a:gd name="connsiteX0" fmla="*/ 0 w 499963"/>
              <a:gd name="connsiteY0" fmla="*/ 495223 h 539815"/>
              <a:gd name="connsiteX1" fmla="*/ 120650 w 499963"/>
              <a:gd name="connsiteY1" fmla="*/ 415374 h 539815"/>
              <a:gd name="connsiteX2" fmla="*/ 60325 w 499963"/>
              <a:gd name="connsiteY2" fmla="*/ 539815 h 539815"/>
              <a:gd name="connsiteX3" fmla="*/ 142875 w 499963"/>
              <a:gd name="connsiteY3" fmla="*/ 522187 h 539815"/>
              <a:gd name="connsiteX4" fmla="*/ 200025 w 499963"/>
              <a:gd name="connsiteY4" fmla="*/ 469112 h 539815"/>
              <a:gd name="connsiteX5" fmla="*/ 225425 w 499963"/>
              <a:gd name="connsiteY5" fmla="*/ 469112 h 539815"/>
              <a:gd name="connsiteX6" fmla="*/ 257175 w 499963"/>
              <a:gd name="connsiteY6" fmla="*/ 407650 h 539815"/>
              <a:gd name="connsiteX7" fmla="*/ 279400 w 499963"/>
              <a:gd name="connsiteY7" fmla="*/ 390069 h 539815"/>
              <a:gd name="connsiteX8" fmla="*/ 327025 w 499963"/>
              <a:gd name="connsiteY8" fmla="*/ 341402 h 539815"/>
              <a:gd name="connsiteX9" fmla="*/ 499049 w 499963"/>
              <a:gd name="connsiteY9" fmla="*/ 48639 h 539815"/>
              <a:gd name="connsiteX10" fmla="*/ 260350 w 499963"/>
              <a:gd name="connsiteY10" fmla="*/ 233831 h 539815"/>
              <a:gd name="connsiteX11" fmla="*/ 98425 w 499963"/>
              <a:gd name="connsiteY11" fmla="*/ 409498 h 539815"/>
              <a:gd name="connsiteX12" fmla="*/ 0 w 499963"/>
              <a:gd name="connsiteY12" fmla="*/ 495223 h 539815"/>
              <a:gd name="connsiteX0" fmla="*/ 0 w 478612"/>
              <a:gd name="connsiteY0" fmla="*/ 498029 h 542621"/>
              <a:gd name="connsiteX1" fmla="*/ 120650 w 478612"/>
              <a:gd name="connsiteY1" fmla="*/ 418180 h 542621"/>
              <a:gd name="connsiteX2" fmla="*/ 60325 w 478612"/>
              <a:gd name="connsiteY2" fmla="*/ 542621 h 542621"/>
              <a:gd name="connsiteX3" fmla="*/ 142875 w 478612"/>
              <a:gd name="connsiteY3" fmla="*/ 524993 h 542621"/>
              <a:gd name="connsiteX4" fmla="*/ 200025 w 478612"/>
              <a:gd name="connsiteY4" fmla="*/ 471918 h 542621"/>
              <a:gd name="connsiteX5" fmla="*/ 225425 w 478612"/>
              <a:gd name="connsiteY5" fmla="*/ 471918 h 542621"/>
              <a:gd name="connsiteX6" fmla="*/ 257175 w 478612"/>
              <a:gd name="connsiteY6" fmla="*/ 410456 h 542621"/>
              <a:gd name="connsiteX7" fmla="*/ 279400 w 478612"/>
              <a:gd name="connsiteY7" fmla="*/ 392875 h 542621"/>
              <a:gd name="connsiteX8" fmla="*/ 327025 w 478612"/>
              <a:gd name="connsiteY8" fmla="*/ 344208 h 542621"/>
              <a:gd name="connsiteX9" fmla="*/ 477187 w 478612"/>
              <a:gd name="connsiteY9" fmla="*/ 47609 h 542621"/>
              <a:gd name="connsiteX10" fmla="*/ 260350 w 478612"/>
              <a:gd name="connsiteY10" fmla="*/ 236637 h 542621"/>
              <a:gd name="connsiteX11" fmla="*/ 98425 w 478612"/>
              <a:gd name="connsiteY11" fmla="*/ 412304 h 542621"/>
              <a:gd name="connsiteX12" fmla="*/ 0 w 478612"/>
              <a:gd name="connsiteY12" fmla="*/ 498029 h 542621"/>
              <a:gd name="connsiteX0" fmla="*/ 0 w 491439"/>
              <a:gd name="connsiteY0" fmla="*/ 504849 h 549441"/>
              <a:gd name="connsiteX1" fmla="*/ 120650 w 491439"/>
              <a:gd name="connsiteY1" fmla="*/ 425000 h 549441"/>
              <a:gd name="connsiteX2" fmla="*/ 60325 w 491439"/>
              <a:gd name="connsiteY2" fmla="*/ 549441 h 549441"/>
              <a:gd name="connsiteX3" fmla="*/ 142875 w 491439"/>
              <a:gd name="connsiteY3" fmla="*/ 531813 h 549441"/>
              <a:gd name="connsiteX4" fmla="*/ 200025 w 491439"/>
              <a:gd name="connsiteY4" fmla="*/ 478738 h 549441"/>
              <a:gd name="connsiteX5" fmla="*/ 225425 w 491439"/>
              <a:gd name="connsiteY5" fmla="*/ 478738 h 549441"/>
              <a:gd name="connsiteX6" fmla="*/ 257175 w 491439"/>
              <a:gd name="connsiteY6" fmla="*/ 417276 h 549441"/>
              <a:gd name="connsiteX7" fmla="*/ 279400 w 491439"/>
              <a:gd name="connsiteY7" fmla="*/ 399695 h 549441"/>
              <a:gd name="connsiteX8" fmla="*/ 327025 w 491439"/>
              <a:gd name="connsiteY8" fmla="*/ 351028 h 549441"/>
              <a:gd name="connsiteX9" fmla="*/ 477187 w 491439"/>
              <a:gd name="connsiteY9" fmla="*/ 54429 h 549441"/>
              <a:gd name="connsiteX10" fmla="*/ 260350 w 491439"/>
              <a:gd name="connsiteY10" fmla="*/ 243457 h 549441"/>
              <a:gd name="connsiteX11" fmla="*/ 98425 w 491439"/>
              <a:gd name="connsiteY11" fmla="*/ 419124 h 549441"/>
              <a:gd name="connsiteX12" fmla="*/ 0 w 491439"/>
              <a:gd name="connsiteY12" fmla="*/ 504849 h 549441"/>
              <a:gd name="connsiteX0" fmla="*/ 0 w 507835"/>
              <a:gd name="connsiteY0" fmla="*/ 518489 h 563081"/>
              <a:gd name="connsiteX1" fmla="*/ 120650 w 507835"/>
              <a:gd name="connsiteY1" fmla="*/ 438640 h 563081"/>
              <a:gd name="connsiteX2" fmla="*/ 60325 w 507835"/>
              <a:gd name="connsiteY2" fmla="*/ 563081 h 563081"/>
              <a:gd name="connsiteX3" fmla="*/ 142875 w 507835"/>
              <a:gd name="connsiteY3" fmla="*/ 545453 h 563081"/>
              <a:gd name="connsiteX4" fmla="*/ 200025 w 507835"/>
              <a:gd name="connsiteY4" fmla="*/ 492378 h 563081"/>
              <a:gd name="connsiteX5" fmla="*/ 225425 w 507835"/>
              <a:gd name="connsiteY5" fmla="*/ 492378 h 563081"/>
              <a:gd name="connsiteX6" fmla="*/ 257175 w 507835"/>
              <a:gd name="connsiteY6" fmla="*/ 430916 h 563081"/>
              <a:gd name="connsiteX7" fmla="*/ 279400 w 507835"/>
              <a:gd name="connsiteY7" fmla="*/ 413335 h 563081"/>
              <a:gd name="connsiteX8" fmla="*/ 327025 w 507835"/>
              <a:gd name="connsiteY8" fmla="*/ 364668 h 563081"/>
              <a:gd name="connsiteX9" fmla="*/ 477187 w 507835"/>
              <a:gd name="connsiteY9" fmla="*/ 68069 h 563081"/>
              <a:gd name="connsiteX10" fmla="*/ 260350 w 507835"/>
              <a:gd name="connsiteY10" fmla="*/ 257097 h 563081"/>
              <a:gd name="connsiteX11" fmla="*/ 98425 w 507835"/>
              <a:gd name="connsiteY11" fmla="*/ 432764 h 563081"/>
              <a:gd name="connsiteX12" fmla="*/ 0 w 507835"/>
              <a:gd name="connsiteY12" fmla="*/ 518489 h 56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7835" h="563081">
                <a:moveTo>
                  <a:pt x="0" y="518489"/>
                </a:moveTo>
                <a:lnTo>
                  <a:pt x="120650" y="438640"/>
                </a:lnTo>
                <a:cubicBezTo>
                  <a:pt x="100542" y="480120"/>
                  <a:pt x="-62442" y="507574"/>
                  <a:pt x="60325" y="563081"/>
                </a:cubicBezTo>
                <a:lnTo>
                  <a:pt x="142875" y="545453"/>
                </a:lnTo>
                <a:lnTo>
                  <a:pt x="200025" y="492378"/>
                </a:lnTo>
                <a:lnTo>
                  <a:pt x="225425" y="492378"/>
                </a:lnTo>
                <a:lnTo>
                  <a:pt x="257175" y="430916"/>
                </a:lnTo>
                <a:lnTo>
                  <a:pt x="279400" y="413335"/>
                </a:lnTo>
                <a:lnTo>
                  <a:pt x="327025" y="364668"/>
                </a:lnTo>
                <a:cubicBezTo>
                  <a:pt x="321733" y="360483"/>
                  <a:pt x="482479" y="72254"/>
                  <a:pt x="477187" y="68069"/>
                </a:cubicBezTo>
                <a:cubicBezTo>
                  <a:pt x="561687" y="-67400"/>
                  <a:pt x="465667" y="1217"/>
                  <a:pt x="260350" y="257097"/>
                </a:cubicBezTo>
                <a:lnTo>
                  <a:pt x="98425" y="432764"/>
                </a:lnTo>
                <a:lnTo>
                  <a:pt x="0" y="518489"/>
                </a:lnTo>
                <a:close/>
              </a:path>
            </a:pathLst>
          </a:cu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 name="Freeform 19"/>
          <p:cNvSpPr/>
          <p:nvPr/>
        </p:nvSpPr>
        <p:spPr>
          <a:xfrm>
            <a:off x="6958168" y="5310350"/>
            <a:ext cx="563448" cy="233457"/>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450" h="252815">
                <a:moveTo>
                  <a:pt x="0" y="103590"/>
                </a:moveTo>
                <a:lnTo>
                  <a:pt x="120650" y="23741"/>
                </a:lnTo>
                <a:lnTo>
                  <a:pt x="212725" y="113115"/>
                </a:lnTo>
                <a:lnTo>
                  <a:pt x="327025" y="214715"/>
                </a:lnTo>
                <a:lnTo>
                  <a:pt x="406400" y="252815"/>
                </a:lnTo>
                <a:lnTo>
                  <a:pt x="514350" y="252815"/>
                </a:lnTo>
                <a:lnTo>
                  <a:pt x="552450" y="236940"/>
                </a:lnTo>
                <a:lnTo>
                  <a:pt x="454025" y="170265"/>
                </a:lnTo>
                <a:lnTo>
                  <a:pt x="336550" y="65490"/>
                </a:lnTo>
                <a:cubicBezTo>
                  <a:pt x="331258" y="61305"/>
                  <a:pt x="329142" y="57119"/>
                  <a:pt x="323850" y="52934"/>
                </a:cubicBezTo>
                <a:lnTo>
                  <a:pt x="244475" y="0"/>
                </a:lnTo>
                <a:lnTo>
                  <a:pt x="98425" y="17865"/>
                </a:lnTo>
                <a:lnTo>
                  <a:pt x="0" y="103590"/>
                </a:lnTo>
                <a:close/>
              </a:path>
            </a:pathLst>
          </a:cu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a:t>What is a “Cloud”?</a:t>
            </a:r>
          </a:p>
        </p:txBody>
      </p:sp>
      <p:sp>
        <p:nvSpPr>
          <p:cNvPr id="3" name="Content Placeholder 2"/>
          <p:cNvSpPr>
            <a:spLocks noGrp="1"/>
          </p:cNvSpPr>
          <p:nvPr>
            <p:ph idx="1"/>
          </p:nvPr>
        </p:nvSpPr>
        <p:spPr>
          <a:xfrm>
            <a:off x="528196" y="1347493"/>
            <a:ext cx="11370961" cy="904043"/>
          </a:xfrm>
        </p:spPr>
        <p:txBody>
          <a:bodyPr/>
          <a:lstStyle/>
          <a:p>
            <a:pPr marL="0" indent="0">
              <a:buNone/>
            </a:pPr>
            <a:r>
              <a:rPr lang="en-US" dirty="0"/>
              <a:t>Cloud: on-demand, scalable, multi-tenant, self-service compute and storage resources</a:t>
            </a:r>
          </a:p>
        </p:txBody>
      </p:sp>
      <p:grpSp>
        <p:nvGrpSpPr>
          <p:cNvPr id="23" name="Group 22"/>
          <p:cNvGrpSpPr/>
          <p:nvPr/>
        </p:nvGrpSpPr>
        <p:grpSpPr>
          <a:xfrm>
            <a:off x="6015471" y="2799944"/>
            <a:ext cx="5787954" cy="3604479"/>
            <a:chOff x="1129662" y="2590800"/>
            <a:chExt cx="7195188" cy="3534124"/>
          </a:xfrm>
        </p:grpSpPr>
        <p:cxnSp>
          <p:nvCxnSpPr>
            <p:cNvPr id="26" name="Straight Connector 25"/>
            <p:cNvCxnSpPr/>
            <p:nvPr/>
          </p:nvCxnSpPr>
          <p:spPr>
            <a:xfrm>
              <a:off x="1914525" y="2590800"/>
              <a:ext cx="0" cy="2962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914525" y="5553075"/>
              <a:ext cx="6400800"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533984" y="5622607"/>
              <a:ext cx="1142217" cy="50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Time</a:t>
              </a:r>
            </a:p>
          </p:txBody>
        </p:sp>
        <p:sp>
          <p:nvSpPr>
            <p:cNvPr id="29" name="TextBox 28"/>
            <p:cNvSpPr txBox="1"/>
            <p:nvPr/>
          </p:nvSpPr>
          <p:spPr>
            <a:xfrm rot="16200000">
              <a:off x="662629" y="3624912"/>
              <a:ext cx="1570943" cy="63687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Demand</a:t>
              </a:r>
            </a:p>
          </p:txBody>
        </p:sp>
        <p:sp>
          <p:nvSpPr>
            <p:cNvPr id="30" name="Freeform 29"/>
            <p:cNvSpPr/>
            <p:nvPr/>
          </p:nvSpPr>
          <p:spPr>
            <a:xfrm>
              <a:off x="1924050" y="3609975"/>
              <a:ext cx="6381750" cy="1943100"/>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a:p>
          </p:txBody>
        </p:sp>
        <p:sp>
          <p:nvSpPr>
            <p:cNvPr id="31" name="Freeform 30"/>
            <p:cNvSpPr/>
            <p:nvPr/>
          </p:nvSpPr>
          <p:spPr>
            <a:xfrm>
              <a:off x="1933575" y="3414137"/>
              <a:ext cx="6391275" cy="2157988"/>
            </a:xfrm>
            <a:custGeom>
              <a:avLst/>
              <a:gdLst>
                <a:gd name="connsiteX0" fmla="*/ 0 w 6391275"/>
                <a:gd name="connsiteY0" fmla="*/ 2157988 h 2157988"/>
                <a:gd name="connsiteX1" fmla="*/ 381000 w 6391275"/>
                <a:gd name="connsiteY1" fmla="*/ 1691263 h 2157988"/>
                <a:gd name="connsiteX2" fmla="*/ 733425 w 6391275"/>
                <a:gd name="connsiteY2" fmla="*/ 1643638 h 2157988"/>
                <a:gd name="connsiteX3" fmla="*/ 971550 w 6391275"/>
                <a:gd name="connsiteY3" fmla="*/ 1796038 h 2157988"/>
                <a:gd name="connsiteX4" fmla="*/ 1343025 w 6391275"/>
                <a:gd name="connsiteY4" fmla="*/ 1853188 h 2157988"/>
                <a:gd name="connsiteX5" fmla="*/ 2000250 w 6391275"/>
                <a:gd name="connsiteY5" fmla="*/ 1034038 h 2157988"/>
                <a:gd name="connsiteX6" fmla="*/ 2466975 w 6391275"/>
                <a:gd name="connsiteY6" fmla="*/ 881638 h 2157988"/>
                <a:gd name="connsiteX7" fmla="*/ 2981325 w 6391275"/>
                <a:gd name="connsiteY7" fmla="*/ 1186438 h 2157988"/>
                <a:gd name="connsiteX8" fmla="*/ 3762375 w 6391275"/>
                <a:gd name="connsiteY8" fmla="*/ 1738888 h 2157988"/>
                <a:gd name="connsiteX9" fmla="*/ 4086225 w 6391275"/>
                <a:gd name="connsiteY9" fmla="*/ 1538863 h 2157988"/>
                <a:gd name="connsiteX10" fmla="*/ 4267200 w 6391275"/>
                <a:gd name="connsiteY10" fmla="*/ 81538 h 2157988"/>
                <a:gd name="connsiteX11" fmla="*/ 4648200 w 6391275"/>
                <a:gd name="connsiteY11" fmla="*/ 252988 h 2157988"/>
                <a:gd name="connsiteX12" fmla="*/ 5029200 w 6391275"/>
                <a:gd name="connsiteY12" fmla="*/ 824488 h 2157988"/>
                <a:gd name="connsiteX13" fmla="*/ 5372100 w 6391275"/>
                <a:gd name="connsiteY13" fmla="*/ 1738888 h 2157988"/>
                <a:gd name="connsiteX14" fmla="*/ 5810250 w 6391275"/>
                <a:gd name="connsiteY14" fmla="*/ 1643638 h 2157988"/>
                <a:gd name="connsiteX15" fmla="*/ 6391275 w 6391275"/>
                <a:gd name="connsiteY15" fmla="*/ 1615063 h 21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275" h="2157988">
                  <a:moveTo>
                    <a:pt x="0" y="2157988"/>
                  </a:moveTo>
                  <a:cubicBezTo>
                    <a:pt x="129381" y="1967488"/>
                    <a:pt x="258763" y="1776988"/>
                    <a:pt x="381000" y="1691263"/>
                  </a:cubicBezTo>
                  <a:cubicBezTo>
                    <a:pt x="503238" y="1605538"/>
                    <a:pt x="635000" y="1626175"/>
                    <a:pt x="733425" y="1643638"/>
                  </a:cubicBezTo>
                  <a:cubicBezTo>
                    <a:pt x="831850" y="1661100"/>
                    <a:pt x="869950" y="1761113"/>
                    <a:pt x="971550" y="1796038"/>
                  </a:cubicBezTo>
                  <a:cubicBezTo>
                    <a:pt x="1073150" y="1830963"/>
                    <a:pt x="1171575" y="1980188"/>
                    <a:pt x="1343025" y="1853188"/>
                  </a:cubicBezTo>
                  <a:cubicBezTo>
                    <a:pt x="1514475" y="1726188"/>
                    <a:pt x="1812925" y="1195963"/>
                    <a:pt x="2000250" y="1034038"/>
                  </a:cubicBezTo>
                  <a:cubicBezTo>
                    <a:pt x="2187575" y="872113"/>
                    <a:pt x="2303463" y="856238"/>
                    <a:pt x="2466975" y="881638"/>
                  </a:cubicBezTo>
                  <a:cubicBezTo>
                    <a:pt x="2630488" y="907038"/>
                    <a:pt x="2765425" y="1043563"/>
                    <a:pt x="2981325" y="1186438"/>
                  </a:cubicBezTo>
                  <a:cubicBezTo>
                    <a:pt x="3197225" y="1329313"/>
                    <a:pt x="3578225" y="1680150"/>
                    <a:pt x="3762375" y="1738888"/>
                  </a:cubicBezTo>
                  <a:cubicBezTo>
                    <a:pt x="3946525" y="1797625"/>
                    <a:pt x="4002088" y="1815088"/>
                    <a:pt x="4086225" y="1538863"/>
                  </a:cubicBezTo>
                  <a:cubicBezTo>
                    <a:pt x="4170362" y="1262638"/>
                    <a:pt x="4173538" y="295850"/>
                    <a:pt x="4267200" y="81538"/>
                  </a:cubicBezTo>
                  <a:cubicBezTo>
                    <a:pt x="4360862" y="-132774"/>
                    <a:pt x="4521200" y="129163"/>
                    <a:pt x="4648200" y="252988"/>
                  </a:cubicBezTo>
                  <a:cubicBezTo>
                    <a:pt x="4775200" y="376813"/>
                    <a:pt x="4908550" y="576838"/>
                    <a:pt x="5029200" y="824488"/>
                  </a:cubicBezTo>
                  <a:cubicBezTo>
                    <a:pt x="5149850" y="1072138"/>
                    <a:pt x="5241925" y="1602363"/>
                    <a:pt x="5372100" y="1738888"/>
                  </a:cubicBezTo>
                  <a:cubicBezTo>
                    <a:pt x="5502275" y="1875413"/>
                    <a:pt x="5640388" y="1664275"/>
                    <a:pt x="5810250" y="1643638"/>
                  </a:cubicBezTo>
                  <a:cubicBezTo>
                    <a:pt x="5980112" y="1623001"/>
                    <a:pt x="6185693" y="1619032"/>
                    <a:pt x="6391275" y="1615063"/>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836"/>
            </a:p>
          </p:txBody>
        </p:sp>
      </p:grpSp>
      <p:sp>
        <p:nvSpPr>
          <p:cNvPr id="2059" name="TextBox 2058"/>
          <p:cNvSpPr txBox="1"/>
          <p:nvPr/>
        </p:nvSpPr>
        <p:spPr>
          <a:xfrm>
            <a:off x="1809420" y="2904671"/>
            <a:ext cx="3622121"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Server Provisioning</a:t>
            </a:r>
          </a:p>
        </p:txBody>
      </p:sp>
      <p:sp>
        <p:nvSpPr>
          <p:cNvPr id="46" name="TextBox 45"/>
          <p:cNvSpPr txBox="1"/>
          <p:nvPr/>
        </p:nvSpPr>
        <p:spPr>
          <a:xfrm>
            <a:off x="7363389" y="2925931"/>
            <a:ext cx="3542140"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Cloud Provisioning</a:t>
            </a:r>
          </a:p>
        </p:txBody>
      </p:sp>
      <p:sp>
        <p:nvSpPr>
          <p:cNvPr id="2060" name="Rectangle 2059"/>
          <p:cNvSpPr/>
          <p:nvPr/>
        </p:nvSpPr>
        <p:spPr bwMode="auto">
          <a:xfrm>
            <a:off x="5112231" y="6055797"/>
            <a:ext cx="198066" cy="174863"/>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61" name="TextBox 2060"/>
          <p:cNvSpPr txBox="1"/>
          <p:nvPr/>
        </p:nvSpPr>
        <p:spPr>
          <a:xfrm>
            <a:off x="5422590" y="5986276"/>
            <a:ext cx="1937177" cy="320182"/>
          </a:xfrm>
          <a:prstGeom prst="rect">
            <a:avLst/>
          </a:prstGeom>
          <a:noFill/>
        </p:spPr>
        <p:txBody>
          <a:bodyPr wrap="none" lIns="0" tIns="0" rIns="0" bIns="0" rtlCol="0">
            <a:spAutoFit/>
          </a:bodyPr>
          <a:lstStyle/>
          <a:p>
            <a:r>
              <a:rPr lang="en-US" sz="2040" dirty="0">
                <a:gradFill>
                  <a:gsLst>
                    <a:gs pos="0">
                      <a:schemeClr val="tx1"/>
                    </a:gs>
                    <a:gs pos="86000">
                      <a:schemeClr val="tx1"/>
                    </a:gs>
                  </a:gsLst>
                  <a:lin ang="5400000" scaled="0"/>
                </a:gradFill>
              </a:rPr>
              <a:t>Overprovisioned</a:t>
            </a:r>
          </a:p>
        </p:txBody>
      </p:sp>
      <p:sp>
        <p:nvSpPr>
          <p:cNvPr id="2062" name="Rectangle 2061"/>
          <p:cNvSpPr/>
          <p:nvPr/>
        </p:nvSpPr>
        <p:spPr bwMode="auto">
          <a:xfrm>
            <a:off x="5112231" y="6386095"/>
            <a:ext cx="198066" cy="194292"/>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50" name="TextBox 49"/>
          <p:cNvSpPr txBox="1"/>
          <p:nvPr/>
        </p:nvSpPr>
        <p:spPr>
          <a:xfrm>
            <a:off x="5456591" y="6300181"/>
            <a:ext cx="2100604" cy="320182"/>
          </a:xfrm>
          <a:prstGeom prst="rect">
            <a:avLst/>
          </a:prstGeom>
          <a:noFill/>
        </p:spPr>
        <p:txBody>
          <a:bodyPr wrap="none" lIns="0" tIns="0" rIns="0" bIns="0" rtlCol="0">
            <a:spAutoFit/>
          </a:bodyPr>
          <a:lstStyle/>
          <a:p>
            <a:r>
              <a:rPr lang="en-US" sz="2040" dirty="0" err="1">
                <a:gradFill>
                  <a:gsLst>
                    <a:gs pos="0">
                      <a:schemeClr val="tx1"/>
                    </a:gs>
                    <a:gs pos="86000">
                      <a:schemeClr val="tx1"/>
                    </a:gs>
                  </a:gsLst>
                  <a:lin ang="5400000" scaled="0"/>
                </a:gradFill>
              </a:rPr>
              <a:t>Underprovisioned</a:t>
            </a:r>
            <a:endParaRPr lang="en-US" sz="2040" dirty="0">
              <a:gradFill>
                <a:gsLst>
                  <a:gs pos="0">
                    <a:schemeClr val="tx1"/>
                  </a:gs>
                  <a:gs pos="86000">
                    <a:schemeClr val="tx1"/>
                  </a:gs>
                </a:gsLst>
                <a:lin ang="5400000" scaled="0"/>
              </a:gradFill>
            </a:endParaRPr>
          </a:p>
        </p:txBody>
      </p:sp>
      <p:sp>
        <p:nvSpPr>
          <p:cNvPr id="2065" name="Freeform 2064"/>
          <p:cNvSpPr/>
          <p:nvPr/>
        </p:nvSpPr>
        <p:spPr>
          <a:xfrm>
            <a:off x="3018891" y="4507583"/>
            <a:ext cx="1117181" cy="1156040"/>
          </a:xfrm>
          <a:custGeom>
            <a:avLst/>
            <a:gdLst>
              <a:gd name="connsiteX0" fmla="*/ 0 w 1095375"/>
              <a:gd name="connsiteY0" fmla="*/ 266700 h 1133475"/>
              <a:gd name="connsiteX1" fmla="*/ 166687 w 1095375"/>
              <a:gd name="connsiteY1" fmla="*/ 395288 h 1133475"/>
              <a:gd name="connsiteX2" fmla="*/ 290512 w 1095375"/>
              <a:gd name="connsiteY2" fmla="*/ 528638 h 1133475"/>
              <a:gd name="connsiteX3" fmla="*/ 423862 w 1095375"/>
              <a:gd name="connsiteY3" fmla="*/ 661988 h 1133475"/>
              <a:gd name="connsiteX4" fmla="*/ 509587 w 1095375"/>
              <a:gd name="connsiteY4" fmla="*/ 723900 h 1133475"/>
              <a:gd name="connsiteX5" fmla="*/ 566737 w 1095375"/>
              <a:gd name="connsiteY5" fmla="*/ 790575 h 1133475"/>
              <a:gd name="connsiteX6" fmla="*/ 657225 w 1095375"/>
              <a:gd name="connsiteY6" fmla="*/ 900113 h 1133475"/>
              <a:gd name="connsiteX7" fmla="*/ 733425 w 1095375"/>
              <a:gd name="connsiteY7" fmla="*/ 1047750 h 1133475"/>
              <a:gd name="connsiteX8" fmla="*/ 785812 w 1095375"/>
              <a:gd name="connsiteY8" fmla="*/ 1133475 h 1133475"/>
              <a:gd name="connsiteX9" fmla="*/ 876300 w 1095375"/>
              <a:gd name="connsiteY9" fmla="*/ 1114425 h 1133475"/>
              <a:gd name="connsiteX10" fmla="*/ 933450 w 1095375"/>
              <a:gd name="connsiteY10" fmla="*/ 947738 h 1133475"/>
              <a:gd name="connsiteX11" fmla="*/ 1000125 w 1095375"/>
              <a:gd name="connsiteY11" fmla="*/ 609600 h 1133475"/>
              <a:gd name="connsiteX12" fmla="*/ 1047750 w 1095375"/>
              <a:gd name="connsiteY12" fmla="*/ 371475 h 1133475"/>
              <a:gd name="connsiteX13" fmla="*/ 1090612 w 1095375"/>
              <a:gd name="connsiteY13" fmla="*/ 38100 h 1133475"/>
              <a:gd name="connsiteX14" fmla="*/ 1095375 w 1095375"/>
              <a:gd name="connsiteY14" fmla="*/ 0 h 1133475"/>
              <a:gd name="connsiteX15" fmla="*/ 395287 w 1095375"/>
              <a:gd name="connsiteY15" fmla="*/ 4763 h 1133475"/>
              <a:gd name="connsiteX16" fmla="*/ 0 w 1095375"/>
              <a:gd name="connsiteY16" fmla="*/ 26670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5375" h="1133475">
                <a:moveTo>
                  <a:pt x="0" y="266700"/>
                </a:moveTo>
                <a:lnTo>
                  <a:pt x="166687" y="395288"/>
                </a:lnTo>
                <a:lnTo>
                  <a:pt x="290512" y="528638"/>
                </a:lnTo>
                <a:lnTo>
                  <a:pt x="423862" y="661988"/>
                </a:lnTo>
                <a:lnTo>
                  <a:pt x="509587" y="723900"/>
                </a:lnTo>
                <a:lnTo>
                  <a:pt x="566737" y="790575"/>
                </a:lnTo>
                <a:lnTo>
                  <a:pt x="657225" y="900113"/>
                </a:lnTo>
                <a:lnTo>
                  <a:pt x="733425" y="1047750"/>
                </a:lnTo>
                <a:lnTo>
                  <a:pt x="785812" y="1133475"/>
                </a:lnTo>
                <a:lnTo>
                  <a:pt x="876300" y="1114425"/>
                </a:lnTo>
                <a:lnTo>
                  <a:pt x="933450" y="947738"/>
                </a:lnTo>
                <a:lnTo>
                  <a:pt x="1000125" y="609600"/>
                </a:lnTo>
                <a:lnTo>
                  <a:pt x="1047750" y="371475"/>
                </a:lnTo>
                <a:lnTo>
                  <a:pt x="1090612" y="38100"/>
                </a:lnTo>
                <a:lnTo>
                  <a:pt x="1095375" y="0"/>
                </a:lnTo>
                <a:lnTo>
                  <a:pt x="395287" y="4763"/>
                </a:lnTo>
                <a:lnTo>
                  <a:pt x="0" y="2667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66" name="Freeform 2065"/>
          <p:cNvSpPr/>
          <p:nvPr/>
        </p:nvSpPr>
        <p:spPr>
          <a:xfrm>
            <a:off x="1367406" y="5265323"/>
            <a:ext cx="578019" cy="272009"/>
          </a:xfrm>
          <a:custGeom>
            <a:avLst/>
            <a:gdLst>
              <a:gd name="connsiteX0" fmla="*/ 0 w 566737"/>
              <a:gd name="connsiteY0" fmla="*/ 152400 h 266700"/>
              <a:gd name="connsiteX1" fmla="*/ 90487 w 566737"/>
              <a:gd name="connsiteY1" fmla="*/ 233363 h 266700"/>
              <a:gd name="connsiteX2" fmla="*/ 190500 w 566737"/>
              <a:gd name="connsiteY2" fmla="*/ 266700 h 266700"/>
              <a:gd name="connsiteX3" fmla="*/ 280987 w 566737"/>
              <a:gd name="connsiteY3" fmla="*/ 252413 h 266700"/>
              <a:gd name="connsiteX4" fmla="*/ 366712 w 566737"/>
              <a:gd name="connsiteY4" fmla="*/ 195263 h 266700"/>
              <a:gd name="connsiteX5" fmla="*/ 485775 w 566737"/>
              <a:gd name="connsiteY5" fmla="*/ 61913 h 266700"/>
              <a:gd name="connsiteX6" fmla="*/ 566737 w 566737"/>
              <a:gd name="connsiteY6" fmla="*/ 0 h 266700"/>
              <a:gd name="connsiteX7" fmla="*/ 257175 w 566737"/>
              <a:gd name="connsiteY7" fmla="*/ 0 h 266700"/>
              <a:gd name="connsiteX8" fmla="*/ 223837 w 566737"/>
              <a:gd name="connsiteY8" fmla="*/ 9525 h 266700"/>
              <a:gd name="connsiteX9" fmla="*/ 0 w 566737"/>
              <a:gd name="connsiteY9"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737" h="266700">
                <a:moveTo>
                  <a:pt x="0" y="152400"/>
                </a:moveTo>
                <a:lnTo>
                  <a:pt x="90487" y="233363"/>
                </a:lnTo>
                <a:lnTo>
                  <a:pt x="190500" y="266700"/>
                </a:lnTo>
                <a:lnTo>
                  <a:pt x="280987" y="252413"/>
                </a:lnTo>
                <a:lnTo>
                  <a:pt x="366712" y="195263"/>
                </a:lnTo>
                <a:lnTo>
                  <a:pt x="485775" y="61913"/>
                </a:lnTo>
                <a:lnTo>
                  <a:pt x="566737" y="0"/>
                </a:lnTo>
                <a:lnTo>
                  <a:pt x="257175" y="0"/>
                </a:lnTo>
                <a:lnTo>
                  <a:pt x="223837" y="9525"/>
                </a:lnTo>
                <a:lnTo>
                  <a:pt x="0" y="1524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
        <p:nvSpPr>
          <p:cNvPr id="2067" name="Freeform 2066"/>
          <p:cNvSpPr/>
          <p:nvPr/>
        </p:nvSpPr>
        <p:spPr>
          <a:xfrm>
            <a:off x="4582945" y="3754700"/>
            <a:ext cx="1321188" cy="1860349"/>
          </a:xfrm>
          <a:custGeom>
            <a:avLst/>
            <a:gdLst>
              <a:gd name="connsiteX0" fmla="*/ 0 w 1285875"/>
              <a:gd name="connsiteY0" fmla="*/ 461963 h 1828800"/>
              <a:gd name="connsiteX1" fmla="*/ 80962 w 1285875"/>
              <a:gd name="connsiteY1" fmla="*/ 681038 h 1828800"/>
              <a:gd name="connsiteX2" fmla="*/ 123825 w 1285875"/>
              <a:gd name="connsiteY2" fmla="*/ 847725 h 1828800"/>
              <a:gd name="connsiteX3" fmla="*/ 180975 w 1285875"/>
              <a:gd name="connsiteY3" fmla="*/ 1023938 h 1828800"/>
              <a:gd name="connsiteX4" fmla="*/ 233362 w 1285875"/>
              <a:gd name="connsiteY4" fmla="*/ 1281113 h 1828800"/>
              <a:gd name="connsiteX5" fmla="*/ 257175 w 1285875"/>
              <a:gd name="connsiteY5" fmla="*/ 1547813 h 1828800"/>
              <a:gd name="connsiteX6" fmla="*/ 319087 w 1285875"/>
              <a:gd name="connsiteY6" fmla="*/ 1724025 h 1828800"/>
              <a:gd name="connsiteX7" fmla="*/ 390525 w 1285875"/>
              <a:gd name="connsiteY7" fmla="*/ 1824038 h 1828800"/>
              <a:gd name="connsiteX8" fmla="*/ 476250 w 1285875"/>
              <a:gd name="connsiteY8" fmla="*/ 1828800 h 1828800"/>
              <a:gd name="connsiteX9" fmla="*/ 552450 w 1285875"/>
              <a:gd name="connsiteY9" fmla="*/ 1790700 h 1828800"/>
              <a:gd name="connsiteX10" fmla="*/ 681037 w 1285875"/>
              <a:gd name="connsiteY10" fmla="*/ 1695450 h 1828800"/>
              <a:gd name="connsiteX11" fmla="*/ 852487 w 1285875"/>
              <a:gd name="connsiteY11" fmla="*/ 1609725 h 1828800"/>
              <a:gd name="connsiteX12" fmla="*/ 1028700 w 1285875"/>
              <a:gd name="connsiteY12" fmla="*/ 1595438 h 1828800"/>
              <a:gd name="connsiteX13" fmla="*/ 1243012 w 1285875"/>
              <a:gd name="connsiteY13" fmla="*/ 1595438 h 1828800"/>
              <a:gd name="connsiteX14" fmla="*/ 1243012 w 1285875"/>
              <a:gd name="connsiteY14" fmla="*/ 1595438 h 1828800"/>
              <a:gd name="connsiteX15" fmla="*/ 1285875 w 1285875"/>
              <a:gd name="connsiteY15" fmla="*/ 9525 h 1828800"/>
              <a:gd name="connsiteX16" fmla="*/ 466725 w 1285875"/>
              <a:gd name="connsiteY16" fmla="*/ 0 h 1828800"/>
              <a:gd name="connsiteX17" fmla="*/ 0 w 1285875"/>
              <a:gd name="connsiteY17" fmla="*/ 461963 h 1828800"/>
              <a:gd name="connsiteX0" fmla="*/ 0 w 1295400"/>
              <a:gd name="connsiteY0" fmla="*/ 46196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61963 h 1828800"/>
              <a:gd name="connsiteX0" fmla="*/ 0 w 1295400"/>
              <a:gd name="connsiteY0" fmla="*/ 48101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81013 h 1828800"/>
              <a:gd name="connsiteX0" fmla="*/ 0 w 1295400"/>
              <a:gd name="connsiteY0" fmla="*/ 485775 h 1833562"/>
              <a:gd name="connsiteX1" fmla="*/ 80962 w 1295400"/>
              <a:gd name="connsiteY1" fmla="*/ 685800 h 1833562"/>
              <a:gd name="connsiteX2" fmla="*/ 123825 w 1295400"/>
              <a:gd name="connsiteY2" fmla="*/ 852487 h 1833562"/>
              <a:gd name="connsiteX3" fmla="*/ 180975 w 1295400"/>
              <a:gd name="connsiteY3" fmla="*/ 1028700 h 1833562"/>
              <a:gd name="connsiteX4" fmla="*/ 233362 w 1295400"/>
              <a:gd name="connsiteY4" fmla="*/ 1285875 h 1833562"/>
              <a:gd name="connsiteX5" fmla="*/ 257175 w 1295400"/>
              <a:gd name="connsiteY5" fmla="*/ 1552575 h 1833562"/>
              <a:gd name="connsiteX6" fmla="*/ 319087 w 1295400"/>
              <a:gd name="connsiteY6" fmla="*/ 1728787 h 1833562"/>
              <a:gd name="connsiteX7" fmla="*/ 390525 w 1295400"/>
              <a:gd name="connsiteY7" fmla="*/ 1828800 h 1833562"/>
              <a:gd name="connsiteX8" fmla="*/ 476250 w 1295400"/>
              <a:gd name="connsiteY8" fmla="*/ 1833562 h 1833562"/>
              <a:gd name="connsiteX9" fmla="*/ 552450 w 1295400"/>
              <a:gd name="connsiteY9" fmla="*/ 1795462 h 1833562"/>
              <a:gd name="connsiteX10" fmla="*/ 681037 w 1295400"/>
              <a:gd name="connsiteY10" fmla="*/ 1700212 h 1833562"/>
              <a:gd name="connsiteX11" fmla="*/ 852487 w 1295400"/>
              <a:gd name="connsiteY11" fmla="*/ 1614487 h 1833562"/>
              <a:gd name="connsiteX12" fmla="*/ 1028700 w 1295400"/>
              <a:gd name="connsiteY12" fmla="*/ 1600200 h 1833562"/>
              <a:gd name="connsiteX13" fmla="*/ 1243012 w 1295400"/>
              <a:gd name="connsiteY13" fmla="*/ 1600200 h 1833562"/>
              <a:gd name="connsiteX14" fmla="*/ 1295400 w 1295400"/>
              <a:gd name="connsiteY14" fmla="*/ 1600200 h 1833562"/>
              <a:gd name="connsiteX15" fmla="*/ 1285875 w 1295400"/>
              <a:gd name="connsiteY15" fmla="*/ 14287 h 1833562"/>
              <a:gd name="connsiteX16" fmla="*/ 481013 w 1295400"/>
              <a:gd name="connsiteY16" fmla="*/ 0 h 1833562"/>
              <a:gd name="connsiteX17" fmla="*/ 0 w 1295400"/>
              <a:gd name="connsiteY17" fmla="*/ 485775 h 1833562"/>
              <a:gd name="connsiteX0" fmla="*/ 0 w 1295400"/>
              <a:gd name="connsiteY0" fmla="*/ 476250 h 1824037"/>
              <a:gd name="connsiteX1" fmla="*/ 80962 w 1295400"/>
              <a:gd name="connsiteY1" fmla="*/ 676275 h 1824037"/>
              <a:gd name="connsiteX2" fmla="*/ 123825 w 1295400"/>
              <a:gd name="connsiteY2" fmla="*/ 842962 h 1824037"/>
              <a:gd name="connsiteX3" fmla="*/ 180975 w 1295400"/>
              <a:gd name="connsiteY3" fmla="*/ 1019175 h 1824037"/>
              <a:gd name="connsiteX4" fmla="*/ 233362 w 1295400"/>
              <a:gd name="connsiteY4" fmla="*/ 1276350 h 1824037"/>
              <a:gd name="connsiteX5" fmla="*/ 257175 w 1295400"/>
              <a:gd name="connsiteY5" fmla="*/ 1543050 h 1824037"/>
              <a:gd name="connsiteX6" fmla="*/ 319087 w 1295400"/>
              <a:gd name="connsiteY6" fmla="*/ 1719262 h 1824037"/>
              <a:gd name="connsiteX7" fmla="*/ 390525 w 1295400"/>
              <a:gd name="connsiteY7" fmla="*/ 1819275 h 1824037"/>
              <a:gd name="connsiteX8" fmla="*/ 476250 w 1295400"/>
              <a:gd name="connsiteY8" fmla="*/ 1824037 h 1824037"/>
              <a:gd name="connsiteX9" fmla="*/ 552450 w 1295400"/>
              <a:gd name="connsiteY9" fmla="*/ 1785937 h 1824037"/>
              <a:gd name="connsiteX10" fmla="*/ 681037 w 1295400"/>
              <a:gd name="connsiteY10" fmla="*/ 1690687 h 1824037"/>
              <a:gd name="connsiteX11" fmla="*/ 852487 w 1295400"/>
              <a:gd name="connsiteY11" fmla="*/ 1604962 h 1824037"/>
              <a:gd name="connsiteX12" fmla="*/ 1028700 w 1295400"/>
              <a:gd name="connsiteY12" fmla="*/ 1590675 h 1824037"/>
              <a:gd name="connsiteX13" fmla="*/ 1243012 w 1295400"/>
              <a:gd name="connsiteY13" fmla="*/ 1590675 h 1824037"/>
              <a:gd name="connsiteX14" fmla="*/ 1295400 w 1295400"/>
              <a:gd name="connsiteY14" fmla="*/ 1590675 h 1824037"/>
              <a:gd name="connsiteX15" fmla="*/ 1285875 w 1295400"/>
              <a:gd name="connsiteY15" fmla="*/ 4762 h 1824037"/>
              <a:gd name="connsiteX16" fmla="*/ 481013 w 1295400"/>
              <a:gd name="connsiteY16" fmla="*/ 0 h 1824037"/>
              <a:gd name="connsiteX17" fmla="*/ 0 w 1295400"/>
              <a:gd name="connsiteY17" fmla="*/ 476250 h 182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824037">
                <a:moveTo>
                  <a:pt x="0" y="476250"/>
                </a:moveTo>
                <a:lnTo>
                  <a:pt x="80962" y="676275"/>
                </a:lnTo>
                <a:lnTo>
                  <a:pt x="123825" y="842962"/>
                </a:lnTo>
                <a:lnTo>
                  <a:pt x="180975" y="1019175"/>
                </a:lnTo>
                <a:lnTo>
                  <a:pt x="233362" y="1276350"/>
                </a:lnTo>
                <a:lnTo>
                  <a:pt x="257175" y="1543050"/>
                </a:lnTo>
                <a:lnTo>
                  <a:pt x="319087" y="1719262"/>
                </a:lnTo>
                <a:lnTo>
                  <a:pt x="390525" y="1819275"/>
                </a:lnTo>
                <a:lnTo>
                  <a:pt x="476250" y="1824037"/>
                </a:lnTo>
                <a:lnTo>
                  <a:pt x="552450" y="1785937"/>
                </a:lnTo>
                <a:lnTo>
                  <a:pt x="681037" y="1690687"/>
                </a:lnTo>
                <a:lnTo>
                  <a:pt x="852487" y="1604962"/>
                </a:lnTo>
                <a:lnTo>
                  <a:pt x="1028700" y="1590675"/>
                </a:lnTo>
                <a:lnTo>
                  <a:pt x="1243012" y="1590675"/>
                </a:lnTo>
                <a:lnTo>
                  <a:pt x="1295400" y="1590675"/>
                </a:lnTo>
                <a:lnTo>
                  <a:pt x="1285875" y="4762"/>
                </a:lnTo>
                <a:lnTo>
                  <a:pt x="481013" y="0"/>
                </a:lnTo>
                <a:lnTo>
                  <a:pt x="0" y="47625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95811460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5221" y="-625"/>
            <a:ext cx="9326033" cy="706668"/>
          </a:xfrm>
        </p:spPr>
        <p:txBody>
          <a:bodyPr>
            <a:noAutofit/>
          </a:bodyPr>
          <a:lstStyle/>
          <a:p>
            <a:pPr algn="ctr"/>
            <a:r>
              <a:rPr lang="en-US" dirty="0"/>
              <a:t>Cloud services</a:t>
            </a:r>
          </a:p>
        </p:txBody>
      </p:sp>
      <p:grpSp>
        <p:nvGrpSpPr>
          <p:cNvPr id="123" name="Group 122"/>
          <p:cNvGrpSpPr/>
          <p:nvPr/>
        </p:nvGrpSpPr>
        <p:grpSpPr>
          <a:xfrm>
            <a:off x="2500778" y="744798"/>
            <a:ext cx="1661474" cy="5051601"/>
            <a:chOff x="1599170" y="1557964"/>
            <a:chExt cx="2171492" cy="4953000"/>
          </a:xfrm>
        </p:grpSpPr>
        <p:sp>
          <p:nvSpPr>
            <p:cNvPr id="124" name="Rounded Rectangle 123"/>
            <p:cNvSpPr/>
            <p:nvPr/>
          </p:nvSpPr>
          <p:spPr>
            <a:xfrm>
              <a:off x="1729477" y="1557964"/>
              <a:ext cx="2041185"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530" b="1" dirty="0">
                  <a:solidFill>
                    <a:schemeClr val="tx1"/>
                  </a:solidFill>
                  <a:latin typeface="Segoe UI"/>
                  <a:ea typeface="Segoe UI" pitchFamily="34" charset="0"/>
                  <a:cs typeface="Segoe UI" pitchFamily="34" charset="0"/>
                </a:rPr>
                <a:t>Resources</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Runtime</a:t>
                </a:r>
              </a:p>
            </p:txBody>
          </p:sp>
        </p:grpSp>
        <p:sp>
          <p:nvSpPr>
            <p:cNvPr id="127" name="TextBox 52"/>
            <p:cNvSpPr txBox="1"/>
            <p:nvPr/>
          </p:nvSpPr>
          <p:spPr>
            <a:xfrm>
              <a:off x="1599170" y="4188347"/>
              <a:ext cx="467034" cy="8748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You manage</a:t>
              </a:r>
            </a:p>
          </p:txBody>
        </p:sp>
      </p:grpSp>
      <p:grpSp>
        <p:nvGrpSpPr>
          <p:cNvPr id="137" name="Group 136"/>
          <p:cNvGrpSpPr/>
          <p:nvPr/>
        </p:nvGrpSpPr>
        <p:grpSpPr>
          <a:xfrm>
            <a:off x="4210550" y="710162"/>
            <a:ext cx="2032731" cy="5086242"/>
            <a:chOff x="3656646" y="1524000"/>
            <a:chExt cx="2656713" cy="4986964"/>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530" b="1" dirty="0">
                  <a:solidFill>
                    <a:schemeClr val="tx1"/>
                  </a:solidFill>
                  <a:latin typeface="Segoe UI"/>
                  <a:ea typeface="Segoe UI" pitchFamily="34" charset="0"/>
                  <a:cs typeface="Segoe UI" pitchFamily="34" charset="0"/>
                </a:rPr>
                <a:t>IaaS</a:t>
              </a:r>
              <a:endParaRPr lang="en-US" sz="1122" b="1" dirty="0">
                <a:solidFill>
                  <a:schemeClr val="tx1"/>
                </a:solidFill>
                <a:latin typeface="Segoe UI"/>
                <a:ea typeface="Segoe UI" pitchFamily="34" charset="0"/>
                <a:cs typeface="Segoe UI" pitchFamily="34" charset="0"/>
              </a:endParaRP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699482"/>
                <a:r>
                  <a:rPr lang="en-US" sz="1122" kern="0" dirty="0">
                    <a:solidFill>
                      <a:srgbClr val="000000"/>
                    </a:solidFill>
                    <a:latin typeface="Segoe UI"/>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58"/>
              <a:endParaRPr lang="en-US" sz="1836"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846325" y="4724400"/>
              <a:ext cx="467034" cy="13494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Managed by vendor</a:t>
              </a:r>
            </a:p>
          </p:txBody>
        </p:sp>
        <p:sp>
          <p:nvSpPr>
            <p:cNvPr id="143" name="TextBox 58"/>
            <p:cNvSpPr txBox="1"/>
            <p:nvPr/>
          </p:nvSpPr>
          <p:spPr>
            <a:xfrm>
              <a:off x="3665997" y="3045348"/>
              <a:ext cx="467034" cy="8748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You manage</a:t>
              </a:r>
            </a:p>
          </p:txBody>
        </p:sp>
      </p:grpSp>
      <p:grpSp>
        <p:nvGrpSpPr>
          <p:cNvPr id="153" name="Group 152"/>
          <p:cNvGrpSpPr/>
          <p:nvPr/>
        </p:nvGrpSpPr>
        <p:grpSpPr>
          <a:xfrm>
            <a:off x="6013235" y="710161"/>
            <a:ext cx="2024767" cy="5094678"/>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530" b="1" dirty="0">
                  <a:solidFill>
                    <a:schemeClr val="tx1"/>
                  </a:solidFill>
                  <a:latin typeface="Segoe UI"/>
                  <a:ea typeface="Segoe UI" pitchFamily="34" charset="0"/>
                  <a:cs typeface="Segoe UI" pitchFamily="34" charset="0"/>
                </a:rPr>
                <a:t>PaaS</a:t>
              </a:r>
              <a:endParaRPr lang="en-US" sz="1122" b="1" dirty="0">
                <a:solidFill>
                  <a:schemeClr val="tx1"/>
                </a:solidFill>
                <a:latin typeface="Segoe UI"/>
                <a:ea typeface="Segoe UI" pitchFamily="34" charset="0"/>
                <a:cs typeface="Segoe UI" pitchFamily="34" charset="0"/>
              </a:endParaRP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58"/>
              <a:endParaRPr lang="en-US" sz="1836"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7988823" y="4072564"/>
              <a:ext cx="467035" cy="134947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Managed by vendor</a:t>
              </a:r>
            </a:p>
          </p:txBody>
        </p:sp>
        <p:sp>
          <p:nvSpPr>
            <p:cNvPr id="158" name="TextBox 60"/>
            <p:cNvSpPr txBox="1"/>
            <p:nvPr/>
          </p:nvSpPr>
          <p:spPr>
            <a:xfrm>
              <a:off x="5809552" y="2588148"/>
              <a:ext cx="467035" cy="8748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Data</a:t>
                </a:r>
              </a:p>
            </p:txBody>
          </p:sp>
        </p:grpSp>
      </p:grpSp>
      <p:grpSp>
        <p:nvGrpSpPr>
          <p:cNvPr id="169" name="Group 168"/>
          <p:cNvGrpSpPr/>
          <p:nvPr/>
        </p:nvGrpSpPr>
        <p:grpSpPr>
          <a:xfrm>
            <a:off x="8076501" y="744798"/>
            <a:ext cx="1807386" cy="5060038"/>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58"/>
              <a:r>
                <a:rPr lang="en-US" sz="1530" b="1" dirty="0">
                  <a:solidFill>
                    <a:schemeClr val="tx1"/>
                  </a:solidFill>
                  <a:latin typeface="Segoe UI"/>
                  <a:ea typeface="Segoe UI" pitchFamily="34" charset="0"/>
                  <a:cs typeface="Segoe UI" pitchFamily="34" charset="0"/>
                </a:rPr>
                <a:t>SaaS</a:t>
              </a:r>
              <a:endParaRPr lang="en-US" sz="1122" b="1" dirty="0">
                <a:solidFill>
                  <a:schemeClr val="tx1"/>
                </a:solidFill>
                <a:latin typeface="Segoe UI"/>
                <a:ea typeface="Segoe UI" pitchFamily="34" charset="0"/>
                <a:cs typeface="Segoe UI" pitchFamily="34" charset="0"/>
              </a:endParaRP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58"/>
              <a:endParaRPr lang="en-US" sz="1836"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122619" y="3600660"/>
              <a:ext cx="467035" cy="13494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8"/>
              <a:r>
                <a:rPr lang="en-US" sz="1122" dirty="0">
                  <a:solidFill>
                    <a:srgbClr val="FFFFFF"/>
                  </a:solidFill>
                  <a:latin typeface="Segoe UI"/>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558"/>
                <a:r>
                  <a:rPr lang="en-US" sz="1122" dirty="0">
                    <a:solidFill>
                      <a:srgbClr val="000000"/>
                    </a:solidFill>
                    <a:latin typeface="Segoe UI"/>
                    <a:ea typeface="Segoe UI" pitchFamily="34" charset="0"/>
                    <a:cs typeface="Segoe UI" pitchFamily="34" charset="0"/>
                  </a:rPr>
                  <a:t>Data</a:t>
                </a:r>
              </a:p>
            </p:txBody>
          </p:sp>
        </p:grpSp>
      </p:grpSp>
    </p:spTree>
    <p:extLst>
      <p:ext uri="{BB962C8B-B14F-4D97-AF65-F5344CB8AC3E}">
        <p14:creationId xmlns:p14="http://schemas.microsoft.com/office/powerpoint/2010/main" val="203844190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409" y="284961"/>
            <a:ext cx="8530442" cy="565027"/>
          </a:xfrm>
        </p:spPr>
        <p:txBody>
          <a:bodyPr>
            <a:normAutofit fontScale="90000"/>
          </a:bodyPr>
          <a:lstStyle/>
          <a:p>
            <a:r>
              <a:rPr lang="en-US" sz="4080" dirty="0"/>
              <a:t>Load Patterns</a:t>
            </a:r>
          </a:p>
        </p:txBody>
      </p:sp>
      <p:sp>
        <p:nvSpPr>
          <p:cNvPr id="3" name="Rectangle 2"/>
          <p:cNvSpPr/>
          <p:nvPr/>
        </p:nvSpPr>
        <p:spPr bwMode="auto">
          <a:xfrm>
            <a:off x="2395324" y="1246123"/>
            <a:ext cx="3175474" cy="174402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r" defTabSz="932558" eaLnBrk="0" hangingPunct="0">
              <a:defRPr/>
            </a:pPr>
            <a:endParaRPr lang="en-US" sz="1122" kern="0" dirty="0">
              <a:solidFill>
                <a:sysClr val="windowText" lastClr="000000"/>
              </a:solidFill>
              <a:latin typeface="Segoe" pitchFamily="34" charset="0"/>
            </a:endParaRPr>
          </a:p>
        </p:txBody>
      </p:sp>
      <p:cxnSp>
        <p:nvCxnSpPr>
          <p:cNvPr id="4" name="Straight Arrow Connector 3"/>
          <p:cNvCxnSpPr/>
          <p:nvPr/>
        </p:nvCxnSpPr>
        <p:spPr bwMode="auto">
          <a:xfrm rot="16200000" flipV="1">
            <a:off x="2401271" y="2209329"/>
            <a:ext cx="913096" cy="3"/>
          </a:xfrm>
          <a:prstGeom prst="straightConnector1">
            <a:avLst/>
          </a:prstGeom>
          <a:ln w="2540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2857819" y="2667141"/>
            <a:ext cx="2412447" cy="954"/>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4336587" y="2463969"/>
            <a:ext cx="874159" cy="1372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32558" eaLnBrk="0" fontAlgn="base" hangingPunct="0">
              <a:spcBef>
                <a:spcPct val="20000"/>
              </a:spcBef>
              <a:spcAft>
                <a:spcPct val="0"/>
              </a:spcAft>
              <a:buClr>
                <a:srgbClr val="000000"/>
              </a:buClr>
            </a:pPr>
            <a:r>
              <a:rPr lang="en-US" sz="816" b="1" i="1" dirty="0">
                <a:solidFill>
                  <a:srgbClr val="FFFFFF"/>
                </a:solidFill>
              </a:rPr>
              <a:t>Usage</a:t>
            </a:r>
          </a:p>
        </p:txBody>
      </p:sp>
      <p:sp>
        <p:nvSpPr>
          <p:cNvPr id="7" name="Rectangle 6"/>
          <p:cNvSpPr/>
          <p:nvPr/>
        </p:nvSpPr>
        <p:spPr>
          <a:xfrm rot="16200000">
            <a:off x="2165774" y="1962056"/>
            <a:ext cx="1047585"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Compute </a:t>
            </a:r>
          </a:p>
        </p:txBody>
      </p:sp>
      <p:sp>
        <p:nvSpPr>
          <p:cNvPr id="8" name="Rectangle 7"/>
          <p:cNvSpPr/>
          <p:nvPr/>
        </p:nvSpPr>
        <p:spPr>
          <a:xfrm>
            <a:off x="3697530" y="2770755"/>
            <a:ext cx="675635"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Time </a:t>
            </a:r>
          </a:p>
        </p:txBody>
      </p:sp>
      <p:cxnSp>
        <p:nvCxnSpPr>
          <p:cNvPr id="9" name="Straight Arrow Connector 8"/>
          <p:cNvCxnSpPr/>
          <p:nvPr/>
        </p:nvCxnSpPr>
        <p:spPr bwMode="auto">
          <a:xfrm flipV="1">
            <a:off x="2857816" y="2326833"/>
            <a:ext cx="779446" cy="66668"/>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4406952" y="2305433"/>
            <a:ext cx="816633" cy="88066"/>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2838600" y="2464963"/>
            <a:ext cx="874159" cy="1372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32558" eaLnBrk="0" fontAlgn="base" hangingPunct="0">
              <a:spcBef>
                <a:spcPct val="20000"/>
              </a:spcBef>
              <a:spcAft>
                <a:spcPct val="0"/>
              </a:spcAft>
              <a:buClr>
                <a:srgbClr val="000000"/>
              </a:buClr>
            </a:pPr>
            <a:r>
              <a:rPr lang="en-US" sz="816" b="1" i="1" dirty="0">
                <a:solidFill>
                  <a:srgbClr val="FFFFFF"/>
                </a:solidFill>
              </a:rPr>
              <a:t>Average</a:t>
            </a:r>
          </a:p>
        </p:txBody>
      </p:sp>
      <p:cxnSp>
        <p:nvCxnSpPr>
          <p:cNvPr id="12" name="Straight Connector 11"/>
          <p:cNvCxnSpPr/>
          <p:nvPr/>
        </p:nvCxnSpPr>
        <p:spPr bwMode="auto">
          <a:xfrm rot="5400000" flipH="1" flipV="1">
            <a:off x="3973066" y="2232958"/>
            <a:ext cx="870025" cy="1197"/>
          </a:xfrm>
          <a:prstGeom prst="line">
            <a:avLst/>
          </a:prstGeom>
          <a:ln w="19050">
            <a:solidFill>
              <a:schemeClr val="bg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3606138" y="1958052"/>
            <a:ext cx="854666" cy="486547"/>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endParaRPr lang="en-US" sz="816" b="1" dirty="0">
              <a:solidFill>
                <a:srgbClr val="FFFFFF"/>
              </a:solidFill>
            </a:endParaRPr>
          </a:p>
          <a:p>
            <a:pPr marL="233140" indent="-233140" algn="ctr" defTabSz="932558" eaLnBrk="0" fontAlgn="base" hangingPunct="0">
              <a:lnSpc>
                <a:spcPts val="816"/>
              </a:lnSpc>
              <a:spcAft>
                <a:spcPts val="612"/>
              </a:spcAft>
              <a:buClr>
                <a:srgbClr val="000000"/>
              </a:buClr>
            </a:pPr>
            <a:r>
              <a:rPr lang="en-US" sz="816" b="1" dirty="0">
                <a:solidFill>
                  <a:srgbClr val="FFFFFF"/>
                </a:solidFill>
              </a:rPr>
              <a:t>Inactivity</a:t>
            </a:r>
          </a:p>
          <a:p>
            <a:pPr marL="233140" indent="-233140" algn="ctr" defTabSz="932558" eaLnBrk="0" fontAlgn="base" hangingPunct="0">
              <a:lnSpc>
                <a:spcPts val="816"/>
              </a:lnSpc>
              <a:spcAft>
                <a:spcPts val="612"/>
              </a:spcAft>
              <a:buClr>
                <a:srgbClr val="000000"/>
              </a:buClr>
            </a:pPr>
            <a:r>
              <a:rPr lang="en-US" sz="816" b="1" dirty="0">
                <a:solidFill>
                  <a:srgbClr val="FFFFFF"/>
                </a:solidFill>
              </a:rPr>
              <a:t>Period </a:t>
            </a:r>
          </a:p>
        </p:txBody>
      </p:sp>
      <p:cxnSp>
        <p:nvCxnSpPr>
          <p:cNvPr id="14" name="Straight Connector 13"/>
          <p:cNvCxnSpPr/>
          <p:nvPr/>
        </p:nvCxnSpPr>
        <p:spPr bwMode="auto">
          <a:xfrm rot="5400000" flipH="1" flipV="1">
            <a:off x="3218601" y="2232958"/>
            <a:ext cx="870025" cy="1197"/>
          </a:xfrm>
          <a:prstGeom prst="line">
            <a:avLst/>
          </a:prstGeom>
          <a:ln w="19050">
            <a:solidFill>
              <a:schemeClr val="bg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3095356" y="1296319"/>
            <a:ext cx="1800330" cy="382304"/>
          </a:xfrm>
          <a:prstGeom prst="rect">
            <a:avLst/>
          </a:prstGeom>
          <a:noFill/>
          <a:ln>
            <a:noFill/>
          </a:ln>
        </p:spPr>
        <p:txBody>
          <a:bodyPr wrap="square" lIns="0" tIns="46628" rIns="0" bIns="46628" rtlCol="0">
            <a:spAutoFit/>
          </a:bodyPr>
          <a:lstStyle/>
          <a:p>
            <a:pPr algn="ctr">
              <a:lnSpc>
                <a:spcPct val="90000"/>
              </a:lnSpc>
              <a:spcBef>
                <a:spcPct val="20000"/>
              </a:spcBef>
            </a:pPr>
            <a:r>
              <a:rPr lang="en-US" sz="2040" spc="-82"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and Off “  </a:t>
            </a:r>
          </a:p>
        </p:txBody>
      </p:sp>
      <p:sp>
        <p:nvSpPr>
          <p:cNvPr id="16" name="Rectangle 15"/>
          <p:cNvSpPr/>
          <p:nvPr/>
        </p:nvSpPr>
        <p:spPr>
          <a:xfrm>
            <a:off x="2111762" y="3080299"/>
            <a:ext cx="3881179" cy="766509"/>
          </a:xfrm>
          <a:prstGeom prst="rect">
            <a:avLst/>
          </a:prstGeom>
          <a:ln>
            <a:noFill/>
          </a:ln>
        </p:spPr>
        <p:txBody>
          <a:bodyPr wrap="square" lIns="93256" tIns="46628" rIns="93256" bIns="46628">
            <a:spAutoFit/>
          </a:bodyPr>
          <a:lstStyle/>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On &amp; off workloads (e.g. batch job)</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Over provisioned capacity is wasted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Time to market can be cumbersome </a:t>
            </a:r>
          </a:p>
        </p:txBody>
      </p:sp>
      <p:sp>
        <p:nvSpPr>
          <p:cNvPr id="17" name="Rectangle 16"/>
          <p:cNvSpPr/>
          <p:nvPr/>
        </p:nvSpPr>
        <p:spPr bwMode="auto">
          <a:xfrm>
            <a:off x="2421797" y="4020124"/>
            <a:ext cx="3175474" cy="174402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r" defTabSz="932558" eaLnBrk="0" hangingPunct="0">
              <a:defRPr/>
            </a:pPr>
            <a:endParaRPr lang="en-US" sz="1122" kern="0" dirty="0">
              <a:solidFill>
                <a:sysClr val="windowText" lastClr="000000"/>
              </a:solidFill>
              <a:latin typeface="Segoe" pitchFamily="34" charset="0"/>
            </a:endParaRPr>
          </a:p>
        </p:txBody>
      </p:sp>
      <p:cxnSp>
        <p:nvCxnSpPr>
          <p:cNvPr id="18" name="Straight Arrow Connector 17"/>
          <p:cNvCxnSpPr/>
          <p:nvPr/>
        </p:nvCxnSpPr>
        <p:spPr bwMode="auto">
          <a:xfrm rot="16200000" flipV="1">
            <a:off x="2382988" y="4976199"/>
            <a:ext cx="913096"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2839534" y="5434011"/>
            <a:ext cx="2412447" cy="954"/>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151372" y="4732805"/>
            <a:ext cx="1039821"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Compute </a:t>
            </a:r>
          </a:p>
        </p:txBody>
      </p:sp>
      <p:sp>
        <p:nvSpPr>
          <p:cNvPr id="21" name="Rectangle 20"/>
          <p:cNvSpPr/>
          <p:nvPr/>
        </p:nvSpPr>
        <p:spPr>
          <a:xfrm>
            <a:off x="3655201" y="5531239"/>
            <a:ext cx="675635"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Time </a:t>
            </a:r>
          </a:p>
        </p:txBody>
      </p:sp>
      <p:sp>
        <p:nvSpPr>
          <p:cNvPr id="22" name="TextBox 21"/>
          <p:cNvSpPr txBox="1"/>
          <p:nvPr/>
        </p:nvSpPr>
        <p:spPr>
          <a:xfrm>
            <a:off x="2662649" y="4056058"/>
            <a:ext cx="2721276" cy="382304"/>
          </a:xfrm>
          <a:prstGeom prst="rect">
            <a:avLst/>
          </a:prstGeom>
          <a:noFill/>
          <a:ln>
            <a:noFill/>
          </a:ln>
        </p:spPr>
        <p:txBody>
          <a:bodyPr wrap="square" lIns="0" tIns="46628" rIns="0" bIns="46628" rtlCol="0">
            <a:spAutoFit/>
          </a:bodyPr>
          <a:lstStyle/>
          <a:p>
            <a:pPr algn="ctr">
              <a:lnSpc>
                <a:spcPct val="90000"/>
              </a:lnSpc>
              <a:spcBef>
                <a:spcPct val="20000"/>
              </a:spcBef>
            </a:pPr>
            <a:r>
              <a:rPr lang="en-US" sz="2040" spc="-82"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“Unpredictable Bursting“  </a:t>
            </a:r>
          </a:p>
        </p:txBody>
      </p:sp>
      <p:sp>
        <p:nvSpPr>
          <p:cNvPr id="23" name="Text Placeholder 6"/>
          <p:cNvSpPr txBox="1">
            <a:spLocks/>
          </p:cNvSpPr>
          <p:nvPr/>
        </p:nvSpPr>
        <p:spPr bwMode="auto">
          <a:xfrm>
            <a:off x="3585772" y="5233519"/>
            <a:ext cx="874159" cy="1372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32558" eaLnBrk="0" fontAlgn="base" hangingPunct="0">
              <a:spcBef>
                <a:spcPct val="20000"/>
              </a:spcBef>
              <a:spcAft>
                <a:spcPct val="0"/>
              </a:spcAft>
              <a:buClr>
                <a:srgbClr val="000000"/>
              </a:buClr>
            </a:pPr>
            <a:r>
              <a:rPr lang="en-US" sz="816" b="1" i="1" dirty="0">
                <a:solidFill>
                  <a:srgbClr val="FFFFFF"/>
                </a:solidFill>
              </a:rPr>
              <a:t>Average Usage </a:t>
            </a:r>
          </a:p>
        </p:txBody>
      </p:sp>
      <p:sp>
        <p:nvSpPr>
          <p:cNvPr id="24" name="Rectangle 23"/>
          <p:cNvSpPr/>
          <p:nvPr/>
        </p:nvSpPr>
        <p:spPr>
          <a:xfrm>
            <a:off x="2153181" y="5849000"/>
            <a:ext cx="3858302" cy="766509"/>
          </a:xfrm>
          <a:prstGeom prst="rect">
            <a:avLst/>
          </a:prstGeom>
          <a:ln>
            <a:noFill/>
          </a:ln>
        </p:spPr>
        <p:txBody>
          <a:bodyPr wrap="square" lIns="93256" tIns="46628" rIns="93256" bIns="46628">
            <a:spAutoFit/>
          </a:bodyPr>
          <a:lstStyle/>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Unexpected/unplanned peak in demand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Sudden spike impacts performance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Can’t over provision for extreme cases </a:t>
            </a:r>
          </a:p>
        </p:txBody>
      </p:sp>
      <p:grpSp>
        <p:nvGrpSpPr>
          <p:cNvPr id="25" name="Group 24"/>
          <p:cNvGrpSpPr/>
          <p:nvPr/>
        </p:nvGrpSpPr>
        <p:grpSpPr>
          <a:xfrm>
            <a:off x="2874020" y="4635697"/>
            <a:ext cx="2372840" cy="502179"/>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noFill/>
            <a:ln w="19050" cap="flat" cmpd="sng" algn="ctr">
              <a:solidFill>
                <a:schemeClr val="bg1"/>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Straight Connector 26"/>
            <p:cNvCxnSpPr>
              <a:endCxn id="28" idx="0"/>
            </p:cNvCxnSpPr>
            <p:nvPr/>
          </p:nvCxnSpPr>
          <p:spPr bwMode="auto">
            <a:xfrm flipV="1">
              <a:off x="5574420" y="5967876"/>
              <a:ext cx="1219909" cy="740"/>
            </a:xfrm>
            <a:prstGeom prst="line">
              <a:avLst/>
            </a:prstGeom>
            <a:noFill/>
            <a:ln w="19050" cap="flat" cmpd="sng" algn="ctr">
              <a:solidFill>
                <a:schemeClr val="bg1"/>
              </a:solidFill>
              <a:prstDash val="solid"/>
              <a:round/>
              <a:headEnd type="none" w="med" len="med"/>
              <a:tailEnd type="none"/>
            </a:ln>
            <a:effectLst>
              <a:outerShdw blurRad="50800" dist="38100" dir="2700000" algn="tl" rotWithShape="0">
                <a:prstClr val="black">
                  <a:alpha val="40000"/>
                </a:prstClr>
              </a:outerShdw>
            </a:effectLst>
          </p:spPr>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bg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sz="1836" dirty="0">
                <a:solidFill>
                  <a:schemeClr val="bg1"/>
                </a:solidFill>
              </a:endParaRPr>
            </a:p>
          </p:txBody>
        </p:sp>
      </p:grpSp>
      <p:sp>
        <p:nvSpPr>
          <p:cNvPr id="29" name="Rectangle 28"/>
          <p:cNvSpPr/>
          <p:nvPr/>
        </p:nvSpPr>
        <p:spPr bwMode="auto">
          <a:xfrm>
            <a:off x="6840934" y="1243472"/>
            <a:ext cx="3175474" cy="174402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r" defTabSz="932558" eaLnBrk="0" hangingPunct="0">
              <a:defRPr/>
            </a:pPr>
            <a:endParaRPr lang="en-US" sz="1122" kern="0" dirty="0">
              <a:solidFill>
                <a:sysClr val="windowText" lastClr="000000"/>
              </a:solidFill>
              <a:latin typeface="Segoe" pitchFamily="34" charset="0"/>
            </a:endParaRPr>
          </a:p>
        </p:txBody>
      </p:sp>
      <p:cxnSp>
        <p:nvCxnSpPr>
          <p:cNvPr id="30" name="Straight Arrow Connector 29"/>
          <p:cNvCxnSpPr/>
          <p:nvPr/>
        </p:nvCxnSpPr>
        <p:spPr bwMode="auto">
          <a:xfrm rot="16200000" flipV="1">
            <a:off x="6846881" y="2206680"/>
            <a:ext cx="913096"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303428" y="2664492"/>
            <a:ext cx="2412447" cy="954"/>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8795433" y="2387533"/>
            <a:ext cx="874159" cy="1372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32558" eaLnBrk="0" fontAlgn="base" hangingPunct="0">
              <a:spcBef>
                <a:spcPct val="20000"/>
              </a:spcBef>
              <a:spcAft>
                <a:spcPct val="0"/>
              </a:spcAft>
              <a:buClr>
                <a:srgbClr val="000000"/>
              </a:buClr>
            </a:pPr>
            <a:r>
              <a:rPr lang="en-US" sz="816" b="1" i="1" dirty="0">
                <a:solidFill>
                  <a:srgbClr val="FFFFFF"/>
                </a:solidFill>
              </a:rPr>
              <a:t>Average Usage</a:t>
            </a:r>
          </a:p>
        </p:txBody>
      </p:sp>
      <p:sp>
        <p:nvSpPr>
          <p:cNvPr id="33" name="Rectangle 32"/>
          <p:cNvSpPr/>
          <p:nvPr/>
        </p:nvSpPr>
        <p:spPr>
          <a:xfrm rot="16200000">
            <a:off x="6617600" y="1965621"/>
            <a:ext cx="1035154"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Compute </a:t>
            </a:r>
          </a:p>
        </p:txBody>
      </p:sp>
      <p:sp>
        <p:nvSpPr>
          <p:cNvPr id="34" name="Rectangle 33"/>
          <p:cNvSpPr/>
          <p:nvPr/>
        </p:nvSpPr>
        <p:spPr>
          <a:xfrm>
            <a:off x="8143140" y="2768107"/>
            <a:ext cx="675635"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Time </a:t>
            </a:r>
          </a:p>
        </p:txBody>
      </p:sp>
      <p:sp>
        <p:nvSpPr>
          <p:cNvPr id="35" name="TextBox 34"/>
          <p:cNvSpPr txBox="1"/>
          <p:nvPr/>
        </p:nvSpPr>
        <p:spPr>
          <a:xfrm>
            <a:off x="6956468" y="1286539"/>
            <a:ext cx="2909258" cy="382304"/>
          </a:xfrm>
          <a:prstGeom prst="rect">
            <a:avLst/>
          </a:prstGeom>
          <a:noFill/>
          <a:ln>
            <a:noFill/>
          </a:ln>
        </p:spPr>
        <p:txBody>
          <a:bodyPr wrap="square" lIns="0" tIns="46628" rIns="0" bIns="46628" rtlCol="0">
            <a:spAutoFit/>
          </a:bodyPr>
          <a:lstStyle/>
          <a:p>
            <a:pPr algn="ctr">
              <a:lnSpc>
                <a:spcPct val="90000"/>
              </a:lnSpc>
              <a:spcBef>
                <a:spcPct val="20000"/>
              </a:spcBef>
            </a:pPr>
            <a:r>
              <a:rPr lang="en-US" sz="2040" spc="-82"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“Growing Fast“  </a:t>
            </a:r>
          </a:p>
        </p:txBody>
      </p:sp>
      <p:sp>
        <p:nvSpPr>
          <p:cNvPr id="36" name="Rectangle 35"/>
          <p:cNvSpPr/>
          <p:nvPr/>
        </p:nvSpPr>
        <p:spPr>
          <a:xfrm>
            <a:off x="6622999" y="3082128"/>
            <a:ext cx="3844665" cy="753386"/>
          </a:xfrm>
          <a:prstGeom prst="rect">
            <a:avLst/>
          </a:prstGeom>
          <a:ln>
            <a:noFill/>
          </a:ln>
        </p:spPr>
        <p:txBody>
          <a:bodyPr wrap="square" lIns="93256" tIns="46628" rIns="93256" bIns="46628">
            <a:spAutoFit/>
          </a:bodyPr>
          <a:lstStyle/>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Successful services needs to grow/scale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Keeping up w/ growth is big IT challenge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Cannot provision hardware fast enough</a:t>
            </a:r>
          </a:p>
        </p:txBody>
      </p:sp>
      <p:sp>
        <p:nvSpPr>
          <p:cNvPr id="37" name="Freeform 36"/>
          <p:cNvSpPr/>
          <p:nvPr/>
        </p:nvSpPr>
        <p:spPr>
          <a:xfrm>
            <a:off x="7195352" y="1756278"/>
            <a:ext cx="2471761" cy="87777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bg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lIns="93256" tIns="46628" rIns="93256" bIns="46628" rtlCol="0" anchor="ctr"/>
          <a:lstStyle/>
          <a:p>
            <a:pPr algn="ctr"/>
            <a:endParaRPr lang="en-US" sz="1836" dirty="0">
              <a:solidFill>
                <a:schemeClr val="bg1"/>
              </a:solidFill>
            </a:endParaRPr>
          </a:p>
        </p:txBody>
      </p:sp>
      <p:sp>
        <p:nvSpPr>
          <p:cNvPr id="38" name="Rectangle 37"/>
          <p:cNvSpPr/>
          <p:nvPr/>
        </p:nvSpPr>
        <p:spPr bwMode="auto">
          <a:xfrm>
            <a:off x="6871996" y="4018107"/>
            <a:ext cx="3175474" cy="174402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r" defTabSz="932558" eaLnBrk="0" hangingPunct="0">
              <a:defRPr/>
            </a:pPr>
            <a:endParaRPr lang="en-US" sz="1122" kern="0" dirty="0">
              <a:solidFill>
                <a:schemeClr val="bg1"/>
              </a:solidFill>
              <a:latin typeface="Segoe" pitchFamily="34" charset="0"/>
            </a:endParaRPr>
          </a:p>
        </p:txBody>
      </p:sp>
      <p:cxnSp>
        <p:nvCxnSpPr>
          <p:cNvPr id="39" name="Straight Arrow Connector 38"/>
          <p:cNvCxnSpPr/>
          <p:nvPr/>
        </p:nvCxnSpPr>
        <p:spPr bwMode="auto">
          <a:xfrm rot="16200000" flipV="1">
            <a:off x="6877944" y="4981313"/>
            <a:ext cx="913096"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334492" y="5439125"/>
            <a:ext cx="2412447" cy="954"/>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6643769" y="4735363"/>
            <a:ext cx="1044936"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Compute </a:t>
            </a:r>
          </a:p>
        </p:txBody>
      </p:sp>
      <p:sp>
        <p:nvSpPr>
          <p:cNvPr id="42" name="Rectangle 41"/>
          <p:cNvSpPr/>
          <p:nvPr/>
        </p:nvSpPr>
        <p:spPr>
          <a:xfrm>
            <a:off x="8163175" y="5542739"/>
            <a:ext cx="675635" cy="198801"/>
          </a:xfrm>
          <a:prstGeom prst="rect">
            <a:avLst/>
          </a:prstGeom>
          <a:ln>
            <a:noFill/>
          </a:ln>
        </p:spPr>
        <p:txBody>
          <a:bodyPr wrap="square" lIns="93256" tIns="46628" rIns="93256" bIns="46628">
            <a:spAutoFit/>
          </a:bodyPr>
          <a:lstStyle/>
          <a:p>
            <a:pPr marL="233140" indent="-233140" algn="ctr" defTabSz="932558" eaLnBrk="0" fontAlgn="base" hangingPunct="0">
              <a:lnSpc>
                <a:spcPts val="816"/>
              </a:lnSpc>
              <a:spcBef>
                <a:spcPct val="20000"/>
              </a:spcBef>
              <a:spcAft>
                <a:spcPct val="0"/>
              </a:spcAft>
              <a:buClr>
                <a:srgbClr val="000000"/>
              </a:buClr>
            </a:pPr>
            <a:r>
              <a:rPr lang="en-US" sz="918" b="1" dirty="0">
                <a:solidFill>
                  <a:srgbClr val="FFFFFF"/>
                </a:solidFill>
              </a:rPr>
              <a:t>Time </a:t>
            </a:r>
          </a:p>
        </p:txBody>
      </p:sp>
      <p:sp>
        <p:nvSpPr>
          <p:cNvPr id="44" name="TextBox 43"/>
          <p:cNvSpPr txBox="1"/>
          <p:nvPr/>
        </p:nvSpPr>
        <p:spPr>
          <a:xfrm>
            <a:off x="6987530" y="4061170"/>
            <a:ext cx="2909258" cy="382304"/>
          </a:xfrm>
          <a:prstGeom prst="rect">
            <a:avLst/>
          </a:prstGeom>
          <a:noFill/>
          <a:ln>
            <a:noFill/>
          </a:ln>
        </p:spPr>
        <p:txBody>
          <a:bodyPr wrap="square" lIns="0" tIns="46628" rIns="0" bIns="46628" rtlCol="0">
            <a:spAutoFit/>
          </a:bodyPr>
          <a:lstStyle/>
          <a:p>
            <a:pPr algn="ctr">
              <a:lnSpc>
                <a:spcPct val="90000"/>
              </a:lnSpc>
              <a:spcBef>
                <a:spcPct val="20000"/>
              </a:spcBef>
            </a:pPr>
            <a:r>
              <a:rPr lang="en-US" sz="2040" spc="-82"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“Predictable Bursting“  </a:t>
            </a:r>
          </a:p>
        </p:txBody>
      </p:sp>
      <p:sp>
        <p:nvSpPr>
          <p:cNvPr id="45" name="Rectangle 44"/>
          <p:cNvSpPr/>
          <p:nvPr/>
        </p:nvSpPr>
        <p:spPr>
          <a:xfrm>
            <a:off x="6609562" y="5883748"/>
            <a:ext cx="4075014" cy="990623"/>
          </a:xfrm>
          <a:prstGeom prst="rect">
            <a:avLst/>
          </a:prstGeom>
          <a:ln>
            <a:noFill/>
          </a:ln>
        </p:spPr>
        <p:txBody>
          <a:bodyPr wrap="square" lIns="93256" tIns="46628" rIns="93256" bIns="46628">
            <a:spAutoFit/>
          </a:bodyPr>
          <a:lstStyle/>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Services with micro seasonality trends   </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Peaks due to periodic increased demand</a:t>
            </a:r>
          </a:p>
          <a:p>
            <a:pPr marL="343233" lvl="1" indent="-343233" defTabSz="932481" fontAlgn="base">
              <a:spcAft>
                <a:spcPct val="0"/>
              </a:spcAft>
              <a:buBlip>
                <a:blip r:embed="rId2"/>
              </a:buBlip>
            </a:pPr>
            <a:r>
              <a:rPr lang="en-US" sz="1428" dirty="0">
                <a:effectLst>
                  <a:outerShdw blurRad="38100" dist="38100" dir="2700000" algn="tl">
                    <a:srgbClr val="000000">
                      <a:alpha val="43137"/>
                    </a:srgbClr>
                  </a:outerShdw>
                </a:effectLst>
                <a:ea typeface="Kozuka Gothic Pro R" pitchFamily="34" charset="-128"/>
              </a:rPr>
              <a:t>IT complexity and wasted capacity   </a:t>
            </a:r>
          </a:p>
          <a:p>
            <a:pPr marL="343233" lvl="1" indent="-343233" defTabSz="932481" fontAlgn="base">
              <a:spcAft>
                <a:spcPct val="0"/>
              </a:spcAft>
              <a:buBlip>
                <a:blip r:embed="rId2"/>
              </a:buBlip>
            </a:pPr>
            <a:endParaRPr lang="en-US" sz="1428" dirty="0">
              <a:effectLst>
                <a:outerShdw blurRad="38100" dist="38100" dir="2700000" algn="tl">
                  <a:srgbClr val="000000">
                    <a:alpha val="43137"/>
                  </a:srgbClr>
                </a:outerShdw>
              </a:effectLst>
              <a:ea typeface="Kozuka Gothic Pro R" pitchFamily="34" charset="-128"/>
            </a:endParaRPr>
          </a:p>
        </p:txBody>
      </p:sp>
      <p:grpSp>
        <p:nvGrpSpPr>
          <p:cNvPr id="46" name="Group 45"/>
          <p:cNvGrpSpPr/>
          <p:nvPr/>
        </p:nvGrpSpPr>
        <p:grpSpPr>
          <a:xfrm>
            <a:off x="7352883" y="4594080"/>
            <a:ext cx="2318690" cy="594625"/>
            <a:chOff x="3460618" y="6566490"/>
            <a:chExt cx="2273432" cy="583019"/>
          </a:xfrm>
        </p:grpSpPr>
        <p:cxnSp>
          <p:nvCxnSpPr>
            <p:cNvPr id="47" name="Straight Arrow Connector 46"/>
            <p:cNvCxnSpPr/>
            <p:nvPr/>
          </p:nvCxnSpPr>
          <p:spPr bwMode="auto">
            <a:xfrm rot="5400000" flipH="1" flipV="1">
              <a:off x="5621611" y="6745562"/>
              <a:ext cx="123825" cy="10105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8" name="Freeform 4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dirty="0">
                <a:solidFill>
                  <a:schemeClr val="bg1"/>
                </a:solidFill>
              </a:endParaRPr>
            </a:p>
          </p:txBody>
        </p:sp>
      </p:grpSp>
      <p:cxnSp>
        <p:nvCxnSpPr>
          <p:cNvPr id="49" name="Straight Connector 48"/>
          <p:cNvCxnSpPr/>
          <p:nvPr/>
        </p:nvCxnSpPr>
        <p:spPr bwMode="auto">
          <a:xfrm>
            <a:off x="7352883" y="4976199"/>
            <a:ext cx="2267158" cy="25347"/>
          </a:xfrm>
          <a:prstGeom prst="line">
            <a:avLst/>
          </a:prstGeom>
          <a:ln w="19050">
            <a:solidFill>
              <a:schemeClr val="bg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543102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96623804"/>
              </p:ext>
            </p:extLst>
          </p:nvPr>
        </p:nvGraphicFramePr>
        <p:xfrm>
          <a:off x="595518" y="1312577"/>
          <a:ext cx="11336097" cy="5099071"/>
        </p:xfrm>
        <a:graphic>
          <a:graphicData uri="http://schemas.openxmlformats.org/drawingml/2006/table">
            <a:tbl>
              <a:tblPr firstRow="1" bandRow="1">
                <a:tableStyleId>{5C22544A-7EE6-4342-B048-85BDC9FD1C3A}</a:tableStyleId>
              </a:tblPr>
              <a:tblGrid>
                <a:gridCol w="1585265">
                  <a:extLst>
                    <a:ext uri="{9D8B030D-6E8A-4147-A177-3AD203B41FA5}">
                      <a16:colId xmlns:a16="http://schemas.microsoft.com/office/drawing/2014/main" val="20000"/>
                    </a:ext>
                  </a:extLst>
                </a:gridCol>
                <a:gridCol w="2437708">
                  <a:extLst>
                    <a:ext uri="{9D8B030D-6E8A-4147-A177-3AD203B41FA5}">
                      <a16:colId xmlns:a16="http://schemas.microsoft.com/office/drawing/2014/main" val="20001"/>
                    </a:ext>
                  </a:extLst>
                </a:gridCol>
                <a:gridCol w="2437708">
                  <a:extLst>
                    <a:ext uri="{9D8B030D-6E8A-4147-A177-3AD203B41FA5}">
                      <a16:colId xmlns:a16="http://schemas.microsoft.com/office/drawing/2014/main" val="20002"/>
                    </a:ext>
                  </a:extLst>
                </a:gridCol>
                <a:gridCol w="2437708">
                  <a:extLst>
                    <a:ext uri="{9D8B030D-6E8A-4147-A177-3AD203B41FA5}">
                      <a16:colId xmlns:a16="http://schemas.microsoft.com/office/drawing/2014/main" val="20003"/>
                    </a:ext>
                  </a:extLst>
                </a:gridCol>
                <a:gridCol w="2437708">
                  <a:extLst>
                    <a:ext uri="{9D8B030D-6E8A-4147-A177-3AD203B41FA5}">
                      <a16:colId xmlns:a16="http://schemas.microsoft.com/office/drawing/2014/main" val="20004"/>
                    </a:ext>
                  </a:extLst>
                </a:gridCol>
              </a:tblGrid>
              <a:tr h="508761">
                <a:tc>
                  <a:txBody>
                    <a:bodyPr/>
                    <a:lstStyle/>
                    <a:p>
                      <a:r>
                        <a:rPr lang="en-GB" sz="1800" b="1" dirty="0">
                          <a:solidFill>
                            <a:srgbClr val="FFFFFF"/>
                          </a:solidFill>
                          <a:latin typeface="+mj-lt"/>
                        </a:rPr>
                        <a:t>Producers</a:t>
                      </a:r>
                      <a:endParaRPr lang="en-US" sz="1800" dirty="0">
                        <a:latin typeface="+mj-lt"/>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Data</a:t>
                      </a:r>
                      <a:r>
                        <a:rPr lang="en-GB" sz="1800" b="1" baseline="0" dirty="0">
                          <a:solidFill>
                            <a:srgbClr val="FFFFFF"/>
                          </a:solidFill>
                          <a:latin typeface="+mj-lt"/>
                        </a:rPr>
                        <a:t> Transport</a:t>
                      </a:r>
                      <a:endParaRPr lang="en-GB" sz="1800" b="1" dirty="0">
                        <a:solidFill>
                          <a:srgbClr val="FFFFFF"/>
                        </a:solidFill>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Storage</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Analysis</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Presentation &amp; action</a:t>
                      </a:r>
                    </a:p>
                  </a:txBody>
                  <a:tcPr marL="91414" marR="91414"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err="1">
                          <a:solidFill>
                            <a:srgbClr val="FFFFFF"/>
                          </a:solidFill>
                        </a:rPr>
                        <a:t>IoT</a:t>
                      </a:r>
                      <a:r>
                        <a:rPr lang="en-US" sz="1400" kern="0" dirty="0">
                          <a:solidFill>
                            <a:srgbClr val="FFFFFF"/>
                          </a:solidFill>
                        </a:rPr>
                        <a:t> Hubs </a:t>
                      </a:r>
                      <a:br>
                        <a:rPr lang="en-US" sz="1400" kern="0" dirty="0">
                          <a:solidFill>
                            <a:srgbClr val="FFFFFF"/>
                          </a:solidFill>
                        </a:rPr>
                      </a:br>
                      <a:r>
                        <a:rPr lang="en-US" sz="1400" kern="0" dirty="0">
                          <a:solidFill>
                            <a:srgbClr val="FFFFFF"/>
                          </a:solidFill>
                        </a:rPr>
                        <a:t>(Service Bus)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SQL Database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Machine Learning</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Azure Websites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1"/>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Heterogeneous</a:t>
                      </a:r>
                      <a:r>
                        <a:rPr lang="en-US" sz="1400" kern="0" baseline="0" dirty="0">
                          <a:solidFill>
                            <a:srgbClr val="FFFFFF"/>
                          </a:solidFill>
                        </a:rPr>
                        <a:t> client agents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Table/Blob Storage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HD Insight/Storm</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Mobile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2"/>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Data Sources</a:t>
                      </a:r>
                      <a:endParaRPr lang="en-US" sz="1300" dirty="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DocumentDB</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Stream</a:t>
                      </a:r>
                      <a:r>
                        <a:rPr lang="en-US" sz="1400" kern="0" baseline="0" dirty="0">
                          <a:solidFill>
                            <a:srgbClr val="FFFFFF"/>
                          </a:solidFill>
                        </a:rPr>
                        <a:t> Analytics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Notification Hubs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3"/>
                  </a:ext>
                </a:extLst>
              </a:tr>
              <a:tr h="1016132">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Cloud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Power BI</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4"/>
                  </a:ext>
                </a:extLst>
              </a:tr>
              <a:tr h="895124">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5"/>
                  </a:ext>
                </a:extLst>
              </a:tr>
            </a:tbl>
          </a:graphicData>
        </a:graphic>
      </p:graphicFrame>
      <p:sp>
        <p:nvSpPr>
          <p:cNvPr id="124" name="Title 1"/>
          <p:cNvSpPr>
            <a:spLocks noGrp="1"/>
          </p:cNvSpPr>
          <p:nvPr>
            <p:ph type="title" idx="4294967295"/>
          </p:nvPr>
        </p:nvSpPr>
        <p:spPr>
          <a:xfrm>
            <a:off x="0" y="201613"/>
            <a:ext cx="10934700" cy="676275"/>
          </a:xfrm>
        </p:spPr>
        <p:txBody>
          <a:bodyPr/>
          <a:lstStyle/>
          <a:p>
            <a:r>
              <a:rPr lang="en-US" sz="4398" dirty="0">
                <a:solidFill>
                  <a:schemeClr val="accent6"/>
                </a:solidFill>
              </a:rPr>
              <a:t>Microsoft Azure IoT services</a:t>
            </a:r>
          </a:p>
        </p:txBody>
      </p:sp>
      <p:grpSp>
        <p:nvGrpSpPr>
          <p:cNvPr id="144" name="Group 143"/>
          <p:cNvGrpSpPr/>
          <p:nvPr/>
        </p:nvGrpSpPr>
        <p:grpSpPr>
          <a:xfrm>
            <a:off x="918791" y="3820036"/>
            <a:ext cx="736376" cy="447573"/>
            <a:chOff x="2012636" y="-279971"/>
            <a:chExt cx="734842" cy="447764"/>
          </a:xfrm>
        </p:grpSpPr>
        <p:sp>
          <p:nvSpPr>
            <p:cNvPr id="165"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kern="0" spc="-50" dirty="0" err="1">
                <a:solidFill>
                  <a:srgbClr val="000000"/>
                </a:solidFill>
                <a:ea typeface="Segoe UI" pitchFamily="34" charset="0"/>
                <a:cs typeface="Segoe UI" pitchFamily="34" charset="0"/>
              </a:endParaRPr>
            </a:p>
          </p:txBody>
        </p:sp>
        <p:sp>
          <p:nvSpPr>
            <p:cNvPr id="166"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solidFill>
                  <a:srgbClr val="000000"/>
                </a:solidFill>
                <a:ea typeface="Segoe UI" pitchFamily="34" charset="0"/>
                <a:cs typeface="Segoe UI" pitchFamily="34" charset="0"/>
              </a:endParaRPr>
            </a:p>
          </p:txBody>
        </p:sp>
      </p:grpSp>
      <p:grpSp>
        <p:nvGrpSpPr>
          <p:cNvPr id="145" name="Group 144"/>
          <p:cNvGrpSpPr>
            <a:grpSpLocks noChangeAspect="1"/>
          </p:cNvGrpSpPr>
          <p:nvPr/>
        </p:nvGrpSpPr>
        <p:grpSpPr>
          <a:xfrm>
            <a:off x="829004" y="1939342"/>
            <a:ext cx="914106" cy="660186"/>
            <a:chOff x="5893817" y="-2363993"/>
            <a:chExt cx="1589176" cy="1147736"/>
          </a:xfrm>
        </p:grpSpPr>
        <p:pic>
          <p:nvPicPr>
            <p:cNvPr id="156" name="Picture 15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157" name="Group 156"/>
            <p:cNvGrpSpPr>
              <a:grpSpLocks noChangeAspect="1"/>
            </p:cNvGrpSpPr>
            <p:nvPr/>
          </p:nvGrpSpPr>
          <p:grpSpPr>
            <a:xfrm>
              <a:off x="6051365" y="-2363988"/>
              <a:ext cx="1149652" cy="1147731"/>
              <a:chOff x="2475317" y="-6877877"/>
              <a:chExt cx="1493848" cy="1490961"/>
            </a:xfrm>
          </p:grpSpPr>
          <p:sp>
            <p:nvSpPr>
              <p:cNvPr id="162"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163"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164" name="Rectangle 163"/>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grpSp>
        <p:sp>
          <p:nvSpPr>
            <p:cNvPr id="158"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821997">
                <a:defRPr/>
              </a:pPr>
              <a:endParaRPr lang="en-US" kern="0" dirty="0">
                <a:solidFill>
                  <a:srgbClr val="000000"/>
                </a:solidFill>
                <a:latin typeface="Segoe UI Light" panose="020B0502040204020203" pitchFamily="34" charset="0"/>
                <a:sym typeface="Segoe UI Light" panose="020B0502040204020203" pitchFamily="34" charset="0"/>
              </a:endParaRPr>
            </a:p>
          </p:txBody>
        </p:sp>
        <p:pic>
          <p:nvPicPr>
            <p:cNvPr id="159" name="Picture 2" descr="\\MAGNUM\Projects\Microsoft\Cloud Power FY12\Design\ICONS_PNG\Next_Gen_Application.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160" name="Picture 24" descr="E:\Eric Suchiang FD\Icons\Metro Icon\Metro icons ALL WHITE\cctv.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161" name="Freeform 160"/>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9600" tIns="44800" rIns="89600" bIns="44800" numCol="1" rtlCol="0" anchor="ctr" anchorCtr="0" compatLnSpc="1">
              <a:prstTxWarp prst="textNoShape">
                <a:avLst/>
              </a:prstTxWarp>
            </a:bodyPr>
            <a:lstStyle/>
            <a:p>
              <a:pPr algn="ctr" defTabSz="895049" fontAlgn="base">
                <a:spcBef>
                  <a:spcPct val="0"/>
                </a:spcBef>
                <a:spcAft>
                  <a:spcPct val="0"/>
                </a:spcAft>
                <a:defRPr/>
              </a:pPr>
              <a:endParaRPr lang="en-US" sz="1700" kern="0" dirty="0">
                <a:solidFill>
                  <a:srgbClr val="000000"/>
                </a:solidFill>
              </a:endParaRPr>
            </a:p>
          </p:txBody>
        </p:sp>
      </p:grpSp>
      <p:grpSp>
        <p:nvGrpSpPr>
          <p:cNvPr id="146" name="Group 145"/>
          <p:cNvGrpSpPr>
            <a:grpSpLocks noChangeAspect="1"/>
          </p:cNvGrpSpPr>
          <p:nvPr/>
        </p:nvGrpSpPr>
        <p:grpSpPr>
          <a:xfrm>
            <a:off x="916946" y="2849496"/>
            <a:ext cx="738221" cy="548403"/>
            <a:chOff x="5630249" y="-855090"/>
            <a:chExt cx="1258953" cy="935238"/>
          </a:xfrm>
        </p:grpSpPr>
        <p:sp>
          <p:nvSpPr>
            <p:cNvPr id="147"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algn="ctr" defTabSz="931691">
                <a:defRPr/>
              </a:pPr>
              <a:endParaRPr lang="en-US" kern="0" dirty="0">
                <a:solidFill>
                  <a:srgbClr val="000000"/>
                </a:solidFill>
              </a:endParaRPr>
            </a:p>
          </p:txBody>
        </p:sp>
        <p:sp>
          <p:nvSpPr>
            <p:cNvPr id="148"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sz="1000" kern="0" dirty="0" err="1">
                <a:solidFill>
                  <a:srgbClr val="000000"/>
                </a:solidFill>
                <a:ea typeface="Segoe UI" pitchFamily="34" charset="0"/>
                <a:cs typeface="Segoe UI" pitchFamily="34" charset="0"/>
              </a:endParaRPr>
            </a:p>
          </p:txBody>
        </p:sp>
        <p:pic>
          <p:nvPicPr>
            <p:cNvPr id="149" name="Picture 3" descr="C:\Users\chrisw\Desktop\Kinect Han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03" tIns="44802" rIns="89603" bIns="44802" numCol="1" anchor="t" anchorCtr="0" compatLnSpc="1">
              <a:prstTxWarp prst="textNoShape">
                <a:avLst/>
              </a:prstTxWarp>
            </a:bodyPr>
            <a:lstStyle/>
            <a:p>
              <a:pPr algn="ctr" defTabSz="895343">
                <a:defRPr/>
              </a:pPr>
              <a:endParaRPr lang="en-US" sz="1700" kern="0">
                <a:solidFill>
                  <a:srgbClr val="000000"/>
                </a:solidFill>
              </a:endParaRPr>
            </a:p>
          </p:txBody>
        </p:sp>
        <p:sp>
          <p:nvSpPr>
            <p:cNvPr id="151"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1096815" bIns="45700" numCol="1" spcCol="0" rtlCol="0" fromWordArt="0" anchor="b" anchorCtr="0" forceAA="0" compatLnSpc="1">
              <a:prstTxWarp prst="textNoShape">
                <a:avLst/>
              </a:prstTxWarp>
              <a:noAutofit/>
            </a:bodyPr>
            <a:lstStyle/>
            <a:p>
              <a:pPr defTabSz="913034" fontAlgn="base">
                <a:spcBef>
                  <a:spcPct val="0"/>
                </a:spcBef>
                <a:spcAft>
                  <a:spcPct val="0"/>
                </a:spcAft>
                <a:defRPr/>
              </a:pPr>
              <a:endParaRPr lang="en-US" sz="2200" kern="0" spc="-50" dirty="0" err="1">
                <a:solidFill>
                  <a:srgbClr val="000000"/>
                </a:solidFill>
                <a:latin typeface="Segoe UI Light"/>
                <a:ea typeface="Segoe UI" pitchFamily="34" charset="0"/>
                <a:cs typeface="Segoe UI" pitchFamily="34" charset="0"/>
              </a:endParaRPr>
            </a:p>
          </p:txBody>
        </p:sp>
        <p:sp>
          <p:nvSpPr>
            <p:cNvPr id="153"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1656"/>
              <a:endParaRPr lang="en-US" sz="2100">
                <a:solidFill>
                  <a:srgbClr val="000000"/>
                </a:solidFill>
              </a:endParaRPr>
            </a:p>
          </p:txBody>
        </p:sp>
      </p:grpSp>
      <p:pic>
        <p:nvPicPr>
          <p:cNvPr id="184"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4731509" y="4634872"/>
            <a:ext cx="629910" cy="629910"/>
          </a:xfrm>
          <a:prstGeom prst="rect">
            <a:avLst/>
          </a:prstGeom>
          <a:noFill/>
        </p:spPr>
      </p:pic>
      <p:sp>
        <p:nvSpPr>
          <p:cNvPr id="74" name="Donut 59"/>
          <p:cNvSpPr>
            <a:spLocks noChangeAspect="1"/>
          </p:cNvSpPr>
          <p:nvPr/>
        </p:nvSpPr>
        <p:spPr bwMode="auto">
          <a:xfrm>
            <a:off x="2399773" y="2867802"/>
            <a:ext cx="472677" cy="511792"/>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91121" tIns="45558" rIns="45558" bIns="9112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753" fontAlgn="base">
              <a:spcBef>
                <a:spcPct val="0"/>
              </a:spcBef>
              <a:spcAft>
                <a:spcPct val="0"/>
              </a:spcAft>
              <a:defRPr/>
            </a:pPr>
            <a:endParaRPr lang="en-US" sz="1598"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rotWithShape="1">
          <a:blip r:embed="rId9" cstate="print">
            <a:extLst>
              <a:ext uri="{28A0092B-C50C-407E-A947-70E740481C1C}">
                <a14:useLocalDpi xmlns:a14="http://schemas.microsoft.com/office/drawing/2010/main" val="0"/>
              </a:ext>
            </a:extLst>
          </a:blip>
          <a:srcRect t="-1" r="-9452" b="-4026"/>
          <a:stretch/>
        </p:blipFill>
        <p:spPr>
          <a:xfrm>
            <a:off x="9648285" y="4741293"/>
            <a:ext cx="523799" cy="508321"/>
          </a:xfrm>
          <a:prstGeom prst="rect">
            <a:avLst/>
          </a:prstGeom>
        </p:spPr>
      </p:pic>
      <p:pic>
        <p:nvPicPr>
          <p:cNvPr id="50"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2313209" y="3758305"/>
            <a:ext cx="629910" cy="629910"/>
          </a:xfrm>
          <a:prstGeom prst="rect">
            <a:avLst/>
          </a:prstGeom>
          <a:noFill/>
        </p:spPr>
      </p:pic>
      <p:sp>
        <p:nvSpPr>
          <p:cNvPr id="2" name="TextBox 1"/>
          <p:cNvSpPr txBox="1"/>
          <p:nvPr/>
        </p:nvSpPr>
        <p:spPr>
          <a:xfrm>
            <a:off x="2177479" y="5934403"/>
            <a:ext cx="66" cy="320182"/>
          </a:xfrm>
          <a:prstGeom prst="rect">
            <a:avLst/>
          </a:prstGeom>
          <a:noFill/>
          <a:ln>
            <a:noFill/>
            <a:headEnd type="none" w="med" len="med"/>
            <a:tailEnd type="none" w="med" len="med"/>
          </a:ln>
        </p:spPr>
        <p:txBody>
          <a:bodyPr wrap="none" lIns="0" tIns="0" rIns="0" bIns="0" rtlCol="0">
            <a:spAutoFit/>
          </a:bodyPr>
          <a:lstStyle/>
          <a:p>
            <a:pPr defTabSz="932418"/>
            <a:endParaRPr lang="en-US" sz="2040" spc="-3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913" y="3735527"/>
            <a:ext cx="759274" cy="616592"/>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18247" y="3515605"/>
            <a:ext cx="1056434" cy="1056434"/>
          </a:xfrm>
          <a:prstGeom prst="rect">
            <a:avLst/>
          </a:prstGeom>
        </p:spPr>
      </p:pic>
      <p:sp>
        <p:nvSpPr>
          <p:cNvPr id="64" name="TextBox 63"/>
          <p:cNvSpPr txBox="1"/>
          <p:nvPr/>
        </p:nvSpPr>
        <p:spPr>
          <a:xfrm>
            <a:off x="4803232" y="3909857"/>
            <a:ext cx="486465" cy="320182"/>
          </a:xfrm>
          <a:prstGeom prst="rect">
            <a:avLst/>
          </a:prstGeom>
          <a:noFill/>
          <a:ln>
            <a:noFill/>
            <a:headEnd type="none" w="med" len="med"/>
            <a:tailEnd type="none" w="med" len="med"/>
          </a:ln>
        </p:spPr>
        <p:txBody>
          <a:bodyPr wrap="square" lIns="0" tIns="0" rIns="0" bIns="0" rtlCol="0">
            <a:spAutoFit/>
          </a:bodyPr>
          <a:lstStyle/>
          <a:p>
            <a:pPr algn="ctr" defTabSz="932418"/>
            <a:r>
              <a:rPr lang="en-US" sz="2040" spc="-39" dirty="0">
                <a:solidFill>
                  <a:srgbClr val="4668C5"/>
                </a:solidFill>
                <a:ea typeface="Segoe UI" pitchFamily="34" charset="0"/>
                <a:cs typeface="Segoe UI" pitchFamily="34" charset="0"/>
              </a:rPr>
              <a:t>{  }</a:t>
            </a:r>
          </a:p>
        </p:txBody>
      </p:sp>
      <p:pic>
        <p:nvPicPr>
          <p:cNvPr id="67" name="Picture 2" descr="image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5961" y="2927667"/>
            <a:ext cx="745180" cy="553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05984" y="1766869"/>
            <a:ext cx="1005133" cy="1005133"/>
          </a:xfrm>
          <a:prstGeom prst="rect">
            <a:avLst/>
          </a:prstGeom>
        </p:spPr>
      </p:pic>
      <p:pic>
        <p:nvPicPr>
          <p:cNvPr id="14" name="Picture 13"/>
          <p:cNvPicPr>
            <a:picLocks noChangeAspect="1"/>
          </p:cNvPicPr>
          <p:nvPr/>
        </p:nvPicPr>
        <p:blipFill>
          <a:blip r:embed="rId14"/>
          <a:stretch>
            <a:fillRect/>
          </a:stretch>
        </p:blipFill>
        <p:spPr>
          <a:xfrm>
            <a:off x="2406008" y="2004100"/>
            <a:ext cx="460208" cy="530671"/>
          </a:xfrm>
          <a:prstGeom prst="rect">
            <a:avLst/>
          </a:prstGeom>
        </p:spPr>
      </p:pic>
      <p:pic>
        <p:nvPicPr>
          <p:cNvPr id="79" name="Picture 73"/>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9724823" y="2888522"/>
            <a:ext cx="370721" cy="5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4763971" y="1996281"/>
            <a:ext cx="564986" cy="59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1"/>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623643" y="2041625"/>
            <a:ext cx="573081" cy="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0"/>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7186397" y="4720126"/>
            <a:ext cx="644311" cy="5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6"/>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745353" y="2942894"/>
            <a:ext cx="602221"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44"/>
          <p:cNvSpPr/>
          <p:nvPr/>
        </p:nvSpPr>
        <p:spPr bwMode="auto">
          <a:xfrm>
            <a:off x="882" y="6358987"/>
            <a:ext cx="9187015" cy="668787"/>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9556" tIns="44779" rIns="89556" bIns="44779" numCol="1" anchor="t" anchorCtr="0" compatLnSpc="1">
            <a:prstTxWarp prst="textNoShape">
              <a:avLst/>
            </a:prstTxWarp>
            <a:noAutofit/>
          </a:bodyPr>
          <a:lstStyle/>
          <a:p>
            <a:pPr defTabSz="912972">
              <a:defRPr/>
            </a:pPr>
            <a:endParaRPr lang="en-US" dirty="0" err="1">
              <a:solidFill>
                <a:srgbClr val="000000"/>
              </a:solidFill>
            </a:endParaRPr>
          </a:p>
        </p:txBody>
      </p:sp>
      <p:grpSp>
        <p:nvGrpSpPr>
          <p:cNvPr id="47" name="Group 46"/>
          <p:cNvGrpSpPr/>
          <p:nvPr/>
        </p:nvGrpSpPr>
        <p:grpSpPr>
          <a:xfrm>
            <a:off x="-14471" y="5167622"/>
            <a:ext cx="1158452" cy="1765542"/>
            <a:chOff x="-47949" y="5045744"/>
            <a:chExt cx="1158616" cy="1765793"/>
          </a:xfrm>
        </p:grpSpPr>
        <p:sp>
          <p:nvSpPr>
            <p:cNvPr id="48" name="Freeform 47"/>
            <p:cNvSpPr>
              <a:spLocks/>
            </p:cNvSpPr>
            <p:nvPr/>
          </p:nvSpPr>
          <p:spPr bwMode="auto">
            <a:xfrm>
              <a:off x="500421" y="5411251"/>
              <a:ext cx="70533" cy="1400286"/>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2972">
                <a:defRPr/>
              </a:pPr>
              <a:endParaRPr lang="en-US">
                <a:solidFill>
                  <a:srgbClr val="000000"/>
                </a:solidFill>
              </a:endParaRPr>
            </a:p>
          </p:txBody>
        </p:sp>
        <p:sp>
          <p:nvSpPr>
            <p:cNvPr id="49" name="Freeform 6"/>
            <p:cNvSpPr>
              <a:spLocks noChangeAspect="1"/>
            </p:cNvSpPr>
            <p:nvPr/>
          </p:nvSpPr>
          <p:spPr bwMode="auto">
            <a:xfrm>
              <a:off x="516150" y="5160704"/>
              <a:ext cx="464195" cy="466529"/>
            </a:xfrm>
            <a:custGeom>
              <a:avLst/>
              <a:gdLst/>
              <a:ahLst/>
              <a:cxnLst/>
              <a:rect l="l" t="t" r="r" b="b"/>
              <a:pathLst>
                <a:path w="4103688" h="4124325">
                  <a:moveTo>
                    <a:pt x="1979185" y="968375"/>
                  </a:moveTo>
                  <a:lnTo>
                    <a:pt x="1835464" y="988219"/>
                  </a:lnTo>
                  <a:lnTo>
                    <a:pt x="1781469" y="1003300"/>
                  </a:lnTo>
                  <a:lnTo>
                    <a:pt x="1727474" y="1019969"/>
                  </a:lnTo>
                  <a:lnTo>
                    <a:pt x="1675067" y="1037431"/>
                  </a:lnTo>
                  <a:lnTo>
                    <a:pt x="1623454" y="1057275"/>
                  </a:lnTo>
                  <a:lnTo>
                    <a:pt x="1551991" y="1092200"/>
                  </a:lnTo>
                  <a:lnTo>
                    <a:pt x="1484497" y="1131888"/>
                  </a:lnTo>
                  <a:lnTo>
                    <a:pt x="1420974" y="1176338"/>
                  </a:lnTo>
                  <a:lnTo>
                    <a:pt x="1360626" y="1226344"/>
                  </a:lnTo>
                  <a:lnTo>
                    <a:pt x="1304249" y="1278731"/>
                  </a:lnTo>
                  <a:lnTo>
                    <a:pt x="1251843" y="1335881"/>
                  </a:lnTo>
                  <a:lnTo>
                    <a:pt x="1204200" y="1397000"/>
                  </a:lnTo>
                  <a:lnTo>
                    <a:pt x="1158940" y="1462088"/>
                  </a:lnTo>
                  <a:lnTo>
                    <a:pt x="1119238" y="1531144"/>
                  </a:lnTo>
                  <a:lnTo>
                    <a:pt x="1081123" y="1600994"/>
                  </a:lnTo>
                  <a:lnTo>
                    <a:pt x="1048568" y="1674813"/>
                  </a:lnTo>
                  <a:lnTo>
                    <a:pt x="1035069" y="1718469"/>
                  </a:lnTo>
                  <a:lnTo>
                    <a:pt x="1022364" y="1763713"/>
                  </a:lnTo>
                  <a:lnTo>
                    <a:pt x="1013630" y="1808163"/>
                  </a:lnTo>
                  <a:lnTo>
                    <a:pt x="1003307" y="1855788"/>
                  </a:lnTo>
                  <a:lnTo>
                    <a:pt x="994573" y="1902619"/>
                  </a:lnTo>
                  <a:lnTo>
                    <a:pt x="985838" y="1955800"/>
                  </a:lnTo>
                  <a:lnTo>
                    <a:pt x="982662" y="2012157"/>
                  </a:lnTo>
                  <a:lnTo>
                    <a:pt x="983456" y="2070100"/>
                  </a:lnTo>
                  <a:lnTo>
                    <a:pt x="987427" y="2127250"/>
                  </a:lnTo>
                  <a:lnTo>
                    <a:pt x="996161" y="2183607"/>
                  </a:lnTo>
                  <a:lnTo>
                    <a:pt x="1004895" y="2235994"/>
                  </a:lnTo>
                  <a:lnTo>
                    <a:pt x="1017600" y="2285207"/>
                  </a:lnTo>
                  <a:lnTo>
                    <a:pt x="1028717" y="2327276"/>
                  </a:lnTo>
                  <a:lnTo>
                    <a:pt x="1057302" y="2411413"/>
                  </a:lnTo>
                  <a:lnTo>
                    <a:pt x="1089064" y="2489994"/>
                  </a:lnTo>
                  <a:lnTo>
                    <a:pt x="1124796" y="2564607"/>
                  </a:lnTo>
                  <a:lnTo>
                    <a:pt x="1165292" y="2635251"/>
                  </a:lnTo>
                  <a:lnTo>
                    <a:pt x="1208964" y="2699544"/>
                  </a:lnTo>
                  <a:lnTo>
                    <a:pt x="1258195" y="2759869"/>
                  </a:lnTo>
                  <a:lnTo>
                    <a:pt x="1310602" y="2816226"/>
                  </a:lnTo>
                  <a:lnTo>
                    <a:pt x="1367773" y="2868613"/>
                  </a:lnTo>
                  <a:lnTo>
                    <a:pt x="1429708" y="2916238"/>
                  </a:lnTo>
                  <a:lnTo>
                    <a:pt x="1495614" y="2959101"/>
                  </a:lnTo>
                  <a:lnTo>
                    <a:pt x="1568665" y="2998788"/>
                  </a:lnTo>
                  <a:lnTo>
                    <a:pt x="1644893" y="3033713"/>
                  </a:lnTo>
                  <a:lnTo>
                    <a:pt x="1675067" y="3046413"/>
                  </a:lnTo>
                  <a:lnTo>
                    <a:pt x="1711593" y="3059907"/>
                  </a:lnTo>
                  <a:lnTo>
                    <a:pt x="1752883" y="3074988"/>
                  </a:lnTo>
                  <a:lnTo>
                    <a:pt x="1797350" y="3088482"/>
                  </a:lnTo>
                  <a:lnTo>
                    <a:pt x="1846580" y="3102769"/>
                  </a:lnTo>
                  <a:lnTo>
                    <a:pt x="1898193" y="3113882"/>
                  </a:lnTo>
                  <a:lnTo>
                    <a:pt x="1949012" y="3123407"/>
                  </a:lnTo>
                  <a:lnTo>
                    <a:pt x="2002213" y="3129757"/>
                  </a:lnTo>
                  <a:lnTo>
                    <a:pt x="2052237" y="3132138"/>
                  </a:lnTo>
                  <a:lnTo>
                    <a:pt x="2103056" y="3129757"/>
                  </a:lnTo>
                  <a:lnTo>
                    <a:pt x="2150698" y="3123407"/>
                  </a:lnTo>
                  <a:lnTo>
                    <a:pt x="2198341" y="3113882"/>
                  </a:lnTo>
                  <a:lnTo>
                    <a:pt x="2247572" y="3105151"/>
                  </a:lnTo>
                  <a:lnTo>
                    <a:pt x="2295214" y="3097213"/>
                  </a:lnTo>
                  <a:lnTo>
                    <a:pt x="2342857" y="3088482"/>
                  </a:lnTo>
                  <a:lnTo>
                    <a:pt x="2387323" y="3076576"/>
                  </a:lnTo>
                  <a:lnTo>
                    <a:pt x="2430201" y="3061494"/>
                  </a:lnTo>
                  <a:lnTo>
                    <a:pt x="2504047" y="3028951"/>
                  </a:lnTo>
                  <a:lnTo>
                    <a:pt x="2575511" y="2992438"/>
                  </a:lnTo>
                  <a:lnTo>
                    <a:pt x="2643005" y="2951163"/>
                  </a:lnTo>
                  <a:lnTo>
                    <a:pt x="2707322" y="2905919"/>
                  </a:lnTo>
                  <a:lnTo>
                    <a:pt x="2768463" y="2857501"/>
                  </a:lnTo>
                  <a:lnTo>
                    <a:pt x="2825634" y="2805113"/>
                  </a:lnTo>
                  <a:lnTo>
                    <a:pt x="2878835" y="2748757"/>
                  </a:lnTo>
                  <a:lnTo>
                    <a:pt x="2928860" y="2688432"/>
                  </a:lnTo>
                  <a:lnTo>
                    <a:pt x="2972532" y="2624932"/>
                  </a:lnTo>
                  <a:lnTo>
                    <a:pt x="3012234" y="2555876"/>
                  </a:lnTo>
                  <a:lnTo>
                    <a:pt x="3046378" y="2485232"/>
                  </a:lnTo>
                  <a:lnTo>
                    <a:pt x="3068611" y="2426494"/>
                  </a:lnTo>
                  <a:lnTo>
                    <a:pt x="3087668" y="2364582"/>
                  </a:lnTo>
                  <a:lnTo>
                    <a:pt x="3105137" y="2301082"/>
                  </a:lnTo>
                  <a:lnTo>
                    <a:pt x="3121812" y="2237582"/>
                  </a:lnTo>
                  <a:lnTo>
                    <a:pt x="3133723" y="2172494"/>
                  </a:lnTo>
                  <a:lnTo>
                    <a:pt x="3140075" y="2105819"/>
                  </a:lnTo>
                  <a:lnTo>
                    <a:pt x="3140075" y="2038350"/>
                  </a:lnTo>
                  <a:lnTo>
                    <a:pt x="3136899" y="1972469"/>
                  </a:lnTo>
                  <a:lnTo>
                    <a:pt x="3128164" y="1905794"/>
                  </a:lnTo>
                  <a:lnTo>
                    <a:pt x="3115460" y="1843882"/>
                  </a:lnTo>
                  <a:lnTo>
                    <a:pt x="3100373" y="1783557"/>
                  </a:lnTo>
                  <a:lnTo>
                    <a:pt x="3082904" y="1726407"/>
                  </a:lnTo>
                  <a:lnTo>
                    <a:pt x="3065435" y="1674813"/>
                  </a:lnTo>
                  <a:lnTo>
                    <a:pt x="3046378" y="1627188"/>
                  </a:lnTo>
                  <a:lnTo>
                    <a:pt x="3016205" y="1562100"/>
                  </a:lnTo>
                  <a:lnTo>
                    <a:pt x="2983649" y="1499394"/>
                  </a:lnTo>
                  <a:lnTo>
                    <a:pt x="2948711" y="1439863"/>
                  </a:lnTo>
                  <a:lnTo>
                    <a:pt x="2909009" y="1383506"/>
                  </a:lnTo>
                  <a:lnTo>
                    <a:pt x="2866925" y="1329531"/>
                  </a:lnTo>
                  <a:lnTo>
                    <a:pt x="2820870" y="1278731"/>
                  </a:lnTo>
                  <a:lnTo>
                    <a:pt x="2772434" y="1231106"/>
                  </a:lnTo>
                  <a:lnTo>
                    <a:pt x="2719233" y="1188244"/>
                  </a:lnTo>
                  <a:lnTo>
                    <a:pt x="2662856" y="1146969"/>
                  </a:lnTo>
                  <a:lnTo>
                    <a:pt x="2603303" y="1111250"/>
                  </a:lnTo>
                  <a:lnTo>
                    <a:pt x="2538985" y="1078706"/>
                  </a:lnTo>
                  <a:lnTo>
                    <a:pt x="2471491" y="1049338"/>
                  </a:lnTo>
                  <a:lnTo>
                    <a:pt x="2400028" y="1026319"/>
                  </a:lnTo>
                  <a:lnTo>
                    <a:pt x="2323800" y="1005681"/>
                  </a:lnTo>
                  <a:lnTo>
                    <a:pt x="2245189" y="989806"/>
                  </a:lnTo>
                  <a:lnTo>
                    <a:pt x="2161021" y="977106"/>
                  </a:lnTo>
                  <a:lnTo>
                    <a:pt x="2072088" y="970756"/>
                  </a:lnTo>
                  <a:close/>
                  <a:moveTo>
                    <a:pt x="1983966" y="0"/>
                  </a:moveTo>
                  <a:lnTo>
                    <a:pt x="2020485" y="0"/>
                  </a:lnTo>
                  <a:lnTo>
                    <a:pt x="2057799" y="1588"/>
                  </a:lnTo>
                  <a:lnTo>
                    <a:pt x="2096700" y="3969"/>
                  </a:lnTo>
                  <a:lnTo>
                    <a:pt x="2136395" y="7144"/>
                  </a:lnTo>
                  <a:lnTo>
                    <a:pt x="2175296" y="11113"/>
                  </a:lnTo>
                  <a:lnTo>
                    <a:pt x="2211816" y="15081"/>
                  </a:lnTo>
                  <a:lnTo>
                    <a:pt x="2246748" y="19844"/>
                  </a:lnTo>
                  <a:lnTo>
                    <a:pt x="2279298" y="22225"/>
                  </a:lnTo>
                  <a:lnTo>
                    <a:pt x="2307084" y="26194"/>
                  </a:lnTo>
                  <a:lnTo>
                    <a:pt x="2329314" y="27781"/>
                  </a:lnTo>
                  <a:lnTo>
                    <a:pt x="2418231" y="576263"/>
                  </a:lnTo>
                  <a:lnTo>
                    <a:pt x="2476980" y="587375"/>
                  </a:lnTo>
                  <a:lnTo>
                    <a:pt x="2535728" y="604044"/>
                  </a:lnTo>
                  <a:lnTo>
                    <a:pt x="2593683" y="625475"/>
                  </a:lnTo>
                  <a:lnTo>
                    <a:pt x="2647669" y="647700"/>
                  </a:lnTo>
                  <a:lnTo>
                    <a:pt x="2697685" y="672306"/>
                  </a:lnTo>
                  <a:lnTo>
                    <a:pt x="2712769" y="681038"/>
                  </a:lnTo>
                  <a:lnTo>
                    <a:pt x="2727853" y="691356"/>
                  </a:lnTo>
                  <a:lnTo>
                    <a:pt x="2745319" y="702469"/>
                  </a:lnTo>
                  <a:lnTo>
                    <a:pt x="2762785" y="713581"/>
                  </a:lnTo>
                  <a:lnTo>
                    <a:pt x="2778663" y="722313"/>
                  </a:lnTo>
                  <a:lnTo>
                    <a:pt x="2793747" y="727869"/>
                  </a:lnTo>
                  <a:lnTo>
                    <a:pt x="2811213" y="727869"/>
                  </a:lnTo>
                  <a:lnTo>
                    <a:pt x="2829473" y="721519"/>
                  </a:lnTo>
                  <a:lnTo>
                    <a:pt x="2847733" y="710406"/>
                  </a:lnTo>
                  <a:lnTo>
                    <a:pt x="2865199" y="696119"/>
                  </a:lnTo>
                  <a:lnTo>
                    <a:pt x="2882664" y="681038"/>
                  </a:lnTo>
                  <a:lnTo>
                    <a:pt x="2897749" y="667544"/>
                  </a:lnTo>
                  <a:lnTo>
                    <a:pt x="2912039" y="654050"/>
                  </a:lnTo>
                  <a:lnTo>
                    <a:pt x="2923947" y="645319"/>
                  </a:lnTo>
                  <a:lnTo>
                    <a:pt x="3034300" y="569119"/>
                  </a:lnTo>
                  <a:lnTo>
                    <a:pt x="3142271" y="493713"/>
                  </a:lnTo>
                  <a:lnTo>
                    <a:pt x="3168470" y="477838"/>
                  </a:lnTo>
                  <a:lnTo>
                    <a:pt x="3194669" y="463550"/>
                  </a:lnTo>
                  <a:lnTo>
                    <a:pt x="3220073" y="447675"/>
                  </a:lnTo>
                  <a:lnTo>
                    <a:pt x="3243891" y="431006"/>
                  </a:lnTo>
                  <a:lnTo>
                    <a:pt x="3266120" y="411163"/>
                  </a:lnTo>
                  <a:lnTo>
                    <a:pt x="3285967" y="421481"/>
                  </a:lnTo>
                  <a:lnTo>
                    <a:pt x="3309785" y="434975"/>
                  </a:lnTo>
                  <a:lnTo>
                    <a:pt x="3335190" y="452438"/>
                  </a:lnTo>
                  <a:lnTo>
                    <a:pt x="3362976" y="475456"/>
                  </a:lnTo>
                  <a:lnTo>
                    <a:pt x="3391557" y="498475"/>
                  </a:lnTo>
                  <a:lnTo>
                    <a:pt x="3420137" y="526256"/>
                  </a:lnTo>
                  <a:lnTo>
                    <a:pt x="3447924" y="554038"/>
                  </a:lnTo>
                  <a:lnTo>
                    <a:pt x="3474917" y="581025"/>
                  </a:lnTo>
                  <a:lnTo>
                    <a:pt x="3501909" y="608806"/>
                  </a:lnTo>
                  <a:lnTo>
                    <a:pt x="3526520" y="635000"/>
                  </a:lnTo>
                  <a:lnTo>
                    <a:pt x="3547956" y="660400"/>
                  </a:lnTo>
                  <a:lnTo>
                    <a:pt x="3565422" y="681038"/>
                  </a:lnTo>
                  <a:lnTo>
                    <a:pt x="3580506" y="700088"/>
                  </a:lnTo>
                  <a:lnTo>
                    <a:pt x="3591620" y="713581"/>
                  </a:lnTo>
                  <a:lnTo>
                    <a:pt x="3605117" y="726281"/>
                  </a:lnTo>
                  <a:lnTo>
                    <a:pt x="3620201" y="738981"/>
                  </a:lnTo>
                  <a:lnTo>
                    <a:pt x="3634491" y="752475"/>
                  </a:lnTo>
                  <a:lnTo>
                    <a:pt x="3645606" y="765969"/>
                  </a:lnTo>
                  <a:lnTo>
                    <a:pt x="3655927" y="784225"/>
                  </a:lnTo>
                  <a:lnTo>
                    <a:pt x="3661484" y="802481"/>
                  </a:lnTo>
                  <a:lnTo>
                    <a:pt x="3643224" y="819944"/>
                  </a:lnTo>
                  <a:lnTo>
                    <a:pt x="3628140" y="839788"/>
                  </a:lnTo>
                  <a:lnTo>
                    <a:pt x="3614644" y="861219"/>
                  </a:lnTo>
                  <a:lnTo>
                    <a:pt x="3601941" y="884238"/>
                  </a:lnTo>
                  <a:lnTo>
                    <a:pt x="3586857" y="906463"/>
                  </a:lnTo>
                  <a:lnTo>
                    <a:pt x="3550337" y="954088"/>
                  </a:lnTo>
                  <a:lnTo>
                    <a:pt x="3511436" y="1001713"/>
                  </a:lnTo>
                  <a:lnTo>
                    <a:pt x="3472535" y="1050131"/>
                  </a:lnTo>
                  <a:lnTo>
                    <a:pt x="3436809" y="1097756"/>
                  </a:lnTo>
                  <a:lnTo>
                    <a:pt x="3417755" y="1126331"/>
                  </a:lnTo>
                  <a:lnTo>
                    <a:pt x="3400290" y="1154906"/>
                  </a:lnTo>
                  <a:lnTo>
                    <a:pt x="3382824" y="1184275"/>
                  </a:lnTo>
                  <a:lnTo>
                    <a:pt x="3362976" y="1211263"/>
                  </a:lnTo>
                  <a:lnTo>
                    <a:pt x="3341541" y="1235075"/>
                  </a:lnTo>
                  <a:lnTo>
                    <a:pt x="3361388" y="1273969"/>
                  </a:lnTo>
                  <a:lnTo>
                    <a:pt x="3383618" y="1312863"/>
                  </a:lnTo>
                  <a:lnTo>
                    <a:pt x="3407435" y="1350169"/>
                  </a:lnTo>
                  <a:lnTo>
                    <a:pt x="3430458" y="1389063"/>
                  </a:lnTo>
                  <a:lnTo>
                    <a:pt x="3450306" y="1427956"/>
                  </a:lnTo>
                  <a:lnTo>
                    <a:pt x="3459038" y="1450181"/>
                  </a:lnTo>
                  <a:lnTo>
                    <a:pt x="3467771" y="1476375"/>
                  </a:lnTo>
                  <a:lnTo>
                    <a:pt x="3474917" y="1504950"/>
                  </a:lnTo>
                  <a:lnTo>
                    <a:pt x="3483650" y="1535113"/>
                  </a:lnTo>
                  <a:lnTo>
                    <a:pt x="3493176" y="1563688"/>
                  </a:lnTo>
                  <a:lnTo>
                    <a:pt x="3502703" y="1589881"/>
                  </a:lnTo>
                  <a:lnTo>
                    <a:pt x="3513024" y="1613694"/>
                  </a:lnTo>
                  <a:lnTo>
                    <a:pt x="3525726" y="1632744"/>
                  </a:lnTo>
                  <a:lnTo>
                    <a:pt x="3543986" y="1641475"/>
                  </a:lnTo>
                  <a:lnTo>
                    <a:pt x="3565422" y="1645444"/>
                  </a:lnTo>
                  <a:lnTo>
                    <a:pt x="3587651" y="1647825"/>
                  </a:lnTo>
                  <a:lnTo>
                    <a:pt x="3610674" y="1648619"/>
                  </a:lnTo>
                  <a:lnTo>
                    <a:pt x="3634491" y="1654175"/>
                  </a:lnTo>
                  <a:lnTo>
                    <a:pt x="3693240" y="1667669"/>
                  </a:lnTo>
                  <a:lnTo>
                    <a:pt x="3754371" y="1678781"/>
                  </a:lnTo>
                  <a:lnTo>
                    <a:pt x="3815501" y="1689894"/>
                  </a:lnTo>
                  <a:lnTo>
                    <a:pt x="3877426" y="1702594"/>
                  </a:lnTo>
                  <a:lnTo>
                    <a:pt x="3936175" y="1715294"/>
                  </a:lnTo>
                  <a:lnTo>
                    <a:pt x="3953640" y="1719263"/>
                  </a:lnTo>
                  <a:lnTo>
                    <a:pt x="3972694" y="1721644"/>
                  </a:lnTo>
                  <a:lnTo>
                    <a:pt x="3992542" y="1722438"/>
                  </a:lnTo>
                  <a:lnTo>
                    <a:pt x="4012389" y="1724025"/>
                  </a:lnTo>
                  <a:lnTo>
                    <a:pt x="4031443" y="1727994"/>
                  </a:lnTo>
                  <a:lnTo>
                    <a:pt x="4048909" y="1731169"/>
                  </a:lnTo>
                  <a:lnTo>
                    <a:pt x="4062405" y="1739106"/>
                  </a:lnTo>
                  <a:lnTo>
                    <a:pt x="4072726" y="1750219"/>
                  </a:lnTo>
                  <a:lnTo>
                    <a:pt x="4079077" y="1765300"/>
                  </a:lnTo>
                  <a:lnTo>
                    <a:pt x="4082253" y="1782763"/>
                  </a:lnTo>
                  <a:lnTo>
                    <a:pt x="4082253" y="1801813"/>
                  </a:lnTo>
                  <a:lnTo>
                    <a:pt x="4082253" y="1820069"/>
                  </a:lnTo>
                  <a:lnTo>
                    <a:pt x="4083841" y="1839913"/>
                  </a:lnTo>
                  <a:lnTo>
                    <a:pt x="4086222" y="1860550"/>
                  </a:lnTo>
                  <a:lnTo>
                    <a:pt x="4094955" y="1913731"/>
                  </a:lnTo>
                  <a:lnTo>
                    <a:pt x="4101307" y="1970088"/>
                  </a:lnTo>
                  <a:lnTo>
                    <a:pt x="4102894" y="2028825"/>
                  </a:lnTo>
                  <a:lnTo>
                    <a:pt x="4103688" y="2089150"/>
                  </a:lnTo>
                  <a:lnTo>
                    <a:pt x="4102894" y="2150269"/>
                  </a:lnTo>
                  <a:lnTo>
                    <a:pt x="4100513" y="2211388"/>
                  </a:lnTo>
                  <a:lnTo>
                    <a:pt x="4100513" y="2271713"/>
                  </a:lnTo>
                  <a:lnTo>
                    <a:pt x="4092574" y="2278063"/>
                  </a:lnTo>
                  <a:lnTo>
                    <a:pt x="4027474" y="2280444"/>
                  </a:lnTo>
                  <a:lnTo>
                    <a:pt x="3959992" y="2287588"/>
                  </a:lnTo>
                  <a:lnTo>
                    <a:pt x="3890922" y="2297906"/>
                  </a:lnTo>
                  <a:lnTo>
                    <a:pt x="3821852" y="2310606"/>
                  </a:lnTo>
                  <a:lnTo>
                    <a:pt x="3753577" y="2324100"/>
                  </a:lnTo>
                  <a:lnTo>
                    <a:pt x="3684507" y="2337594"/>
                  </a:lnTo>
                  <a:lnTo>
                    <a:pt x="3617819" y="2350294"/>
                  </a:lnTo>
                  <a:lnTo>
                    <a:pt x="3552719" y="2360613"/>
                  </a:lnTo>
                  <a:lnTo>
                    <a:pt x="3541604" y="2434431"/>
                  </a:lnTo>
                  <a:lnTo>
                    <a:pt x="3524139" y="2506663"/>
                  </a:lnTo>
                  <a:lnTo>
                    <a:pt x="3501909" y="2575719"/>
                  </a:lnTo>
                  <a:lnTo>
                    <a:pt x="3476504" y="2641600"/>
                  </a:lnTo>
                  <a:lnTo>
                    <a:pt x="3450306" y="2704306"/>
                  </a:lnTo>
                  <a:lnTo>
                    <a:pt x="3439191" y="2726531"/>
                  </a:lnTo>
                  <a:lnTo>
                    <a:pt x="3426488" y="2747963"/>
                  </a:lnTo>
                  <a:lnTo>
                    <a:pt x="3413786" y="2769394"/>
                  </a:lnTo>
                  <a:lnTo>
                    <a:pt x="3402671" y="2793206"/>
                  </a:lnTo>
                  <a:lnTo>
                    <a:pt x="3395526" y="2820194"/>
                  </a:lnTo>
                  <a:lnTo>
                    <a:pt x="3413786" y="2837656"/>
                  </a:lnTo>
                  <a:lnTo>
                    <a:pt x="3430458" y="2859088"/>
                  </a:lnTo>
                  <a:lnTo>
                    <a:pt x="3443954" y="2881313"/>
                  </a:lnTo>
                  <a:lnTo>
                    <a:pt x="3456657" y="2905125"/>
                  </a:lnTo>
                  <a:lnTo>
                    <a:pt x="3470153" y="2928144"/>
                  </a:lnTo>
                  <a:lnTo>
                    <a:pt x="3483650" y="2950369"/>
                  </a:lnTo>
                  <a:lnTo>
                    <a:pt x="3536841" y="3021806"/>
                  </a:lnTo>
                  <a:lnTo>
                    <a:pt x="3590826" y="3091656"/>
                  </a:lnTo>
                  <a:lnTo>
                    <a:pt x="3641636" y="3163888"/>
                  </a:lnTo>
                  <a:lnTo>
                    <a:pt x="3655927" y="3186906"/>
                  </a:lnTo>
                  <a:lnTo>
                    <a:pt x="3669423" y="3210719"/>
                  </a:lnTo>
                  <a:lnTo>
                    <a:pt x="3682919" y="3234531"/>
                  </a:lnTo>
                  <a:lnTo>
                    <a:pt x="3698003" y="3255169"/>
                  </a:lnTo>
                  <a:lnTo>
                    <a:pt x="3717057" y="3272631"/>
                  </a:lnTo>
                  <a:lnTo>
                    <a:pt x="3710706" y="3280569"/>
                  </a:lnTo>
                  <a:lnTo>
                    <a:pt x="3675774" y="3331369"/>
                  </a:lnTo>
                  <a:lnTo>
                    <a:pt x="3636873" y="3381375"/>
                  </a:lnTo>
                  <a:lnTo>
                    <a:pt x="3595590" y="3431381"/>
                  </a:lnTo>
                  <a:lnTo>
                    <a:pt x="3550337" y="3479006"/>
                  </a:lnTo>
                  <a:lnTo>
                    <a:pt x="3504291" y="3522663"/>
                  </a:lnTo>
                  <a:lnTo>
                    <a:pt x="3457451" y="3561556"/>
                  </a:lnTo>
                  <a:lnTo>
                    <a:pt x="3439191" y="3578225"/>
                  </a:lnTo>
                  <a:lnTo>
                    <a:pt x="3422519" y="3595688"/>
                  </a:lnTo>
                  <a:lnTo>
                    <a:pt x="3406641" y="3613944"/>
                  </a:lnTo>
                  <a:lnTo>
                    <a:pt x="3389969" y="3631406"/>
                  </a:lnTo>
                  <a:lnTo>
                    <a:pt x="3370121" y="3646488"/>
                  </a:lnTo>
                  <a:lnTo>
                    <a:pt x="3347892" y="3658394"/>
                  </a:lnTo>
                  <a:lnTo>
                    <a:pt x="3331220" y="3639344"/>
                  </a:lnTo>
                  <a:lnTo>
                    <a:pt x="3311372" y="3622675"/>
                  </a:lnTo>
                  <a:lnTo>
                    <a:pt x="3288349" y="3609181"/>
                  </a:lnTo>
                  <a:lnTo>
                    <a:pt x="3267708" y="3596481"/>
                  </a:lnTo>
                  <a:lnTo>
                    <a:pt x="3244684" y="3581400"/>
                  </a:lnTo>
                  <a:lnTo>
                    <a:pt x="3189905" y="3539331"/>
                  </a:lnTo>
                  <a:lnTo>
                    <a:pt x="3135920" y="3494088"/>
                  </a:lnTo>
                  <a:lnTo>
                    <a:pt x="3081140" y="3452019"/>
                  </a:lnTo>
                  <a:lnTo>
                    <a:pt x="3047002" y="3429000"/>
                  </a:lnTo>
                  <a:lnTo>
                    <a:pt x="3012865" y="3408363"/>
                  </a:lnTo>
                  <a:lnTo>
                    <a:pt x="2977933" y="3385344"/>
                  </a:lnTo>
                  <a:lnTo>
                    <a:pt x="2945383" y="3361531"/>
                  </a:lnTo>
                  <a:lnTo>
                    <a:pt x="2916802" y="3335338"/>
                  </a:lnTo>
                  <a:lnTo>
                    <a:pt x="2892985" y="3348831"/>
                  </a:lnTo>
                  <a:lnTo>
                    <a:pt x="2870756" y="3365500"/>
                  </a:lnTo>
                  <a:lnTo>
                    <a:pt x="2849320" y="3381375"/>
                  </a:lnTo>
                  <a:lnTo>
                    <a:pt x="2827885" y="3396456"/>
                  </a:lnTo>
                  <a:lnTo>
                    <a:pt x="2780251" y="3424238"/>
                  </a:lnTo>
                  <a:lnTo>
                    <a:pt x="2730235" y="3448050"/>
                  </a:lnTo>
                  <a:lnTo>
                    <a:pt x="2677837" y="3471863"/>
                  </a:lnTo>
                  <a:lnTo>
                    <a:pt x="2626234" y="3493294"/>
                  </a:lnTo>
                  <a:lnTo>
                    <a:pt x="2574630" y="3513138"/>
                  </a:lnTo>
                  <a:lnTo>
                    <a:pt x="2558752" y="3519488"/>
                  </a:lnTo>
                  <a:lnTo>
                    <a:pt x="2541286" y="3522663"/>
                  </a:lnTo>
                  <a:lnTo>
                    <a:pt x="2523820" y="3526631"/>
                  </a:lnTo>
                  <a:lnTo>
                    <a:pt x="2506354" y="3529013"/>
                  </a:lnTo>
                  <a:lnTo>
                    <a:pt x="2488888" y="3534569"/>
                  </a:lnTo>
                  <a:lnTo>
                    <a:pt x="2473804" y="3540125"/>
                  </a:lnTo>
                  <a:lnTo>
                    <a:pt x="2461102" y="3548856"/>
                  </a:lnTo>
                  <a:lnTo>
                    <a:pt x="2452369" y="3561556"/>
                  </a:lnTo>
                  <a:lnTo>
                    <a:pt x="2441254" y="3582988"/>
                  </a:lnTo>
                  <a:lnTo>
                    <a:pt x="2434903" y="3608388"/>
                  </a:lnTo>
                  <a:lnTo>
                    <a:pt x="2430933" y="3635375"/>
                  </a:lnTo>
                  <a:lnTo>
                    <a:pt x="2428552" y="3663156"/>
                  </a:lnTo>
                  <a:lnTo>
                    <a:pt x="2426170" y="3691731"/>
                  </a:lnTo>
                  <a:lnTo>
                    <a:pt x="2423788" y="3720306"/>
                  </a:lnTo>
                  <a:lnTo>
                    <a:pt x="2418231" y="3746500"/>
                  </a:lnTo>
                  <a:lnTo>
                    <a:pt x="2400765" y="3815556"/>
                  </a:lnTo>
                  <a:lnTo>
                    <a:pt x="2384887" y="3885406"/>
                  </a:lnTo>
                  <a:lnTo>
                    <a:pt x="2369803" y="3958431"/>
                  </a:lnTo>
                  <a:lnTo>
                    <a:pt x="2357894" y="4031456"/>
                  </a:lnTo>
                  <a:lnTo>
                    <a:pt x="2349161" y="4104481"/>
                  </a:lnTo>
                  <a:lnTo>
                    <a:pt x="2151479" y="4124325"/>
                  </a:lnTo>
                  <a:lnTo>
                    <a:pt x="1836299" y="4117975"/>
                  </a:lnTo>
                  <a:lnTo>
                    <a:pt x="1829948" y="4110831"/>
                  </a:lnTo>
                  <a:lnTo>
                    <a:pt x="1747382" y="3567906"/>
                  </a:lnTo>
                  <a:lnTo>
                    <a:pt x="1689427" y="3561556"/>
                  </a:lnTo>
                  <a:lnTo>
                    <a:pt x="1630678" y="3548856"/>
                  </a:lnTo>
                  <a:lnTo>
                    <a:pt x="1573517" y="3531394"/>
                  </a:lnTo>
                  <a:lnTo>
                    <a:pt x="1517944" y="3509169"/>
                  </a:lnTo>
                  <a:lnTo>
                    <a:pt x="1465546" y="3486944"/>
                  </a:lnTo>
                  <a:lnTo>
                    <a:pt x="1416324" y="3461544"/>
                  </a:lnTo>
                  <a:lnTo>
                    <a:pt x="1371866" y="3437731"/>
                  </a:lnTo>
                  <a:lnTo>
                    <a:pt x="1363133" y="3432969"/>
                  </a:lnTo>
                  <a:lnTo>
                    <a:pt x="1351224" y="3426619"/>
                  </a:lnTo>
                  <a:lnTo>
                    <a:pt x="1339316" y="3419475"/>
                  </a:lnTo>
                  <a:lnTo>
                    <a:pt x="1324232" y="3411538"/>
                  </a:lnTo>
                  <a:lnTo>
                    <a:pt x="1309147" y="3402806"/>
                  </a:lnTo>
                  <a:lnTo>
                    <a:pt x="1294063" y="3395663"/>
                  </a:lnTo>
                  <a:lnTo>
                    <a:pt x="1279773" y="3389313"/>
                  </a:lnTo>
                  <a:lnTo>
                    <a:pt x="1268658" y="3384550"/>
                  </a:lnTo>
                  <a:lnTo>
                    <a:pt x="1259925" y="3381375"/>
                  </a:lnTo>
                  <a:lnTo>
                    <a:pt x="1255162" y="3382963"/>
                  </a:lnTo>
                  <a:lnTo>
                    <a:pt x="1211497" y="3408363"/>
                  </a:lnTo>
                  <a:lnTo>
                    <a:pt x="1170214" y="3436938"/>
                  </a:lnTo>
                  <a:lnTo>
                    <a:pt x="1129725" y="3467100"/>
                  </a:lnTo>
                  <a:lnTo>
                    <a:pt x="1090030" y="3498056"/>
                  </a:lnTo>
                  <a:lnTo>
                    <a:pt x="1049541" y="3526631"/>
                  </a:lnTo>
                  <a:lnTo>
                    <a:pt x="1012227" y="3550444"/>
                  </a:lnTo>
                  <a:lnTo>
                    <a:pt x="971738" y="3571875"/>
                  </a:lnTo>
                  <a:lnTo>
                    <a:pt x="934425" y="3595688"/>
                  </a:lnTo>
                  <a:lnTo>
                    <a:pt x="912989" y="3613150"/>
                  </a:lnTo>
                  <a:lnTo>
                    <a:pt x="890760" y="3631406"/>
                  </a:lnTo>
                  <a:lnTo>
                    <a:pt x="867737" y="3650456"/>
                  </a:lnTo>
                  <a:lnTo>
                    <a:pt x="844714" y="3667919"/>
                  </a:lnTo>
                  <a:lnTo>
                    <a:pt x="817721" y="3683000"/>
                  </a:lnTo>
                  <a:lnTo>
                    <a:pt x="790728" y="3691731"/>
                  </a:lnTo>
                  <a:lnTo>
                    <a:pt x="769293" y="3665538"/>
                  </a:lnTo>
                  <a:lnTo>
                    <a:pt x="743094" y="3639344"/>
                  </a:lnTo>
                  <a:lnTo>
                    <a:pt x="713720" y="3613944"/>
                  </a:lnTo>
                  <a:lnTo>
                    <a:pt x="684345" y="3590131"/>
                  </a:lnTo>
                  <a:lnTo>
                    <a:pt x="654177" y="3569494"/>
                  </a:lnTo>
                  <a:lnTo>
                    <a:pt x="626390" y="3548063"/>
                  </a:lnTo>
                  <a:lnTo>
                    <a:pt x="530328" y="3437731"/>
                  </a:lnTo>
                  <a:lnTo>
                    <a:pt x="512862" y="3420269"/>
                  </a:lnTo>
                  <a:lnTo>
                    <a:pt x="492221" y="3400425"/>
                  </a:lnTo>
                  <a:lnTo>
                    <a:pt x="473961" y="3380581"/>
                  </a:lnTo>
                  <a:lnTo>
                    <a:pt x="457289" y="3359150"/>
                  </a:lnTo>
                  <a:lnTo>
                    <a:pt x="446174" y="3337719"/>
                  </a:lnTo>
                  <a:lnTo>
                    <a:pt x="441411" y="3313906"/>
                  </a:lnTo>
                  <a:lnTo>
                    <a:pt x="456495" y="3302000"/>
                  </a:lnTo>
                  <a:lnTo>
                    <a:pt x="467610" y="3287713"/>
                  </a:lnTo>
                  <a:lnTo>
                    <a:pt x="476342" y="3271838"/>
                  </a:lnTo>
                  <a:lnTo>
                    <a:pt x="485869" y="3255169"/>
                  </a:lnTo>
                  <a:lnTo>
                    <a:pt x="496190" y="3239294"/>
                  </a:lnTo>
                  <a:lnTo>
                    <a:pt x="577962" y="3126581"/>
                  </a:lnTo>
                  <a:lnTo>
                    <a:pt x="660528" y="3013075"/>
                  </a:lnTo>
                  <a:lnTo>
                    <a:pt x="674024" y="2995613"/>
                  </a:lnTo>
                  <a:lnTo>
                    <a:pt x="690696" y="2976563"/>
                  </a:lnTo>
                  <a:lnTo>
                    <a:pt x="706574" y="2959100"/>
                  </a:lnTo>
                  <a:lnTo>
                    <a:pt x="723246" y="2940050"/>
                  </a:lnTo>
                  <a:lnTo>
                    <a:pt x="736743" y="2920206"/>
                  </a:lnTo>
                  <a:lnTo>
                    <a:pt x="749445" y="2898775"/>
                  </a:lnTo>
                  <a:lnTo>
                    <a:pt x="756590" y="2875756"/>
                  </a:lnTo>
                  <a:lnTo>
                    <a:pt x="730392" y="2843213"/>
                  </a:lnTo>
                  <a:lnTo>
                    <a:pt x="706574" y="2806700"/>
                  </a:lnTo>
                  <a:lnTo>
                    <a:pt x="685139" y="2767013"/>
                  </a:lnTo>
                  <a:lnTo>
                    <a:pt x="666879" y="2724150"/>
                  </a:lnTo>
                  <a:lnTo>
                    <a:pt x="647826" y="2680494"/>
                  </a:lnTo>
                  <a:lnTo>
                    <a:pt x="631154" y="2636838"/>
                  </a:lnTo>
                  <a:lnTo>
                    <a:pt x="615276" y="2593975"/>
                  </a:lnTo>
                  <a:lnTo>
                    <a:pt x="598604" y="2552700"/>
                  </a:lnTo>
                  <a:lnTo>
                    <a:pt x="591458" y="2528888"/>
                  </a:lnTo>
                  <a:lnTo>
                    <a:pt x="586695" y="2502694"/>
                  </a:lnTo>
                  <a:lnTo>
                    <a:pt x="582726" y="2476500"/>
                  </a:lnTo>
                  <a:lnTo>
                    <a:pt x="577962" y="2451894"/>
                  </a:lnTo>
                  <a:lnTo>
                    <a:pt x="570023" y="2428875"/>
                  </a:lnTo>
                  <a:lnTo>
                    <a:pt x="557321" y="2409031"/>
                  </a:lnTo>
                  <a:lnTo>
                    <a:pt x="536679" y="2398713"/>
                  </a:lnTo>
                  <a:lnTo>
                    <a:pt x="512862" y="2393950"/>
                  </a:lnTo>
                  <a:lnTo>
                    <a:pt x="487457" y="2389981"/>
                  </a:lnTo>
                  <a:lnTo>
                    <a:pt x="459670" y="2389188"/>
                  </a:lnTo>
                  <a:lnTo>
                    <a:pt x="433472" y="2386806"/>
                  </a:lnTo>
                  <a:lnTo>
                    <a:pt x="407273" y="2381250"/>
                  </a:lnTo>
                  <a:lnTo>
                    <a:pt x="342173" y="2366963"/>
                  </a:lnTo>
                  <a:lnTo>
                    <a:pt x="274691" y="2354263"/>
                  </a:lnTo>
                  <a:lnTo>
                    <a:pt x="205621" y="2339975"/>
                  </a:lnTo>
                  <a:lnTo>
                    <a:pt x="140521" y="2326481"/>
                  </a:lnTo>
                  <a:lnTo>
                    <a:pt x="120674" y="2322513"/>
                  </a:lnTo>
                  <a:lnTo>
                    <a:pt x="99238" y="2321719"/>
                  </a:lnTo>
                  <a:lnTo>
                    <a:pt x="79391" y="2320131"/>
                  </a:lnTo>
                  <a:lnTo>
                    <a:pt x="59543" y="2317750"/>
                  </a:lnTo>
                  <a:lnTo>
                    <a:pt x="40489" y="2313781"/>
                  </a:lnTo>
                  <a:lnTo>
                    <a:pt x="23817" y="2305050"/>
                  </a:lnTo>
                  <a:lnTo>
                    <a:pt x="16672" y="2289969"/>
                  </a:lnTo>
                  <a:lnTo>
                    <a:pt x="11909" y="2269331"/>
                  </a:lnTo>
                  <a:lnTo>
                    <a:pt x="6351" y="2241550"/>
                  </a:lnTo>
                  <a:lnTo>
                    <a:pt x="3970" y="2211388"/>
                  </a:lnTo>
                  <a:lnTo>
                    <a:pt x="1588" y="2176463"/>
                  </a:lnTo>
                  <a:lnTo>
                    <a:pt x="0" y="2139950"/>
                  </a:lnTo>
                  <a:lnTo>
                    <a:pt x="0" y="2102644"/>
                  </a:lnTo>
                  <a:lnTo>
                    <a:pt x="1588" y="2065338"/>
                  </a:lnTo>
                  <a:lnTo>
                    <a:pt x="3176" y="2028031"/>
                  </a:lnTo>
                  <a:lnTo>
                    <a:pt x="5557" y="1993106"/>
                  </a:lnTo>
                  <a:lnTo>
                    <a:pt x="7939" y="1960563"/>
                  </a:lnTo>
                  <a:lnTo>
                    <a:pt x="10321" y="1931194"/>
                  </a:lnTo>
                  <a:lnTo>
                    <a:pt x="14290" y="1906588"/>
                  </a:lnTo>
                  <a:lnTo>
                    <a:pt x="18260" y="1887538"/>
                  </a:lnTo>
                  <a:lnTo>
                    <a:pt x="20642" y="1869281"/>
                  </a:lnTo>
                  <a:lnTo>
                    <a:pt x="20642" y="1851819"/>
                  </a:lnTo>
                  <a:lnTo>
                    <a:pt x="20642" y="1835150"/>
                  </a:lnTo>
                  <a:lnTo>
                    <a:pt x="20642" y="1819275"/>
                  </a:lnTo>
                  <a:lnTo>
                    <a:pt x="21436" y="1804988"/>
                  </a:lnTo>
                  <a:lnTo>
                    <a:pt x="27787" y="1793875"/>
                  </a:lnTo>
                  <a:lnTo>
                    <a:pt x="38108" y="1784350"/>
                  </a:lnTo>
                  <a:lnTo>
                    <a:pt x="571611" y="1695450"/>
                  </a:lnTo>
                  <a:lnTo>
                    <a:pt x="582726" y="1632744"/>
                  </a:lnTo>
                  <a:lnTo>
                    <a:pt x="598604" y="1571625"/>
                  </a:lnTo>
                  <a:lnTo>
                    <a:pt x="621627" y="1511300"/>
                  </a:lnTo>
                  <a:lnTo>
                    <a:pt x="647826" y="1454944"/>
                  </a:lnTo>
                  <a:lnTo>
                    <a:pt x="674024" y="1401763"/>
                  </a:lnTo>
                  <a:lnTo>
                    <a:pt x="701811" y="1351756"/>
                  </a:lnTo>
                  <a:lnTo>
                    <a:pt x="706574" y="1343819"/>
                  </a:lnTo>
                  <a:lnTo>
                    <a:pt x="712926" y="1331119"/>
                  </a:lnTo>
                  <a:lnTo>
                    <a:pt x="720071" y="1319213"/>
                  </a:lnTo>
                  <a:lnTo>
                    <a:pt x="728804" y="1304131"/>
                  </a:lnTo>
                  <a:lnTo>
                    <a:pt x="736743" y="1289050"/>
                  </a:lnTo>
                  <a:lnTo>
                    <a:pt x="743094" y="1275556"/>
                  </a:lnTo>
                  <a:lnTo>
                    <a:pt x="747857" y="1263650"/>
                  </a:lnTo>
                  <a:lnTo>
                    <a:pt x="750239" y="1254125"/>
                  </a:lnTo>
                  <a:lnTo>
                    <a:pt x="749445" y="1248569"/>
                  </a:lnTo>
                  <a:lnTo>
                    <a:pt x="739125" y="1223963"/>
                  </a:lnTo>
                  <a:lnTo>
                    <a:pt x="724040" y="1201738"/>
                  </a:lnTo>
                  <a:lnTo>
                    <a:pt x="706574" y="1180306"/>
                  </a:lnTo>
                  <a:lnTo>
                    <a:pt x="690696" y="1160463"/>
                  </a:lnTo>
                  <a:lnTo>
                    <a:pt x="674024" y="1139031"/>
                  </a:lnTo>
                  <a:lnTo>
                    <a:pt x="636711" y="1082675"/>
                  </a:lnTo>
                  <a:lnTo>
                    <a:pt x="602573" y="1026319"/>
                  </a:lnTo>
                  <a:lnTo>
                    <a:pt x="567641" y="969169"/>
                  </a:lnTo>
                  <a:lnTo>
                    <a:pt x="530328" y="912813"/>
                  </a:lnTo>
                  <a:lnTo>
                    <a:pt x="515244" y="892969"/>
                  </a:lnTo>
                  <a:lnTo>
                    <a:pt x="498572" y="873919"/>
                  </a:lnTo>
                  <a:lnTo>
                    <a:pt x="482694" y="854075"/>
                  </a:lnTo>
                  <a:lnTo>
                    <a:pt x="468403" y="832644"/>
                  </a:lnTo>
                  <a:lnTo>
                    <a:pt x="456495" y="808831"/>
                  </a:lnTo>
                  <a:lnTo>
                    <a:pt x="448556" y="782638"/>
                  </a:lnTo>
                  <a:lnTo>
                    <a:pt x="468403" y="765969"/>
                  </a:lnTo>
                  <a:lnTo>
                    <a:pt x="485075" y="747713"/>
                  </a:lnTo>
                  <a:lnTo>
                    <a:pt x="500953" y="727869"/>
                  </a:lnTo>
                  <a:lnTo>
                    <a:pt x="516038" y="706438"/>
                  </a:lnTo>
                  <a:lnTo>
                    <a:pt x="530328" y="686594"/>
                  </a:lnTo>
                  <a:lnTo>
                    <a:pt x="687521" y="528638"/>
                  </a:lnTo>
                  <a:lnTo>
                    <a:pt x="710544" y="511175"/>
                  </a:lnTo>
                  <a:lnTo>
                    <a:pt x="732773" y="493713"/>
                  </a:lnTo>
                  <a:lnTo>
                    <a:pt x="756590" y="477838"/>
                  </a:lnTo>
                  <a:lnTo>
                    <a:pt x="779614" y="460375"/>
                  </a:lnTo>
                  <a:lnTo>
                    <a:pt x="800255" y="439738"/>
                  </a:lnTo>
                  <a:lnTo>
                    <a:pt x="817721" y="419100"/>
                  </a:lnTo>
                  <a:lnTo>
                    <a:pt x="845508" y="434975"/>
                  </a:lnTo>
                  <a:lnTo>
                    <a:pt x="871706" y="454819"/>
                  </a:lnTo>
                  <a:lnTo>
                    <a:pt x="897905" y="475456"/>
                  </a:lnTo>
                  <a:lnTo>
                    <a:pt x="921722" y="495300"/>
                  </a:lnTo>
                  <a:lnTo>
                    <a:pt x="947921" y="515144"/>
                  </a:lnTo>
                  <a:lnTo>
                    <a:pt x="1016197" y="561181"/>
                  </a:lnTo>
                  <a:lnTo>
                    <a:pt x="1084473" y="604838"/>
                  </a:lnTo>
                  <a:lnTo>
                    <a:pt x="1152748" y="652463"/>
                  </a:lnTo>
                  <a:lnTo>
                    <a:pt x="1170214" y="665956"/>
                  </a:lnTo>
                  <a:lnTo>
                    <a:pt x="1187680" y="681038"/>
                  </a:lnTo>
                  <a:lnTo>
                    <a:pt x="1205146" y="697706"/>
                  </a:lnTo>
                  <a:lnTo>
                    <a:pt x="1222612" y="712788"/>
                  </a:lnTo>
                  <a:lnTo>
                    <a:pt x="1242459" y="725488"/>
                  </a:lnTo>
                  <a:lnTo>
                    <a:pt x="1265483" y="735013"/>
                  </a:lnTo>
                  <a:lnTo>
                    <a:pt x="1290094" y="741363"/>
                  </a:lnTo>
                  <a:lnTo>
                    <a:pt x="1306766" y="725488"/>
                  </a:lnTo>
                  <a:lnTo>
                    <a:pt x="1330583" y="710406"/>
                  </a:lnTo>
                  <a:lnTo>
                    <a:pt x="1359163" y="692944"/>
                  </a:lnTo>
                  <a:lnTo>
                    <a:pt x="1392507" y="676275"/>
                  </a:lnTo>
                  <a:lnTo>
                    <a:pt x="1430615" y="660400"/>
                  </a:lnTo>
                  <a:lnTo>
                    <a:pt x="1469516" y="645319"/>
                  </a:lnTo>
                  <a:lnTo>
                    <a:pt x="1510799" y="630238"/>
                  </a:lnTo>
                  <a:lnTo>
                    <a:pt x="1550494" y="615950"/>
                  </a:lnTo>
                  <a:lnTo>
                    <a:pt x="1589395" y="604044"/>
                  </a:lnTo>
                  <a:lnTo>
                    <a:pt x="1625915" y="592931"/>
                  </a:lnTo>
                  <a:lnTo>
                    <a:pt x="1658465" y="584200"/>
                  </a:lnTo>
                  <a:lnTo>
                    <a:pt x="1685458" y="576263"/>
                  </a:lnTo>
                  <a:lnTo>
                    <a:pt x="1694985" y="504825"/>
                  </a:lnTo>
                  <a:lnTo>
                    <a:pt x="1706893" y="431006"/>
                  </a:lnTo>
                  <a:lnTo>
                    <a:pt x="1721977" y="358775"/>
                  </a:lnTo>
                  <a:lnTo>
                    <a:pt x="1737061" y="287338"/>
                  </a:lnTo>
                  <a:lnTo>
                    <a:pt x="1754527" y="219869"/>
                  </a:lnTo>
                  <a:lnTo>
                    <a:pt x="1760085" y="196056"/>
                  </a:lnTo>
                  <a:lnTo>
                    <a:pt x="1762466" y="171450"/>
                  </a:lnTo>
                  <a:lnTo>
                    <a:pt x="1763260" y="145256"/>
                  </a:lnTo>
                  <a:lnTo>
                    <a:pt x="1765642" y="119063"/>
                  </a:lnTo>
                  <a:lnTo>
                    <a:pt x="1768818" y="92869"/>
                  </a:lnTo>
                  <a:lnTo>
                    <a:pt x="1771993" y="69056"/>
                  </a:lnTo>
                  <a:lnTo>
                    <a:pt x="1778344" y="46038"/>
                  </a:lnTo>
                  <a:lnTo>
                    <a:pt x="1788665" y="27781"/>
                  </a:lnTo>
                  <a:lnTo>
                    <a:pt x="1799780" y="22225"/>
                  </a:lnTo>
                  <a:lnTo>
                    <a:pt x="1813276" y="19844"/>
                  </a:lnTo>
                  <a:lnTo>
                    <a:pt x="1828360" y="19844"/>
                  </a:lnTo>
                  <a:lnTo>
                    <a:pt x="1845826" y="19844"/>
                  </a:lnTo>
                  <a:lnTo>
                    <a:pt x="1862498" y="19844"/>
                  </a:lnTo>
                  <a:lnTo>
                    <a:pt x="1877582" y="21431"/>
                  </a:lnTo>
                  <a:lnTo>
                    <a:pt x="1895842" y="11113"/>
                  </a:lnTo>
                  <a:lnTo>
                    <a:pt x="1921247" y="4763"/>
                  </a:lnTo>
                  <a:lnTo>
                    <a:pt x="1951415" y="1588"/>
                  </a:lnTo>
                  <a:close/>
                </a:path>
              </a:pathLst>
            </a:custGeom>
            <a:solidFill>
              <a:srgbClr val="74B230"/>
            </a:solidFill>
            <a:ln w="0">
              <a:solidFill>
                <a:srgbClr val="F0FF62"/>
              </a:solid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51" name="Freeform 12"/>
            <p:cNvSpPr>
              <a:spLocks noChangeAspect="1" noEditPoints="1"/>
            </p:cNvSpPr>
            <p:nvPr/>
          </p:nvSpPr>
          <p:spPr bwMode="auto">
            <a:xfrm>
              <a:off x="155684" y="5411251"/>
              <a:ext cx="776003" cy="776003"/>
            </a:xfrm>
            <a:custGeom>
              <a:avLst/>
              <a:gdLst>
                <a:gd name="T0" fmla="*/ 2028 w 6434"/>
                <a:gd name="T1" fmla="*/ 4305 h 6434"/>
                <a:gd name="T2" fmla="*/ 2336 w 6434"/>
                <a:gd name="T3" fmla="*/ 4570 h 6434"/>
                <a:gd name="T4" fmla="*/ 2544 w 6434"/>
                <a:gd name="T5" fmla="*/ 4217 h 6434"/>
                <a:gd name="T6" fmla="*/ 3515 w 6434"/>
                <a:gd name="T7" fmla="*/ 3833 h 6434"/>
                <a:gd name="T8" fmla="*/ 2962 w 6434"/>
                <a:gd name="T9" fmla="*/ 4389 h 6434"/>
                <a:gd name="T10" fmla="*/ 3229 w 6434"/>
                <a:gd name="T11" fmla="*/ 5134 h 6434"/>
                <a:gd name="T12" fmla="*/ 4011 w 6434"/>
                <a:gd name="T13" fmla="*/ 5213 h 6434"/>
                <a:gd name="T14" fmla="*/ 4420 w 6434"/>
                <a:gd name="T15" fmla="*/ 4553 h 6434"/>
                <a:gd name="T16" fmla="*/ 3997 w 6434"/>
                <a:gd name="T17" fmla="*/ 3884 h 6434"/>
                <a:gd name="T18" fmla="*/ 4393 w 6434"/>
                <a:gd name="T19" fmla="*/ 3313 h 6434"/>
                <a:gd name="T20" fmla="*/ 4463 w 6434"/>
                <a:gd name="T21" fmla="*/ 3714 h 6434"/>
                <a:gd name="T22" fmla="*/ 4847 w 6434"/>
                <a:gd name="T23" fmla="*/ 3576 h 6434"/>
                <a:gd name="T24" fmla="*/ 4646 w 6434"/>
                <a:gd name="T25" fmla="*/ 3223 h 6434"/>
                <a:gd name="T26" fmla="*/ 2948 w 6434"/>
                <a:gd name="T27" fmla="*/ 3182 h 6434"/>
                <a:gd name="T28" fmla="*/ 3207 w 6434"/>
                <a:gd name="T29" fmla="*/ 3498 h 6434"/>
                <a:gd name="T30" fmla="*/ 3472 w 6434"/>
                <a:gd name="T31" fmla="*/ 3188 h 6434"/>
                <a:gd name="T32" fmla="*/ 1696 w 6434"/>
                <a:gd name="T33" fmla="*/ 2225 h 6434"/>
                <a:gd name="T34" fmla="*/ 1082 w 6434"/>
                <a:gd name="T35" fmla="*/ 2718 h 6434"/>
                <a:gd name="T36" fmla="*/ 1265 w 6434"/>
                <a:gd name="T37" fmla="*/ 3488 h 6434"/>
                <a:gd name="T38" fmla="*/ 2028 w 6434"/>
                <a:gd name="T39" fmla="*/ 3654 h 6434"/>
                <a:gd name="T40" fmla="*/ 2513 w 6434"/>
                <a:gd name="T41" fmla="*/ 3042 h 6434"/>
                <a:gd name="T42" fmla="*/ 2166 w 6434"/>
                <a:gd name="T43" fmla="*/ 2330 h 6434"/>
                <a:gd name="T44" fmla="*/ 2562 w 6434"/>
                <a:gd name="T45" fmla="*/ 1696 h 6434"/>
                <a:gd name="T46" fmla="*/ 2562 w 6434"/>
                <a:gd name="T47" fmla="*/ 2104 h 6434"/>
                <a:gd name="T48" fmla="*/ 2964 w 6434"/>
                <a:gd name="T49" fmla="*/ 2034 h 6434"/>
                <a:gd name="T50" fmla="*/ 2827 w 6434"/>
                <a:gd name="T51" fmla="*/ 1651 h 6434"/>
                <a:gd name="T52" fmla="*/ 3613 w 6434"/>
                <a:gd name="T53" fmla="*/ 1599 h 6434"/>
                <a:gd name="T54" fmla="*/ 3447 w 6434"/>
                <a:gd name="T55" fmla="*/ 2363 h 6434"/>
                <a:gd name="T56" fmla="*/ 4059 w 6434"/>
                <a:gd name="T57" fmla="*/ 2847 h 6434"/>
                <a:gd name="T58" fmla="*/ 4771 w 6434"/>
                <a:gd name="T59" fmla="*/ 2500 h 6434"/>
                <a:gd name="T60" fmla="*/ 4761 w 6434"/>
                <a:gd name="T61" fmla="*/ 1712 h 6434"/>
                <a:gd name="T62" fmla="*/ 3012 w 6434"/>
                <a:gd name="T63" fmla="*/ 0 h 6434"/>
                <a:gd name="T64" fmla="*/ 3521 w 6434"/>
                <a:gd name="T65" fmla="*/ 195 h 6434"/>
                <a:gd name="T66" fmla="*/ 4030 w 6434"/>
                <a:gd name="T67" fmla="*/ 651 h 6434"/>
                <a:gd name="T68" fmla="*/ 4942 w 6434"/>
                <a:gd name="T69" fmla="*/ 493 h 6434"/>
                <a:gd name="T70" fmla="*/ 5239 w 6434"/>
                <a:gd name="T71" fmla="*/ 951 h 6434"/>
                <a:gd name="T72" fmla="*/ 5381 w 6434"/>
                <a:gd name="T73" fmla="*/ 1618 h 6434"/>
                <a:gd name="T74" fmla="*/ 6214 w 6434"/>
                <a:gd name="T75" fmla="*/ 2028 h 6434"/>
                <a:gd name="T76" fmla="*/ 6186 w 6434"/>
                <a:gd name="T77" fmla="*/ 2574 h 6434"/>
                <a:gd name="T78" fmla="*/ 5908 w 6434"/>
                <a:gd name="T79" fmla="*/ 3198 h 6434"/>
                <a:gd name="T80" fmla="*/ 6340 w 6434"/>
                <a:gd name="T81" fmla="*/ 4016 h 6434"/>
                <a:gd name="T82" fmla="*/ 5997 w 6434"/>
                <a:gd name="T83" fmla="*/ 4441 h 6434"/>
                <a:gd name="T84" fmla="*/ 5407 w 6434"/>
                <a:gd name="T85" fmla="*/ 4783 h 6434"/>
                <a:gd name="T86" fmla="*/ 5274 w 6434"/>
                <a:gd name="T87" fmla="*/ 5699 h 6434"/>
                <a:gd name="T88" fmla="*/ 4748 w 6434"/>
                <a:gd name="T89" fmla="*/ 5841 h 6434"/>
                <a:gd name="T90" fmla="*/ 4067 w 6434"/>
                <a:gd name="T91" fmla="*/ 5771 h 6434"/>
                <a:gd name="T92" fmla="*/ 3422 w 6434"/>
                <a:gd name="T93" fmla="*/ 6434 h 6434"/>
                <a:gd name="T94" fmla="*/ 2913 w 6434"/>
                <a:gd name="T95" fmla="*/ 6239 h 6434"/>
                <a:gd name="T96" fmla="*/ 2404 w 6434"/>
                <a:gd name="T97" fmla="*/ 5783 h 6434"/>
                <a:gd name="T98" fmla="*/ 1492 w 6434"/>
                <a:gd name="T99" fmla="*/ 5941 h 6434"/>
                <a:gd name="T100" fmla="*/ 1195 w 6434"/>
                <a:gd name="T101" fmla="*/ 5483 h 6434"/>
                <a:gd name="T102" fmla="*/ 1053 w 6434"/>
                <a:gd name="T103" fmla="*/ 4816 h 6434"/>
                <a:gd name="T104" fmla="*/ 220 w 6434"/>
                <a:gd name="T105" fmla="*/ 4406 h 6434"/>
                <a:gd name="T106" fmla="*/ 248 w 6434"/>
                <a:gd name="T107" fmla="*/ 3860 h 6434"/>
                <a:gd name="T108" fmla="*/ 526 w 6434"/>
                <a:gd name="T109" fmla="*/ 3237 h 6434"/>
                <a:gd name="T110" fmla="*/ 94 w 6434"/>
                <a:gd name="T111" fmla="*/ 2418 h 6434"/>
                <a:gd name="T112" fmla="*/ 437 w 6434"/>
                <a:gd name="T113" fmla="*/ 1993 h 6434"/>
                <a:gd name="T114" fmla="*/ 1028 w 6434"/>
                <a:gd name="T115" fmla="*/ 1651 h 6434"/>
                <a:gd name="T116" fmla="*/ 1160 w 6434"/>
                <a:gd name="T117" fmla="*/ 735 h 6434"/>
                <a:gd name="T118" fmla="*/ 1687 w 6434"/>
                <a:gd name="T119" fmla="*/ 593 h 6434"/>
                <a:gd name="T120" fmla="*/ 2365 w 6434"/>
                <a:gd name="T121" fmla="*/ 663 h 6434"/>
                <a:gd name="T122" fmla="*/ 3012 w 6434"/>
                <a:gd name="T123" fmla="*/ 0 h 6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34" h="6434">
                  <a:moveTo>
                    <a:pt x="2297" y="4042"/>
                  </a:moveTo>
                  <a:lnTo>
                    <a:pt x="2250" y="4046"/>
                  </a:lnTo>
                  <a:lnTo>
                    <a:pt x="2203" y="4057"/>
                  </a:lnTo>
                  <a:lnTo>
                    <a:pt x="2160" y="4077"/>
                  </a:lnTo>
                  <a:lnTo>
                    <a:pt x="2121" y="4104"/>
                  </a:lnTo>
                  <a:lnTo>
                    <a:pt x="2090" y="4137"/>
                  </a:lnTo>
                  <a:lnTo>
                    <a:pt x="2063" y="4174"/>
                  </a:lnTo>
                  <a:lnTo>
                    <a:pt x="2043" y="4215"/>
                  </a:lnTo>
                  <a:lnTo>
                    <a:pt x="2032" y="4258"/>
                  </a:lnTo>
                  <a:lnTo>
                    <a:pt x="2028" y="4305"/>
                  </a:lnTo>
                  <a:lnTo>
                    <a:pt x="2032" y="4352"/>
                  </a:lnTo>
                  <a:lnTo>
                    <a:pt x="2043" y="4397"/>
                  </a:lnTo>
                  <a:lnTo>
                    <a:pt x="2063" y="4441"/>
                  </a:lnTo>
                  <a:lnTo>
                    <a:pt x="2090" y="4478"/>
                  </a:lnTo>
                  <a:lnTo>
                    <a:pt x="2123" y="4512"/>
                  </a:lnTo>
                  <a:lnTo>
                    <a:pt x="2160" y="4537"/>
                  </a:lnTo>
                  <a:lnTo>
                    <a:pt x="2201" y="4556"/>
                  </a:lnTo>
                  <a:lnTo>
                    <a:pt x="2244" y="4570"/>
                  </a:lnTo>
                  <a:lnTo>
                    <a:pt x="2291" y="4574"/>
                  </a:lnTo>
                  <a:lnTo>
                    <a:pt x="2336" y="4570"/>
                  </a:lnTo>
                  <a:lnTo>
                    <a:pt x="2383" y="4558"/>
                  </a:lnTo>
                  <a:lnTo>
                    <a:pt x="2427" y="4539"/>
                  </a:lnTo>
                  <a:lnTo>
                    <a:pt x="2464" y="4512"/>
                  </a:lnTo>
                  <a:lnTo>
                    <a:pt x="2498" y="4478"/>
                  </a:lnTo>
                  <a:lnTo>
                    <a:pt x="2523" y="4441"/>
                  </a:lnTo>
                  <a:lnTo>
                    <a:pt x="2542" y="4400"/>
                  </a:lnTo>
                  <a:lnTo>
                    <a:pt x="2556" y="4358"/>
                  </a:lnTo>
                  <a:lnTo>
                    <a:pt x="2560" y="4311"/>
                  </a:lnTo>
                  <a:lnTo>
                    <a:pt x="2556" y="4264"/>
                  </a:lnTo>
                  <a:lnTo>
                    <a:pt x="2544" y="4217"/>
                  </a:lnTo>
                  <a:lnTo>
                    <a:pt x="2525" y="4174"/>
                  </a:lnTo>
                  <a:lnTo>
                    <a:pt x="2498" y="4137"/>
                  </a:lnTo>
                  <a:lnTo>
                    <a:pt x="2464" y="4104"/>
                  </a:lnTo>
                  <a:lnTo>
                    <a:pt x="2427" y="4077"/>
                  </a:lnTo>
                  <a:lnTo>
                    <a:pt x="2386" y="4059"/>
                  </a:lnTo>
                  <a:lnTo>
                    <a:pt x="2342" y="4046"/>
                  </a:lnTo>
                  <a:lnTo>
                    <a:pt x="2297" y="4042"/>
                  </a:lnTo>
                  <a:close/>
                  <a:moveTo>
                    <a:pt x="3683" y="3814"/>
                  </a:moveTo>
                  <a:lnTo>
                    <a:pt x="3599" y="3818"/>
                  </a:lnTo>
                  <a:lnTo>
                    <a:pt x="3515" y="3833"/>
                  </a:lnTo>
                  <a:lnTo>
                    <a:pt x="3433" y="3857"/>
                  </a:lnTo>
                  <a:lnTo>
                    <a:pt x="3354" y="3890"/>
                  </a:lnTo>
                  <a:lnTo>
                    <a:pt x="3281" y="3933"/>
                  </a:lnTo>
                  <a:lnTo>
                    <a:pt x="3213" y="3981"/>
                  </a:lnTo>
                  <a:lnTo>
                    <a:pt x="3153" y="4036"/>
                  </a:lnTo>
                  <a:lnTo>
                    <a:pt x="3100" y="4098"/>
                  </a:lnTo>
                  <a:lnTo>
                    <a:pt x="3053" y="4165"/>
                  </a:lnTo>
                  <a:lnTo>
                    <a:pt x="3014" y="4237"/>
                  </a:lnTo>
                  <a:lnTo>
                    <a:pt x="2985" y="4311"/>
                  </a:lnTo>
                  <a:lnTo>
                    <a:pt x="2962" y="4389"/>
                  </a:lnTo>
                  <a:lnTo>
                    <a:pt x="2948" y="4469"/>
                  </a:lnTo>
                  <a:lnTo>
                    <a:pt x="2944" y="4551"/>
                  </a:lnTo>
                  <a:lnTo>
                    <a:pt x="2948" y="4634"/>
                  </a:lnTo>
                  <a:lnTo>
                    <a:pt x="2964" y="4718"/>
                  </a:lnTo>
                  <a:lnTo>
                    <a:pt x="2987" y="4800"/>
                  </a:lnTo>
                  <a:lnTo>
                    <a:pt x="3020" y="4880"/>
                  </a:lnTo>
                  <a:lnTo>
                    <a:pt x="3063" y="4952"/>
                  </a:lnTo>
                  <a:lnTo>
                    <a:pt x="3112" y="5020"/>
                  </a:lnTo>
                  <a:lnTo>
                    <a:pt x="3166" y="5081"/>
                  </a:lnTo>
                  <a:lnTo>
                    <a:pt x="3229" y="5134"/>
                  </a:lnTo>
                  <a:lnTo>
                    <a:pt x="3295" y="5180"/>
                  </a:lnTo>
                  <a:lnTo>
                    <a:pt x="3367" y="5219"/>
                  </a:lnTo>
                  <a:lnTo>
                    <a:pt x="3441" y="5251"/>
                  </a:lnTo>
                  <a:lnTo>
                    <a:pt x="3519" y="5272"/>
                  </a:lnTo>
                  <a:lnTo>
                    <a:pt x="3599" y="5286"/>
                  </a:lnTo>
                  <a:lnTo>
                    <a:pt x="3681" y="5290"/>
                  </a:lnTo>
                  <a:lnTo>
                    <a:pt x="3765" y="5286"/>
                  </a:lnTo>
                  <a:lnTo>
                    <a:pt x="3849" y="5272"/>
                  </a:lnTo>
                  <a:lnTo>
                    <a:pt x="3931" y="5247"/>
                  </a:lnTo>
                  <a:lnTo>
                    <a:pt x="4011" y="5213"/>
                  </a:lnTo>
                  <a:lnTo>
                    <a:pt x="4083" y="5171"/>
                  </a:lnTo>
                  <a:lnTo>
                    <a:pt x="4151" y="5122"/>
                  </a:lnTo>
                  <a:lnTo>
                    <a:pt x="4211" y="5067"/>
                  </a:lnTo>
                  <a:lnTo>
                    <a:pt x="4264" y="5005"/>
                  </a:lnTo>
                  <a:lnTo>
                    <a:pt x="4311" y="4939"/>
                  </a:lnTo>
                  <a:lnTo>
                    <a:pt x="4350" y="4866"/>
                  </a:lnTo>
                  <a:lnTo>
                    <a:pt x="4379" y="4792"/>
                  </a:lnTo>
                  <a:lnTo>
                    <a:pt x="4402" y="4714"/>
                  </a:lnTo>
                  <a:lnTo>
                    <a:pt x="4416" y="4634"/>
                  </a:lnTo>
                  <a:lnTo>
                    <a:pt x="4420" y="4553"/>
                  </a:lnTo>
                  <a:lnTo>
                    <a:pt x="4416" y="4469"/>
                  </a:lnTo>
                  <a:lnTo>
                    <a:pt x="4400" y="4385"/>
                  </a:lnTo>
                  <a:lnTo>
                    <a:pt x="4377" y="4303"/>
                  </a:lnTo>
                  <a:lnTo>
                    <a:pt x="4344" y="4223"/>
                  </a:lnTo>
                  <a:lnTo>
                    <a:pt x="4301" y="4151"/>
                  </a:lnTo>
                  <a:lnTo>
                    <a:pt x="4252" y="4083"/>
                  </a:lnTo>
                  <a:lnTo>
                    <a:pt x="4198" y="4022"/>
                  </a:lnTo>
                  <a:lnTo>
                    <a:pt x="4135" y="3970"/>
                  </a:lnTo>
                  <a:lnTo>
                    <a:pt x="4069" y="3923"/>
                  </a:lnTo>
                  <a:lnTo>
                    <a:pt x="3997" y="3884"/>
                  </a:lnTo>
                  <a:lnTo>
                    <a:pt x="3923" y="3855"/>
                  </a:lnTo>
                  <a:lnTo>
                    <a:pt x="3845" y="3831"/>
                  </a:lnTo>
                  <a:lnTo>
                    <a:pt x="3765" y="3818"/>
                  </a:lnTo>
                  <a:lnTo>
                    <a:pt x="3683" y="3814"/>
                  </a:lnTo>
                  <a:close/>
                  <a:moveTo>
                    <a:pt x="4601" y="3217"/>
                  </a:moveTo>
                  <a:lnTo>
                    <a:pt x="4555" y="3221"/>
                  </a:lnTo>
                  <a:lnTo>
                    <a:pt x="4508" y="3233"/>
                  </a:lnTo>
                  <a:lnTo>
                    <a:pt x="4465" y="3254"/>
                  </a:lnTo>
                  <a:lnTo>
                    <a:pt x="4426" y="3279"/>
                  </a:lnTo>
                  <a:lnTo>
                    <a:pt x="4393" y="3313"/>
                  </a:lnTo>
                  <a:lnTo>
                    <a:pt x="4367" y="3350"/>
                  </a:lnTo>
                  <a:lnTo>
                    <a:pt x="4348" y="3391"/>
                  </a:lnTo>
                  <a:lnTo>
                    <a:pt x="4336" y="3435"/>
                  </a:lnTo>
                  <a:lnTo>
                    <a:pt x="4330" y="3480"/>
                  </a:lnTo>
                  <a:lnTo>
                    <a:pt x="4334" y="3527"/>
                  </a:lnTo>
                  <a:lnTo>
                    <a:pt x="4346" y="3574"/>
                  </a:lnTo>
                  <a:lnTo>
                    <a:pt x="4367" y="3617"/>
                  </a:lnTo>
                  <a:lnTo>
                    <a:pt x="4395" y="3656"/>
                  </a:lnTo>
                  <a:lnTo>
                    <a:pt x="4426" y="3687"/>
                  </a:lnTo>
                  <a:lnTo>
                    <a:pt x="4463" y="3714"/>
                  </a:lnTo>
                  <a:lnTo>
                    <a:pt x="4504" y="3734"/>
                  </a:lnTo>
                  <a:lnTo>
                    <a:pt x="4549" y="3745"/>
                  </a:lnTo>
                  <a:lnTo>
                    <a:pt x="4594" y="3749"/>
                  </a:lnTo>
                  <a:lnTo>
                    <a:pt x="4640" y="3745"/>
                  </a:lnTo>
                  <a:lnTo>
                    <a:pt x="4687" y="3734"/>
                  </a:lnTo>
                  <a:lnTo>
                    <a:pt x="4730" y="3714"/>
                  </a:lnTo>
                  <a:lnTo>
                    <a:pt x="4769" y="3687"/>
                  </a:lnTo>
                  <a:lnTo>
                    <a:pt x="4802" y="3654"/>
                  </a:lnTo>
                  <a:lnTo>
                    <a:pt x="4827" y="3617"/>
                  </a:lnTo>
                  <a:lnTo>
                    <a:pt x="4847" y="3576"/>
                  </a:lnTo>
                  <a:lnTo>
                    <a:pt x="4859" y="3533"/>
                  </a:lnTo>
                  <a:lnTo>
                    <a:pt x="4863" y="3486"/>
                  </a:lnTo>
                  <a:lnTo>
                    <a:pt x="4861" y="3441"/>
                  </a:lnTo>
                  <a:lnTo>
                    <a:pt x="4847" y="3394"/>
                  </a:lnTo>
                  <a:lnTo>
                    <a:pt x="4827" y="3350"/>
                  </a:lnTo>
                  <a:lnTo>
                    <a:pt x="4800" y="3313"/>
                  </a:lnTo>
                  <a:lnTo>
                    <a:pt x="4769" y="3279"/>
                  </a:lnTo>
                  <a:lnTo>
                    <a:pt x="4732" y="3254"/>
                  </a:lnTo>
                  <a:lnTo>
                    <a:pt x="4691" y="3235"/>
                  </a:lnTo>
                  <a:lnTo>
                    <a:pt x="4646" y="3223"/>
                  </a:lnTo>
                  <a:lnTo>
                    <a:pt x="4601" y="3217"/>
                  </a:lnTo>
                  <a:close/>
                  <a:moveTo>
                    <a:pt x="3213" y="2966"/>
                  </a:moveTo>
                  <a:lnTo>
                    <a:pt x="3166" y="2969"/>
                  </a:lnTo>
                  <a:lnTo>
                    <a:pt x="3120" y="2981"/>
                  </a:lnTo>
                  <a:lnTo>
                    <a:pt x="3077" y="3001"/>
                  </a:lnTo>
                  <a:lnTo>
                    <a:pt x="3038" y="3028"/>
                  </a:lnTo>
                  <a:lnTo>
                    <a:pt x="3006" y="3061"/>
                  </a:lnTo>
                  <a:lnTo>
                    <a:pt x="2979" y="3098"/>
                  </a:lnTo>
                  <a:lnTo>
                    <a:pt x="2960" y="3139"/>
                  </a:lnTo>
                  <a:lnTo>
                    <a:pt x="2948" y="3182"/>
                  </a:lnTo>
                  <a:lnTo>
                    <a:pt x="2944" y="3229"/>
                  </a:lnTo>
                  <a:lnTo>
                    <a:pt x="2948" y="3274"/>
                  </a:lnTo>
                  <a:lnTo>
                    <a:pt x="2960" y="3320"/>
                  </a:lnTo>
                  <a:lnTo>
                    <a:pt x="2979" y="3365"/>
                  </a:lnTo>
                  <a:lnTo>
                    <a:pt x="3006" y="3402"/>
                  </a:lnTo>
                  <a:lnTo>
                    <a:pt x="3038" y="3435"/>
                  </a:lnTo>
                  <a:lnTo>
                    <a:pt x="3077" y="3461"/>
                  </a:lnTo>
                  <a:lnTo>
                    <a:pt x="3118" y="3480"/>
                  </a:lnTo>
                  <a:lnTo>
                    <a:pt x="3160" y="3494"/>
                  </a:lnTo>
                  <a:lnTo>
                    <a:pt x="3207" y="3498"/>
                  </a:lnTo>
                  <a:lnTo>
                    <a:pt x="3252" y="3494"/>
                  </a:lnTo>
                  <a:lnTo>
                    <a:pt x="3299" y="3482"/>
                  </a:lnTo>
                  <a:lnTo>
                    <a:pt x="3344" y="3463"/>
                  </a:lnTo>
                  <a:lnTo>
                    <a:pt x="3381" y="3435"/>
                  </a:lnTo>
                  <a:lnTo>
                    <a:pt x="3414" y="3402"/>
                  </a:lnTo>
                  <a:lnTo>
                    <a:pt x="3439" y="3365"/>
                  </a:lnTo>
                  <a:lnTo>
                    <a:pt x="3459" y="3324"/>
                  </a:lnTo>
                  <a:lnTo>
                    <a:pt x="3470" y="3281"/>
                  </a:lnTo>
                  <a:lnTo>
                    <a:pt x="3476" y="3235"/>
                  </a:lnTo>
                  <a:lnTo>
                    <a:pt x="3472" y="3188"/>
                  </a:lnTo>
                  <a:lnTo>
                    <a:pt x="3461" y="3141"/>
                  </a:lnTo>
                  <a:lnTo>
                    <a:pt x="3439" y="3098"/>
                  </a:lnTo>
                  <a:lnTo>
                    <a:pt x="3414" y="3059"/>
                  </a:lnTo>
                  <a:lnTo>
                    <a:pt x="3381" y="3028"/>
                  </a:lnTo>
                  <a:lnTo>
                    <a:pt x="3344" y="3001"/>
                  </a:lnTo>
                  <a:lnTo>
                    <a:pt x="3303" y="2981"/>
                  </a:lnTo>
                  <a:lnTo>
                    <a:pt x="3258" y="2969"/>
                  </a:lnTo>
                  <a:lnTo>
                    <a:pt x="3213" y="2966"/>
                  </a:lnTo>
                  <a:close/>
                  <a:moveTo>
                    <a:pt x="1780" y="2221"/>
                  </a:moveTo>
                  <a:lnTo>
                    <a:pt x="1696" y="2225"/>
                  </a:lnTo>
                  <a:lnTo>
                    <a:pt x="1614" y="2240"/>
                  </a:lnTo>
                  <a:lnTo>
                    <a:pt x="1531" y="2264"/>
                  </a:lnTo>
                  <a:lnTo>
                    <a:pt x="1453" y="2299"/>
                  </a:lnTo>
                  <a:lnTo>
                    <a:pt x="1378" y="2340"/>
                  </a:lnTo>
                  <a:lnTo>
                    <a:pt x="1310" y="2388"/>
                  </a:lnTo>
                  <a:lnTo>
                    <a:pt x="1250" y="2445"/>
                  </a:lnTo>
                  <a:lnTo>
                    <a:pt x="1197" y="2505"/>
                  </a:lnTo>
                  <a:lnTo>
                    <a:pt x="1150" y="2572"/>
                  </a:lnTo>
                  <a:lnTo>
                    <a:pt x="1113" y="2644"/>
                  </a:lnTo>
                  <a:lnTo>
                    <a:pt x="1082" y="2718"/>
                  </a:lnTo>
                  <a:lnTo>
                    <a:pt x="1059" y="2796"/>
                  </a:lnTo>
                  <a:lnTo>
                    <a:pt x="1045" y="2878"/>
                  </a:lnTo>
                  <a:lnTo>
                    <a:pt x="1041" y="2960"/>
                  </a:lnTo>
                  <a:lnTo>
                    <a:pt x="1045" y="3042"/>
                  </a:lnTo>
                  <a:lnTo>
                    <a:pt x="1061" y="3125"/>
                  </a:lnTo>
                  <a:lnTo>
                    <a:pt x="1084" y="3207"/>
                  </a:lnTo>
                  <a:lnTo>
                    <a:pt x="1119" y="3287"/>
                  </a:lnTo>
                  <a:lnTo>
                    <a:pt x="1160" y="3361"/>
                  </a:lnTo>
                  <a:lnTo>
                    <a:pt x="1209" y="3428"/>
                  </a:lnTo>
                  <a:lnTo>
                    <a:pt x="1265" y="3488"/>
                  </a:lnTo>
                  <a:lnTo>
                    <a:pt x="1326" y="3541"/>
                  </a:lnTo>
                  <a:lnTo>
                    <a:pt x="1392" y="3587"/>
                  </a:lnTo>
                  <a:lnTo>
                    <a:pt x="1464" y="3626"/>
                  </a:lnTo>
                  <a:lnTo>
                    <a:pt x="1538" y="3658"/>
                  </a:lnTo>
                  <a:lnTo>
                    <a:pt x="1616" y="3679"/>
                  </a:lnTo>
                  <a:lnTo>
                    <a:pt x="1698" y="3693"/>
                  </a:lnTo>
                  <a:lnTo>
                    <a:pt x="1780" y="3697"/>
                  </a:lnTo>
                  <a:lnTo>
                    <a:pt x="1862" y="3693"/>
                  </a:lnTo>
                  <a:lnTo>
                    <a:pt x="1946" y="3679"/>
                  </a:lnTo>
                  <a:lnTo>
                    <a:pt x="2028" y="3654"/>
                  </a:lnTo>
                  <a:lnTo>
                    <a:pt x="2108" y="3621"/>
                  </a:lnTo>
                  <a:lnTo>
                    <a:pt x="2182" y="3578"/>
                  </a:lnTo>
                  <a:lnTo>
                    <a:pt x="2248" y="3529"/>
                  </a:lnTo>
                  <a:lnTo>
                    <a:pt x="2308" y="3474"/>
                  </a:lnTo>
                  <a:lnTo>
                    <a:pt x="2363" y="3412"/>
                  </a:lnTo>
                  <a:lnTo>
                    <a:pt x="2408" y="3346"/>
                  </a:lnTo>
                  <a:lnTo>
                    <a:pt x="2447" y="3276"/>
                  </a:lnTo>
                  <a:lnTo>
                    <a:pt x="2478" y="3199"/>
                  </a:lnTo>
                  <a:lnTo>
                    <a:pt x="2500" y="3121"/>
                  </a:lnTo>
                  <a:lnTo>
                    <a:pt x="2513" y="3042"/>
                  </a:lnTo>
                  <a:lnTo>
                    <a:pt x="2517" y="2960"/>
                  </a:lnTo>
                  <a:lnTo>
                    <a:pt x="2513" y="2876"/>
                  </a:lnTo>
                  <a:lnTo>
                    <a:pt x="2500" y="2794"/>
                  </a:lnTo>
                  <a:lnTo>
                    <a:pt x="2474" y="2710"/>
                  </a:lnTo>
                  <a:lnTo>
                    <a:pt x="2441" y="2630"/>
                  </a:lnTo>
                  <a:lnTo>
                    <a:pt x="2400" y="2558"/>
                  </a:lnTo>
                  <a:lnTo>
                    <a:pt x="2349" y="2490"/>
                  </a:lnTo>
                  <a:lnTo>
                    <a:pt x="2295" y="2429"/>
                  </a:lnTo>
                  <a:lnTo>
                    <a:pt x="2232" y="2377"/>
                  </a:lnTo>
                  <a:lnTo>
                    <a:pt x="2166" y="2330"/>
                  </a:lnTo>
                  <a:lnTo>
                    <a:pt x="2096" y="2291"/>
                  </a:lnTo>
                  <a:lnTo>
                    <a:pt x="2020" y="2262"/>
                  </a:lnTo>
                  <a:lnTo>
                    <a:pt x="1942" y="2238"/>
                  </a:lnTo>
                  <a:lnTo>
                    <a:pt x="1862" y="2225"/>
                  </a:lnTo>
                  <a:lnTo>
                    <a:pt x="1780" y="2221"/>
                  </a:lnTo>
                  <a:close/>
                  <a:moveTo>
                    <a:pt x="2737" y="1634"/>
                  </a:moveTo>
                  <a:lnTo>
                    <a:pt x="2691" y="1638"/>
                  </a:lnTo>
                  <a:lnTo>
                    <a:pt x="2644" y="1649"/>
                  </a:lnTo>
                  <a:lnTo>
                    <a:pt x="2601" y="1671"/>
                  </a:lnTo>
                  <a:lnTo>
                    <a:pt x="2562" y="1696"/>
                  </a:lnTo>
                  <a:lnTo>
                    <a:pt x="2529" y="1729"/>
                  </a:lnTo>
                  <a:lnTo>
                    <a:pt x="2503" y="1766"/>
                  </a:lnTo>
                  <a:lnTo>
                    <a:pt x="2484" y="1807"/>
                  </a:lnTo>
                  <a:lnTo>
                    <a:pt x="2472" y="1852"/>
                  </a:lnTo>
                  <a:lnTo>
                    <a:pt x="2466" y="1897"/>
                  </a:lnTo>
                  <a:lnTo>
                    <a:pt x="2470" y="1944"/>
                  </a:lnTo>
                  <a:lnTo>
                    <a:pt x="2484" y="1991"/>
                  </a:lnTo>
                  <a:lnTo>
                    <a:pt x="2503" y="2034"/>
                  </a:lnTo>
                  <a:lnTo>
                    <a:pt x="2531" y="2073"/>
                  </a:lnTo>
                  <a:lnTo>
                    <a:pt x="2562" y="2104"/>
                  </a:lnTo>
                  <a:lnTo>
                    <a:pt x="2599" y="2131"/>
                  </a:lnTo>
                  <a:lnTo>
                    <a:pt x="2640" y="2151"/>
                  </a:lnTo>
                  <a:lnTo>
                    <a:pt x="2685" y="2162"/>
                  </a:lnTo>
                  <a:lnTo>
                    <a:pt x="2730" y="2166"/>
                  </a:lnTo>
                  <a:lnTo>
                    <a:pt x="2776" y="2162"/>
                  </a:lnTo>
                  <a:lnTo>
                    <a:pt x="2823" y="2151"/>
                  </a:lnTo>
                  <a:lnTo>
                    <a:pt x="2866" y="2131"/>
                  </a:lnTo>
                  <a:lnTo>
                    <a:pt x="2905" y="2104"/>
                  </a:lnTo>
                  <a:lnTo>
                    <a:pt x="2938" y="2073"/>
                  </a:lnTo>
                  <a:lnTo>
                    <a:pt x="2964" y="2034"/>
                  </a:lnTo>
                  <a:lnTo>
                    <a:pt x="2983" y="1993"/>
                  </a:lnTo>
                  <a:lnTo>
                    <a:pt x="2995" y="1950"/>
                  </a:lnTo>
                  <a:lnTo>
                    <a:pt x="3001" y="1903"/>
                  </a:lnTo>
                  <a:lnTo>
                    <a:pt x="2997" y="1858"/>
                  </a:lnTo>
                  <a:lnTo>
                    <a:pt x="2985" y="1811"/>
                  </a:lnTo>
                  <a:lnTo>
                    <a:pt x="2964" y="1766"/>
                  </a:lnTo>
                  <a:lnTo>
                    <a:pt x="2936" y="1729"/>
                  </a:lnTo>
                  <a:lnTo>
                    <a:pt x="2905" y="1696"/>
                  </a:lnTo>
                  <a:lnTo>
                    <a:pt x="2868" y="1671"/>
                  </a:lnTo>
                  <a:lnTo>
                    <a:pt x="2827" y="1651"/>
                  </a:lnTo>
                  <a:lnTo>
                    <a:pt x="2782" y="1640"/>
                  </a:lnTo>
                  <a:lnTo>
                    <a:pt x="2737" y="1634"/>
                  </a:lnTo>
                  <a:close/>
                  <a:moveTo>
                    <a:pt x="4143" y="1375"/>
                  </a:moveTo>
                  <a:lnTo>
                    <a:pt x="4059" y="1380"/>
                  </a:lnTo>
                  <a:lnTo>
                    <a:pt x="3977" y="1394"/>
                  </a:lnTo>
                  <a:lnTo>
                    <a:pt x="3894" y="1419"/>
                  </a:lnTo>
                  <a:lnTo>
                    <a:pt x="3814" y="1453"/>
                  </a:lnTo>
                  <a:lnTo>
                    <a:pt x="3741" y="1494"/>
                  </a:lnTo>
                  <a:lnTo>
                    <a:pt x="3673" y="1542"/>
                  </a:lnTo>
                  <a:lnTo>
                    <a:pt x="3613" y="1599"/>
                  </a:lnTo>
                  <a:lnTo>
                    <a:pt x="3560" y="1661"/>
                  </a:lnTo>
                  <a:lnTo>
                    <a:pt x="3513" y="1727"/>
                  </a:lnTo>
                  <a:lnTo>
                    <a:pt x="3474" y="1798"/>
                  </a:lnTo>
                  <a:lnTo>
                    <a:pt x="3445" y="1874"/>
                  </a:lnTo>
                  <a:lnTo>
                    <a:pt x="3422" y="1952"/>
                  </a:lnTo>
                  <a:lnTo>
                    <a:pt x="3408" y="2032"/>
                  </a:lnTo>
                  <a:lnTo>
                    <a:pt x="3404" y="2114"/>
                  </a:lnTo>
                  <a:lnTo>
                    <a:pt x="3408" y="2197"/>
                  </a:lnTo>
                  <a:lnTo>
                    <a:pt x="3424" y="2279"/>
                  </a:lnTo>
                  <a:lnTo>
                    <a:pt x="3447" y="2363"/>
                  </a:lnTo>
                  <a:lnTo>
                    <a:pt x="3480" y="2441"/>
                  </a:lnTo>
                  <a:lnTo>
                    <a:pt x="3523" y="2515"/>
                  </a:lnTo>
                  <a:lnTo>
                    <a:pt x="3572" y="2581"/>
                  </a:lnTo>
                  <a:lnTo>
                    <a:pt x="3628" y="2642"/>
                  </a:lnTo>
                  <a:lnTo>
                    <a:pt x="3689" y="2696"/>
                  </a:lnTo>
                  <a:lnTo>
                    <a:pt x="3755" y="2743"/>
                  </a:lnTo>
                  <a:lnTo>
                    <a:pt x="3827" y="2780"/>
                  </a:lnTo>
                  <a:lnTo>
                    <a:pt x="3901" y="2811"/>
                  </a:lnTo>
                  <a:lnTo>
                    <a:pt x="3979" y="2833"/>
                  </a:lnTo>
                  <a:lnTo>
                    <a:pt x="4059" y="2847"/>
                  </a:lnTo>
                  <a:lnTo>
                    <a:pt x="4143" y="2852"/>
                  </a:lnTo>
                  <a:lnTo>
                    <a:pt x="4225" y="2847"/>
                  </a:lnTo>
                  <a:lnTo>
                    <a:pt x="4309" y="2833"/>
                  </a:lnTo>
                  <a:lnTo>
                    <a:pt x="4391" y="2810"/>
                  </a:lnTo>
                  <a:lnTo>
                    <a:pt x="4471" y="2774"/>
                  </a:lnTo>
                  <a:lnTo>
                    <a:pt x="4545" y="2734"/>
                  </a:lnTo>
                  <a:lnTo>
                    <a:pt x="4611" y="2685"/>
                  </a:lnTo>
                  <a:lnTo>
                    <a:pt x="4671" y="2628"/>
                  </a:lnTo>
                  <a:lnTo>
                    <a:pt x="4724" y="2568"/>
                  </a:lnTo>
                  <a:lnTo>
                    <a:pt x="4771" y="2500"/>
                  </a:lnTo>
                  <a:lnTo>
                    <a:pt x="4810" y="2429"/>
                  </a:lnTo>
                  <a:lnTo>
                    <a:pt x="4841" y="2355"/>
                  </a:lnTo>
                  <a:lnTo>
                    <a:pt x="4863" y="2277"/>
                  </a:lnTo>
                  <a:lnTo>
                    <a:pt x="4876" y="2195"/>
                  </a:lnTo>
                  <a:lnTo>
                    <a:pt x="4880" y="2114"/>
                  </a:lnTo>
                  <a:lnTo>
                    <a:pt x="4876" y="2032"/>
                  </a:lnTo>
                  <a:lnTo>
                    <a:pt x="4863" y="1948"/>
                  </a:lnTo>
                  <a:lnTo>
                    <a:pt x="4837" y="1866"/>
                  </a:lnTo>
                  <a:lnTo>
                    <a:pt x="4804" y="1786"/>
                  </a:lnTo>
                  <a:lnTo>
                    <a:pt x="4761" y="1712"/>
                  </a:lnTo>
                  <a:lnTo>
                    <a:pt x="4712" y="1646"/>
                  </a:lnTo>
                  <a:lnTo>
                    <a:pt x="4658" y="1585"/>
                  </a:lnTo>
                  <a:lnTo>
                    <a:pt x="4595" y="1531"/>
                  </a:lnTo>
                  <a:lnTo>
                    <a:pt x="4529" y="1486"/>
                  </a:lnTo>
                  <a:lnTo>
                    <a:pt x="4459" y="1447"/>
                  </a:lnTo>
                  <a:lnTo>
                    <a:pt x="4383" y="1416"/>
                  </a:lnTo>
                  <a:lnTo>
                    <a:pt x="4305" y="1394"/>
                  </a:lnTo>
                  <a:lnTo>
                    <a:pt x="4225" y="1380"/>
                  </a:lnTo>
                  <a:lnTo>
                    <a:pt x="4143" y="1375"/>
                  </a:lnTo>
                  <a:close/>
                  <a:moveTo>
                    <a:pt x="3012" y="0"/>
                  </a:moveTo>
                  <a:lnTo>
                    <a:pt x="3047" y="88"/>
                  </a:lnTo>
                  <a:lnTo>
                    <a:pt x="3082" y="183"/>
                  </a:lnTo>
                  <a:lnTo>
                    <a:pt x="3120" y="289"/>
                  </a:lnTo>
                  <a:lnTo>
                    <a:pt x="3157" y="404"/>
                  </a:lnTo>
                  <a:lnTo>
                    <a:pt x="3198" y="526"/>
                  </a:lnTo>
                  <a:lnTo>
                    <a:pt x="3215" y="526"/>
                  </a:lnTo>
                  <a:lnTo>
                    <a:pt x="3389" y="532"/>
                  </a:lnTo>
                  <a:lnTo>
                    <a:pt x="3435" y="409"/>
                  </a:lnTo>
                  <a:lnTo>
                    <a:pt x="3478" y="298"/>
                  </a:lnTo>
                  <a:lnTo>
                    <a:pt x="3521" y="195"/>
                  </a:lnTo>
                  <a:lnTo>
                    <a:pt x="3562" y="101"/>
                  </a:lnTo>
                  <a:lnTo>
                    <a:pt x="3601" y="16"/>
                  </a:lnTo>
                  <a:lnTo>
                    <a:pt x="3741" y="37"/>
                  </a:lnTo>
                  <a:lnTo>
                    <a:pt x="3880" y="62"/>
                  </a:lnTo>
                  <a:lnTo>
                    <a:pt x="4016" y="94"/>
                  </a:lnTo>
                  <a:lnTo>
                    <a:pt x="4022" y="187"/>
                  </a:lnTo>
                  <a:lnTo>
                    <a:pt x="4026" y="289"/>
                  </a:lnTo>
                  <a:lnTo>
                    <a:pt x="4030" y="400"/>
                  </a:lnTo>
                  <a:lnTo>
                    <a:pt x="4030" y="521"/>
                  </a:lnTo>
                  <a:lnTo>
                    <a:pt x="4030" y="651"/>
                  </a:lnTo>
                  <a:lnTo>
                    <a:pt x="4120" y="682"/>
                  </a:lnTo>
                  <a:lnTo>
                    <a:pt x="4209" y="716"/>
                  </a:lnTo>
                  <a:lnTo>
                    <a:pt x="4291" y="614"/>
                  </a:lnTo>
                  <a:lnTo>
                    <a:pt x="4369" y="521"/>
                  </a:lnTo>
                  <a:lnTo>
                    <a:pt x="4441" y="437"/>
                  </a:lnTo>
                  <a:lnTo>
                    <a:pt x="4510" y="361"/>
                  </a:lnTo>
                  <a:lnTo>
                    <a:pt x="4572" y="293"/>
                  </a:lnTo>
                  <a:lnTo>
                    <a:pt x="4699" y="355"/>
                  </a:lnTo>
                  <a:lnTo>
                    <a:pt x="4822" y="421"/>
                  </a:lnTo>
                  <a:lnTo>
                    <a:pt x="4942" y="493"/>
                  </a:lnTo>
                  <a:lnTo>
                    <a:pt x="4919" y="585"/>
                  </a:lnTo>
                  <a:lnTo>
                    <a:pt x="4892" y="682"/>
                  </a:lnTo>
                  <a:lnTo>
                    <a:pt x="4861" y="790"/>
                  </a:lnTo>
                  <a:lnTo>
                    <a:pt x="4824" y="905"/>
                  </a:lnTo>
                  <a:lnTo>
                    <a:pt x="4783" y="1028"/>
                  </a:lnTo>
                  <a:lnTo>
                    <a:pt x="4859" y="1086"/>
                  </a:lnTo>
                  <a:lnTo>
                    <a:pt x="4935" y="1145"/>
                  </a:lnTo>
                  <a:lnTo>
                    <a:pt x="5042" y="1074"/>
                  </a:lnTo>
                  <a:lnTo>
                    <a:pt x="5145" y="1010"/>
                  </a:lnTo>
                  <a:lnTo>
                    <a:pt x="5239" y="951"/>
                  </a:lnTo>
                  <a:lnTo>
                    <a:pt x="5329" y="899"/>
                  </a:lnTo>
                  <a:lnTo>
                    <a:pt x="5410" y="854"/>
                  </a:lnTo>
                  <a:lnTo>
                    <a:pt x="5510" y="951"/>
                  </a:lnTo>
                  <a:lnTo>
                    <a:pt x="5607" y="1055"/>
                  </a:lnTo>
                  <a:lnTo>
                    <a:pt x="5699" y="1160"/>
                  </a:lnTo>
                  <a:lnTo>
                    <a:pt x="5650" y="1240"/>
                  </a:lnTo>
                  <a:lnTo>
                    <a:pt x="5594" y="1324"/>
                  </a:lnTo>
                  <a:lnTo>
                    <a:pt x="5529" y="1416"/>
                  </a:lnTo>
                  <a:lnTo>
                    <a:pt x="5459" y="1515"/>
                  </a:lnTo>
                  <a:lnTo>
                    <a:pt x="5381" y="1618"/>
                  </a:lnTo>
                  <a:lnTo>
                    <a:pt x="5438" y="1696"/>
                  </a:lnTo>
                  <a:lnTo>
                    <a:pt x="5490" y="1778"/>
                  </a:lnTo>
                  <a:lnTo>
                    <a:pt x="5615" y="1743"/>
                  </a:lnTo>
                  <a:lnTo>
                    <a:pt x="5732" y="1714"/>
                  </a:lnTo>
                  <a:lnTo>
                    <a:pt x="5841" y="1687"/>
                  </a:lnTo>
                  <a:lnTo>
                    <a:pt x="5941" y="1665"/>
                  </a:lnTo>
                  <a:lnTo>
                    <a:pt x="6032" y="1648"/>
                  </a:lnTo>
                  <a:lnTo>
                    <a:pt x="6099" y="1770"/>
                  </a:lnTo>
                  <a:lnTo>
                    <a:pt x="6159" y="1897"/>
                  </a:lnTo>
                  <a:lnTo>
                    <a:pt x="6214" y="2028"/>
                  </a:lnTo>
                  <a:lnTo>
                    <a:pt x="6142" y="2088"/>
                  </a:lnTo>
                  <a:lnTo>
                    <a:pt x="6062" y="2151"/>
                  </a:lnTo>
                  <a:lnTo>
                    <a:pt x="5974" y="2219"/>
                  </a:lnTo>
                  <a:lnTo>
                    <a:pt x="5876" y="2291"/>
                  </a:lnTo>
                  <a:lnTo>
                    <a:pt x="5771" y="2367"/>
                  </a:lnTo>
                  <a:lnTo>
                    <a:pt x="5798" y="2457"/>
                  </a:lnTo>
                  <a:lnTo>
                    <a:pt x="5824" y="2550"/>
                  </a:lnTo>
                  <a:lnTo>
                    <a:pt x="5954" y="2556"/>
                  </a:lnTo>
                  <a:lnTo>
                    <a:pt x="6075" y="2564"/>
                  </a:lnTo>
                  <a:lnTo>
                    <a:pt x="6186" y="2574"/>
                  </a:lnTo>
                  <a:lnTo>
                    <a:pt x="6288" y="2583"/>
                  </a:lnTo>
                  <a:lnTo>
                    <a:pt x="6379" y="2595"/>
                  </a:lnTo>
                  <a:lnTo>
                    <a:pt x="6405" y="2732"/>
                  </a:lnTo>
                  <a:lnTo>
                    <a:pt x="6422" y="2872"/>
                  </a:lnTo>
                  <a:lnTo>
                    <a:pt x="6434" y="3012"/>
                  </a:lnTo>
                  <a:lnTo>
                    <a:pt x="6346" y="3047"/>
                  </a:lnTo>
                  <a:lnTo>
                    <a:pt x="6251" y="3082"/>
                  </a:lnTo>
                  <a:lnTo>
                    <a:pt x="6145" y="3120"/>
                  </a:lnTo>
                  <a:lnTo>
                    <a:pt x="6030" y="3159"/>
                  </a:lnTo>
                  <a:lnTo>
                    <a:pt x="5908" y="3198"/>
                  </a:lnTo>
                  <a:lnTo>
                    <a:pt x="5908" y="3217"/>
                  </a:lnTo>
                  <a:lnTo>
                    <a:pt x="5902" y="3389"/>
                  </a:lnTo>
                  <a:lnTo>
                    <a:pt x="6025" y="3435"/>
                  </a:lnTo>
                  <a:lnTo>
                    <a:pt x="6136" y="3478"/>
                  </a:lnTo>
                  <a:lnTo>
                    <a:pt x="6239" y="3521"/>
                  </a:lnTo>
                  <a:lnTo>
                    <a:pt x="6333" y="3562"/>
                  </a:lnTo>
                  <a:lnTo>
                    <a:pt x="6418" y="3601"/>
                  </a:lnTo>
                  <a:lnTo>
                    <a:pt x="6397" y="3741"/>
                  </a:lnTo>
                  <a:lnTo>
                    <a:pt x="6372" y="3880"/>
                  </a:lnTo>
                  <a:lnTo>
                    <a:pt x="6340" y="4016"/>
                  </a:lnTo>
                  <a:lnTo>
                    <a:pt x="6247" y="4022"/>
                  </a:lnTo>
                  <a:lnTo>
                    <a:pt x="6145" y="4026"/>
                  </a:lnTo>
                  <a:lnTo>
                    <a:pt x="6034" y="4030"/>
                  </a:lnTo>
                  <a:lnTo>
                    <a:pt x="5913" y="4030"/>
                  </a:lnTo>
                  <a:lnTo>
                    <a:pt x="5783" y="4030"/>
                  </a:lnTo>
                  <a:lnTo>
                    <a:pt x="5752" y="4120"/>
                  </a:lnTo>
                  <a:lnTo>
                    <a:pt x="5718" y="4209"/>
                  </a:lnTo>
                  <a:lnTo>
                    <a:pt x="5820" y="4291"/>
                  </a:lnTo>
                  <a:lnTo>
                    <a:pt x="5913" y="4369"/>
                  </a:lnTo>
                  <a:lnTo>
                    <a:pt x="5997" y="4441"/>
                  </a:lnTo>
                  <a:lnTo>
                    <a:pt x="6073" y="4510"/>
                  </a:lnTo>
                  <a:lnTo>
                    <a:pt x="6142" y="4572"/>
                  </a:lnTo>
                  <a:lnTo>
                    <a:pt x="6079" y="4699"/>
                  </a:lnTo>
                  <a:lnTo>
                    <a:pt x="6013" y="4824"/>
                  </a:lnTo>
                  <a:lnTo>
                    <a:pt x="5941" y="4942"/>
                  </a:lnTo>
                  <a:lnTo>
                    <a:pt x="5849" y="4919"/>
                  </a:lnTo>
                  <a:lnTo>
                    <a:pt x="5752" y="4892"/>
                  </a:lnTo>
                  <a:lnTo>
                    <a:pt x="5644" y="4861"/>
                  </a:lnTo>
                  <a:lnTo>
                    <a:pt x="5529" y="4824"/>
                  </a:lnTo>
                  <a:lnTo>
                    <a:pt x="5407" y="4783"/>
                  </a:lnTo>
                  <a:lnTo>
                    <a:pt x="5348" y="4859"/>
                  </a:lnTo>
                  <a:lnTo>
                    <a:pt x="5290" y="4935"/>
                  </a:lnTo>
                  <a:lnTo>
                    <a:pt x="5360" y="5042"/>
                  </a:lnTo>
                  <a:lnTo>
                    <a:pt x="5424" y="5145"/>
                  </a:lnTo>
                  <a:lnTo>
                    <a:pt x="5483" y="5239"/>
                  </a:lnTo>
                  <a:lnTo>
                    <a:pt x="5535" y="5329"/>
                  </a:lnTo>
                  <a:lnTo>
                    <a:pt x="5580" y="5410"/>
                  </a:lnTo>
                  <a:lnTo>
                    <a:pt x="5483" y="5510"/>
                  </a:lnTo>
                  <a:lnTo>
                    <a:pt x="5379" y="5607"/>
                  </a:lnTo>
                  <a:lnTo>
                    <a:pt x="5274" y="5699"/>
                  </a:lnTo>
                  <a:lnTo>
                    <a:pt x="5194" y="5650"/>
                  </a:lnTo>
                  <a:lnTo>
                    <a:pt x="5110" y="5594"/>
                  </a:lnTo>
                  <a:lnTo>
                    <a:pt x="5019" y="5529"/>
                  </a:lnTo>
                  <a:lnTo>
                    <a:pt x="4919" y="5459"/>
                  </a:lnTo>
                  <a:lnTo>
                    <a:pt x="4816" y="5381"/>
                  </a:lnTo>
                  <a:lnTo>
                    <a:pt x="4738" y="5438"/>
                  </a:lnTo>
                  <a:lnTo>
                    <a:pt x="4656" y="5490"/>
                  </a:lnTo>
                  <a:lnTo>
                    <a:pt x="4691" y="5615"/>
                  </a:lnTo>
                  <a:lnTo>
                    <a:pt x="4720" y="5732"/>
                  </a:lnTo>
                  <a:lnTo>
                    <a:pt x="4748" y="5841"/>
                  </a:lnTo>
                  <a:lnTo>
                    <a:pt x="4769" y="5941"/>
                  </a:lnTo>
                  <a:lnTo>
                    <a:pt x="4787" y="6032"/>
                  </a:lnTo>
                  <a:lnTo>
                    <a:pt x="4664" y="6099"/>
                  </a:lnTo>
                  <a:lnTo>
                    <a:pt x="4537" y="6159"/>
                  </a:lnTo>
                  <a:lnTo>
                    <a:pt x="4406" y="6214"/>
                  </a:lnTo>
                  <a:lnTo>
                    <a:pt x="4346" y="6142"/>
                  </a:lnTo>
                  <a:lnTo>
                    <a:pt x="4284" y="6062"/>
                  </a:lnTo>
                  <a:lnTo>
                    <a:pt x="4215" y="5974"/>
                  </a:lnTo>
                  <a:lnTo>
                    <a:pt x="4143" y="5876"/>
                  </a:lnTo>
                  <a:lnTo>
                    <a:pt x="4067" y="5771"/>
                  </a:lnTo>
                  <a:lnTo>
                    <a:pt x="3977" y="5798"/>
                  </a:lnTo>
                  <a:lnTo>
                    <a:pt x="3884" y="5824"/>
                  </a:lnTo>
                  <a:lnTo>
                    <a:pt x="3878" y="5954"/>
                  </a:lnTo>
                  <a:lnTo>
                    <a:pt x="3870" y="6075"/>
                  </a:lnTo>
                  <a:lnTo>
                    <a:pt x="3860" y="6186"/>
                  </a:lnTo>
                  <a:lnTo>
                    <a:pt x="3851" y="6288"/>
                  </a:lnTo>
                  <a:lnTo>
                    <a:pt x="3839" y="6379"/>
                  </a:lnTo>
                  <a:lnTo>
                    <a:pt x="3702" y="6405"/>
                  </a:lnTo>
                  <a:lnTo>
                    <a:pt x="3562" y="6422"/>
                  </a:lnTo>
                  <a:lnTo>
                    <a:pt x="3422" y="6434"/>
                  </a:lnTo>
                  <a:lnTo>
                    <a:pt x="3387" y="6348"/>
                  </a:lnTo>
                  <a:lnTo>
                    <a:pt x="3352" y="6251"/>
                  </a:lnTo>
                  <a:lnTo>
                    <a:pt x="3315" y="6145"/>
                  </a:lnTo>
                  <a:lnTo>
                    <a:pt x="3276" y="6032"/>
                  </a:lnTo>
                  <a:lnTo>
                    <a:pt x="3237" y="5908"/>
                  </a:lnTo>
                  <a:lnTo>
                    <a:pt x="3215" y="5908"/>
                  </a:lnTo>
                  <a:lnTo>
                    <a:pt x="3045" y="5902"/>
                  </a:lnTo>
                  <a:lnTo>
                    <a:pt x="2999" y="6025"/>
                  </a:lnTo>
                  <a:lnTo>
                    <a:pt x="2956" y="6136"/>
                  </a:lnTo>
                  <a:lnTo>
                    <a:pt x="2913" y="6239"/>
                  </a:lnTo>
                  <a:lnTo>
                    <a:pt x="2872" y="6333"/>
                  </a:lnTo>
                  <a:lnTo>
                    <a:pt x="2833" y="6418"/>
                  </a:lnTo>
                  <a:lnTo>
                    <a:pt x="2693" y="6397"/>
                  </a:lnTo>
                  <a:lnTo>
                    <a:pt x="2554" y="6372"/>
                  </a:lnTo>
                  <a:lnTo>
                    <a:pt x="2418" y="6340"/>
                  </a:lnTo>
                  <a:lnTo>
                    <a:pt x="2412" y="6247"/>
                  </a:lnTo>
                  <a:lnTo>
                    <a:pt x="2408" y="6145"/>
                  </a:lnTo>
                  <a:lnTo>
                    <a:pt x="2404" y="6034"/>
                  </a:lnTo>
                  <a:lnTo>
                    <a:pt x="2404" y="5913"/>
                  </a:lnTo>
                  <a:lnTo>
                    <a:pt x="2404" y="5783"/>
                  </a:lnTo>
                  <a:lnTo>
                    <a:pt x="2314" y="5752"/>
                  </a:lnTo>
                  <a:lnTo>
                    <a:pt x="2225" y="5718"/>
                  </a:lnTo>
                  <a:lnTo>
                    <a:pt x="2143" y="5820"/>
                  </a:lnTo>
                  <a:lnTo>
                    <a:pt x="2065" y="5913"/>
                  </a:lnTo>
                  <a:lnTo>
                    <a:pt x="1993" y="5997"/>
                  </a:lnTo>
                  <a:lnTo>
                    <a:pt x="1924" y="6073"/>
                  </a:lnTo>
                  <a:lnTo>
                    <a:pt x="1862" y="6142"/>
                  </a:lnTo>
                  <a:lnTo>
                    <a:pt x="1735" y="6081"/>
                  </a:lnTo>
                  <a:lnTo>
                    <a:pt x="1610" y="6013"/>
                  </a:lnTo>
                  <a:lnTo>
                    <a:pt x="1492" y="5941"/>
                  </a:lnTo>
                  <a:lnTo>
                    <a:pt x="1515" y="5849"/>
                  </a:lnTo>
                  <a:lnTo>
                    <a:pt x="1542" y="5752"/>
                  </a:lnTo>
                  <a:lnTo>
                    <a:pt x="1573" y="5644"/>
                  </a:lnTo>
                  <a:lnTo>
                    <a:pt x="1610" y="5529"/>
                  </a:lnTo>
                  <a:lnTo>
                    <a:pt x="1651" y="5407"/>
                  </a:lnTo>
                  <a:lnTo>
                    <a:pt x="1575" y="5348"/>
                  </a:lnTo>
                  <a:lnTo>
                    <a:pt x="1499" y="5290"/>
                  </a:lnTo>
                  <a:lnTo>
                    <a:pt x="1392" y="5360"/>
                  </a:lnTo>
                  <a:lnTo>
                    <a:pt x="1289" y="5424"/>
                  </a:lnTo>
                  <a:lnTo>
                    <a:pt x="1195" y="5483"/>
                  </a:lnTo>
                  <a:lnTo>
                    <a:pt x="1106" y="5535"/>
                  </a:lnTo>
                  <a:lnTo>
                    <a:pt x="1024" y="5580"/>
                  </a:lnTo>
                  <a:lnTo>
                    <a:pt x="924" y="5483"/>
                  </a:lnTo>
                  <a:lnTo>
                    <a:pt x="827" y="5379"/>
                  </a:lnTo>
                  <a:lnTo>
                    <a:pt x="735" y="5274"/>
                  </a:lnTo>
                  <a:lnTo>
                    <a:pt x="784" y="5194"/>
                  </a:lnTo>
                  <a:lnTo>
                    <a:pt x="840" y="5110"/>
                  </a:lnTo>
                  <a:lnTo>
                    <a:pt x="905" y="5019"/>
                  </a:lnTo>
                  <a:lnTo>
                    <a:pt x="975" y="4919"/>
                  </a:lnTo>
                  <a:lnTo>
                    <a:pt x="1053" y="4816"/>
                  </a:lnTo>
                  <a:lnTo>
                    <a:pt x="996" y="4738"/>
                  </a:lnTo>
                  <a:lnTo>
                    <a:pt x="944" y="4656"/>
                  </a:lnTo>
                  <a:lnTo>
                    <a:pt x="819" y="4691"/>
                  </a:lnTo>
                  <a:lnTo>
                    <a:pt x="702" y="4720"/>
                  </a:lnTo>
                  <a:lnTo>
                    <a:pt x="593" y="4748"/>
                  </a:lnTo>
                  <a:lnTo>
                    <a:pt x="493" y="4769"/>
                  </a:lnTo>
                  <a:lnTo>
                    <a:pt x="402" y="4787"/>
                  </a:lnTo>
                  <a:lnTo>
                    <a:pt x="335" y="4664"/>
                  </a:lnTo>
                  <a:lnTo>
                    <a:pt x="275" y="4537"/>
                  </a:lnTo>
                  <a:lnTo>
                    <a:pt x="220" y="4406"/>
                  </a:lnTo>
                  <a:lnTo>
                    <a:pt x="293" y="4346"/>
                  </a:lnTo>
                  <a:lnTo>
                    <a:pt x="372" y="4284"/>
                  </a:lnTo>
                  <a:lnTo>
                    <a:pt x="460" y="4215"/>
                  </a:lnTo>
                  <a:lnTo>
                    <a:pt x="558" y="4143"/>
                  </a:lnTo>
                  <a:lnTo>
                    <a:pt x="663" y="4069"/>
                  </a:lnTo>
                  <a:lnTo>
                    <a:pt x="636" y="3977"/>
                  </a:lnTo>
                  <a:lnTo>
                    <a:pt x="610" y="3884"/>
                  </a:lnTo>
                  <a:lnTo>
                    <a:pt x="480" y="3878"/>
                  </a:lnTo>
                  <a:lnTo>
                    <a:pt x="359" y="3870"/>
                  </a:lnTo>
                  <a:lnTo>
                    <a:pt x="248" y="3860"/>
                  </a:lnTo>
                  <a:lnTo>
                    <a:pt x="146" y="3851"/>
                  </a:lnTo>
                  <a:lnTo>
                    <a:pt x="55" y="3841"/>
                  </a:lnTo>
                  <a:lnTo>
                    <a:pt x="29" y="3702"/>
                  </a:lnTo>
                  <a:lnTo>
                    <a:pt x="12" y="3562"/>
                  </a:lnTo>
                  <a:lnTo>
                    <a:pt x="0" y="3422"/>
                  </a:lnTo>
                  <a:lnTo>
                    <a:pt x="86" y="3387"/>
                  </a:lnTo>
                  <a:lnTo>
                    <a:pt x="183" y="3352"/>
                  </a:lnTo>
                  <a:lnTo>
                    <a:pt x="289" y="3315"/>
                  </a:lnTo>
                  <a:lnTo>
                    <a:pt x="402" y="3277"/>
                  </a:lnTo>
                  <a:lnTo>
                    <a:pt x="526" y="3237"/>
                  </a:lnTo>
                  <a:lnTo>
                    <a:pt x="526" y="3217"/>
                  </a:lnTo>
                  <a:lnTo>
                    <a:pt x="532" y="3045"/>
                  </a:lnTo>
                  <a:lnTo>
                    <a:pt x="409" y="2999"/>
                  </a:lnTo>
                  <a:lnTo>
                    <a:pt x="298" y="2956"/>
                  </a:lnTo>
                  <a:lnTo>
                    <a:pt x="195" y="2913"/>
                  </a:lnTo>
                  <a:lnTo>
                    <a:pt x="101" y="2872"/>
                  </a:lnTo>
                  <a:lnTo>
                    <a:pt x="16" y="2833"/>
                  </a:lnTo>
                  <a:lnTo>
                    <a:pt x="37" y="2693"/>
                  </a:lnTo>
                  <a:lnTo>
                    <a:pt x="62" y="2554"/>
                  </a:lnTo>
                  <a:lnTo>
                    <a:pt x="94" y="2418"/>
                  </a:lnTo>
                  <a:lnTo>
                    <a:pt x="187" y="2412"/>
                  </a:lnTo>
                  <a:lnTo>
                    <a:pt x="289" y="2408"/>
                  </a:lnTo>
                  <a:lnTo>
                    <a:pt x="400" y="2404"/>
                  </a:lnTo>
                  <a:lnTo>
                    <a:pt x="521" y="2404"/>
                  </a:lnTo>
                  <a:lnTo>
                    <a:pt x="651" y="2404"/>
                  </a:lnTo>
                  <a:lnTo>
                    <a:pt x="682" y="2314"/>
                  </a:lnTo>
                  <a:lnTo>
                    <a:pt x="716" y="2225"/>
                  </a:lnTo>
                  <a:lnTo>
                    <a:pt x="614" y="2143"/>
                  </a:lnTo>
                  <a:lnTo>
                    <a:pt x="521" y="2065"/>
                  </a:lnTo>
                  <a:lnTo>
                    <a:pt x="437" y="1993"/>
                  </a:lnTo>
                  <a:lnTo>
                    <a:pt x="361" y="1924"/>
                  </a:lnTo>
                  <a:lnTo>
                    <a:pt x="293" y="1862"/>
                  </a:lnTo>
                  <a:lnTo>
                    <a:pt x="353" y="1735"/>
                  </a:lnTo>
                  <a:lnTo>
                    <a:pt x="421" y="1612"/>
                  </a:lnTo>
                  <a:lnTo>
                    <a:pt x="493" y="1492"/>
                  </a:lnTo>
                  <a:lnTo>
                    <a:pt x="585" y="1515"/>
                  </a:lnTo>
                  <a:lnTo>
                    <a:pt x="682" y="1542"/>
                  </a:lnTo>
                  <a:lnTo>
                    <a:pt x="790" y="1573"/>
                  </a:lnTo>
                  <a:lnTo>
                    <a:pt x="905" y="1610"/>
                  </a:lnTo>
                  <a:lnTo>
                    <a:pt x="1028" y="1651"/>
                  </a:lnTo>
                  <a:lnTo>
                    <a:pt x="1086" y="1575"/>
                  </a:lnTo>
                  <a:lnTo>
                    <a:pt x="1145" y="1499"/>
                  </a:lnTo>
                  <a:lnTo>
                    <a:pt x="1074" y="1392"/>
                  </a:lnTo>
                  <a:lnTo>
                    <a:pt x="1010" y="1289"/>
                  </a:lnTo>
                  <a:lnTo>
                    <a:pt x="951" y="1195"/>
                  </a:lnTo>
                  <a:lnTo>
                    <a:pt x="899" y="1106"/>
                  </a:lnTo>
                  <a:lnTo>
                    <a:pt x="854" y="1024"/>
                  </a:lnTo>
                  <a:lnTo>
                    <a:pt x="951" y="924"/>
                  </a:lnTo>
                  <a:lnTo>
                    <a:pt x="1055" y="827"/>
                  </a:lnTo>
                  <a:lnTo>
                    <a:pt x="1160" y="735"/>
                  </a:lnTo>
                  <a:lnTo>
                    <a:pt x="1240" y="784"/>
                  </a:lnTo>
                  <a:lnTo>
                    <a:pt x="1324" y="840"/>
                  </a:lnTo>
                  <a:lnTo>
                    <a:pt x="1416" y="905"/>
                  </a:lnTo>
                  <a:lnTo>
                    <a:pt x="1515" y="975"/>
                  </a:lnTo>
                  <a:lnTo>
                    <a:pt x="1618" y="1053"/>
                  </a:lnTo>
                  <a:lnTo>
                    <a:pt x="1696" y="996"/>
                  </a:lnTo>
                  <a:lnTo>
                    <a:pt x="1778" y="944"/>
                  </a:lnTo>
                  <a:lnTo>
                    <a:pt x="1743" y="819"/>
                  </a:lnTo>
                  <a:lnTo>
                    <a:pt x="1714" y="702"/>
                  </a:lnTo>
                  <a:lnTo>
                    <a:pt x="1687" y="593"/>
                  </a:lnTo>
                  <a:lnTo>
                    <a:pt x="1665" y="493"/>
                  </a:lnTo>
                  <a:lnTo>
                    <a:pt x="1648" y="402"/>
                  </a:lnTo>
                  <a:lnTo>
                    <a:pt x="1770" y="335"/>
                  </a:lnTo>
                  <a:lnTo>
                    <a:pt x="1897" y="275"/>
                  </a:lnTo>
                  <a:lnTo>
                    <a:pt x="2028" y="220"/>
                  </a:lnTo>
                  <a:lnTo>
                    <a:pt x="2088" y="293"/>
                  </a:lnTo>
                  <a:lnTo>
                    <a:pt x="2151" y="372"/>
                  </a:lnTo>
                  <a:lnTo>
                    <a:pt x="2219" y="460"/>
                  </a:lnTo>
                  <a:lnTo>
                    <a:pt x="2291" y="558"/>
                  </a:lnTo>
                  <a:lnTo>
                    <a:pt x="2365" y="663"/>
                  </a:lnTo>
                  <a:lnTo>
                    <a:pt x="2457" y="636"/>
                  </a:lnTo>
                  <a:lnTo>
                    <a:pt x="2550" y="610"/>
                  </a:lnTo>
                  <a:lnTo>
                    <a:pt x="2556" y="480"/>
                  </a:lnTo>
                  <a:lnTo>
                    <a:pt x="2564" y="359"/>
                  </a:lnTo>
                  <a:lnTo>
                    <a:pt x="2574" y="248"/>
                  </a:lnTo>
                  <a:lnTo>
                    <a:pt x="2583" y="146"/>
                  </a:lnTo>
                  <a:lnTo>
                    <a:pt x="2593" y="55"/>
                  </a:lnTo>
                  <a:lnTo>
                    <a:pt x="2732" y="29"/>
                  </a:lnTo>
                  <a:lnTo>
                    <a:pt x="2872" y="12"/>
                  </a:lnTo>
                  <a:lnTo>
                    <a:pt x="3012" y="0"/>
                  </a:lnTo>
                  <a:close/>
                </a:path>
              </a:pathLst>
            </a:custGeom>
            <a:solidFill>
              <a:srgbClr val="007233"/>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52" name="Donut 59"/>
            <p:cNvSpPr>
              <a:spLocks noChangeAspect="1"/>
            </p:cNvSpPr>
            <p:nvPr/>
          </p:nvSpPr>
          <p:spPr bwMode="auto">
            <a:xfrm>
              <a:off x="23735" y="5045744"/>
              <a:ext cx="547219" cy="594449"/>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298" fontAlgn="base">
                <a:spcBef>
                  <a:spcPct val="0"/>
                </a:spcBef>
                <a:spcAft>
                  <a:spcPct val="0"/>
                </a:spcAft>
                <a:defRPr/>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88"/>
            <p:cNvSpPr>
              <a:spLocks noChangeAspect="1" noEditPoints="1"/>
            </p:cNvSpPr>
            <p:nvPr/>
          </p:nvSpPr>
          <p:spPr bwMode="auto">
            <a:xfrm rot="903359">
              <a:off x="703403" y="5453040"/>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sp>
          <p:nvSpPr>
            <p:cNvPr id="54" name="Freeform 88"/>
            <p:cNvSpPr>
              <a:spLocks noChangeAspect="1" noEditPoints="1"/>
            </p:cNvSpPr>
            <p:nvPr/>
          </p:nvSpPr>
          <p:spPr bwMode="auto">
            <a:xfrm rot="903359">
              <a:off x="-47949" y="5563653"/>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grpSp>
      <p:grpSp>
        <p:nvGrpSpPr>
          <p:cNvPr id="55" name="Group 54"/>
          <p:cNvGrpSpPr/>
          <p:nvPr/>
        </p:nvGrpSpPr>
        <p:grpSpPr>
          <a:xfrm>
            <a:off x="3559018" y="5862840"/>
            <a:ext cx="618816" cy="943107"/>
            <a:chOff x="-47949" y="5045744"/>
            <a:chExt cx="1158616" cy="1765793"/>
          </a:xfrm>
        </p:grpSpPr>
        <p:sp>
          <p:nvSpPr>
            <p:cNvPr id="56" name="Freeform 14"/>
            <p:cNvSpPr>
              <a:spLocks/>
            </p:cNvSpPr>
            <p:nvPr/>
          </p:nvSpPr>
          <p:spPr bwMode="auto">
            <a:xfrm>
              <a:off x="500421" y="5411251"/>
              <a:ext cx="70533" cy="1400286"/>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2972">
                <a:defRPr/>
              </a:pPr>
              <a:endParaRPr lang="en-US">
                <a:solidFill>
                  <a:srgbClr val="000000"/>
                </a:solidFill>
              </a:endParaRPr>
            </a:p>
          </p:txBody>
        </p:sp>
        <p:sp>
          <p:nvSpPr>
            <p:cNvPr id="57" name="Freeform 6"/>
            <p:cNvSpPr>
              <a:spLocks noChangeAspect="1"/>
            </p:cNvSpPr>
            <p:nvPr/>
          </p:nvSpPr>
          <p:spPr bwMode="auto">
            <a:xfrm>
              <a:off x="516150" y="5160704"/>
              <a:ext cx="464195" cy="466529"/>
            </a:xfrm>
            <a:custGeom>
              <a:avLst/>
              <a:gdLst/>
              <a:ahLst/>
              <a:cxnLst/>
              <a:rect l="l" t="t" r="r" b="b"/>
              <a:pathLst>
                <a:path w="4103688" h="4124325">
                  <a:moveTo>
                    <a:pt x="1979185" y="968375"/>
                  </a:moveTo>
                  <a:lnTo>
                    <a:pt x="1835464" y="988219"/>
                  </a:lnTo>
                  <a:lnTo>
                    <a:pt x="1781469" y="1003300"/>
                  </a:lnTo>
                  <a:lnTo>
                    <a:pt x="1727474" y="1019969"/>
                  </a:lnTo>
                  <a:lnTo>
                    <a:pt x="1675067" y="1037431"/>
                  </a:lnTo>
                  <a:lnTo>
                    <a:pt x="1623454" y="1057275"/>
                  </a:lnTo>
                  <a:lnTo>
                    <a:pt x="1551991" y="1092200"/>
                  </a:lnTo>
                  <a:lnTo>
                    <a:pt x="1484497" y="1131888"/>
                  </a:lnTo>
                  <a:lnTo>
                    <a:pt x="1420974" y="1176338"/>
                  </a:lnTo>
                  <a:lnTo>
                    <a:pt x="1360626" y="1226344"/>
                  </a:lnTo>
                  <a:lnTo>
                    <a:pt x="1304249" y="1278731"/>
                  </a:lnTo>
                  <a:lnTo>
                    <a:pt x="1251843" y="1335881"/>
                  </a:lnTo>
                  <a:lnTo>
                    <a:pt x="1204200" y="1397000"/>
                  </a:lnTo>
                  <a:lnTo>
                    <a:pt x="1158940" y="1462088"/>
                  </a:lnTo>
                  <a:lnTo>
                    <a:pt x="1119238" y="1531144"/>
                  </a:lnTo>
                  <a:lnTo>
                    <a:pt x="1081123" y="1600994"/>
                  </a:lnTo>
                  <a:lnTo>
                    <a:pt x="1048568" y="1674813"/>
                  </a:lnTo>
                  <a:lnTo>
                    <a:pt x="1035069" y="1718469"/>
                  </a:lnTo>
                  <a:lnTo>
                    <a:pt x="1022364" y="1763713"/>
                  </a:lnTo>
                  <a:lnTo>
                    <a:pt x="1013630" y="1808163"/>
                  </a:lnTo>
                  <a:lnTo>
                    <a:pt x="1003307" y="1855788"/>
                  </a:lnTo>
                  <a:lnTo>
                    <a:pt x="994573" y="1902619"/>
                  </a:lnTo>
                  <a:lnTo>
                    <a:pt x="985838" y="1955800"/>
                  </a:lnTo>
                  <a:lnTo>
                    <a:pt x="982662" y="2012157"/>
                  </a:lnTo>
                  <a:lnTo>
                    <a:pt x="983456" y="2070100"/>
                  </a:lnTo>
                  <a:lnTo>
                    <a:pt x="987427" y="2127250"/>
                  </a:lnTo>
                  <a:lnTo>
                    <a:pt x="996161" y="2183607"/>
                  </a:lnTo>
                  <a:lnTo>
                    <a:pt x="1004895" y="2235994"/>
                  </a:lnTo>
                  <a:lnTo>
                    <a:pt x="1017600" y="2285207"/>
                  </a:lnTo>
                  <a:lnTo>
                    <a:pt x="1028717" y="2327276"/>
                  </a:lnTo>
                  <a:lnTo>
                    <a:pt x="1057302" y="2411413"/>
                  </a:lnTo>
                  <a:lnTo>
                    <a:pt x="1089064" y="2489994"/>
                  </a:lnTo>
                  <a:lnTo>
                    <a:pt x="1124796" y="2564607"/>
                  </a:lnTo>
                  <a:lnTo>
                    <a:pt x="1165292" y="2635251"/>
                  </a:lnTo>
                  <a:lnTo>
                    <a:pt x="1208964" y="2699544"/>
                  </a:lnTo>
                  <a:lnTo>
                    <a:pt x="1258195" y="2759869"/>
                  </a:lnTo>
                  <a:lnTo>
                    <a:pt x="1310602" y="2816226"/>
                  </a:lnTo>
                  <a:lnTo>
                    <a:pt x="1367773" y="2868613"/>
                  </a:lnTo>
                  <a:lnTo>
                    <a:pt x="1429708" y="2916238"/>
                  </a:lnTo>
                  <a:lnTo>
                    <a:pt x="1495614" y="2959101"/>
                  </a:lnTo>
                  <a:lnTo>
                    <a:pt x="1568665" y="2998788"/>
                  </a:lnTo>
                  <a:lnTo>
                    <a:pt x="1644893" y="3033713"/>
                  </a:lnTo>
                  <a:lnTo>
                    <a:pt x="1675067" y="3046413"/>
                  </a:lnTo>
                  <a:lnTo>
                    <a:pt x="1711593" y="3059907"/>
                  </a:lnTo>
                  <a:lnTo>
                    <a:pt x="1752883" y="3074988"/>
                  </a:lnTo>
                  <a:lnTo>
                    <a:pt x="1797350" y="3088482"/>
                  </a:lnTo>
                  <a:lnTo>
                    <a:pt x="1846580" y="3102769"/>
                  </a:lnTo>
                  <a:lnTo>
                    <a:pt x="1898193" y="3113882"/>
                  </a:lnTo>
                  <a:lnTo>
                    <a:pt x="1949012" y="3123407"/>
                  </a:lnTo>
                  <a:lnTo>
                    <a:pt x="2002213" y="3129757"/>
                  </a:lnTo>
                  <a:lnTo>
                    <a:pt x="2052237" y="3132138"/>
                  </a:lnTo>
                  <a:lnTo>
                    <a:pt x="2103056" y="3129757"/>
                  </a:lnTo>
                  <a:lnTo>
                    <a:pt x="2150698" y="3123407"/>
                  </a:lnTo>
                  <a:lnTo>
                    <a:pt x="2198341" y="3113882"/>
                  </a:lnTo>
                  <a:lnTo>
                    <a:pt x="2247572" y="3105151"/>
                  </a:lnTo>
                  <a:lnTo>
                    <a:pt x="2295214" y="3097213"/>
                  </a:lnTo>
                  <a:lnTo>
                    <a:pt x="2342857" y="3088482"/>
                  </a:lnTo>
                  <a:lnTo>
                    <a:pt x="2387323" y="3076576"/>
                  </a:lnTo>
                  <a:lnTo>
                    <a:pt x="2430201" y="3061494"/>
                  </a:lnTo>
                  <a:lnTo>
                    <a:pt x="2504047" y="3028951"/>
                  </a:lnTo>
                  <a:lnTo>
                    <a:pt x="2575511" y="2992438"/>
                  </a:lnTo>
                  <a:lnTo>
                    <a:pt x="2643005" y="2951163"/>
                  </a:lnTo>
                  <a:lnTo>
                    <a:pt x="2707322" y="2905919"/>
                  </a:lnTo>
                  <a:lnTo>
                    <a:pt x="2768463" y="2857501"/>
                  </a:lnTo>
                  <a:lnTo>
                    <a:pt x="2825634" y="2805113"/>
                  </a:lnTo>
                  <a:lnTo>
                    <a:pt x="2878835" y="2748757"/>
                  </a:lnTo>
                  <a:lnTo>
                    <a:pt x="2928860" y="2688432"/>
                  </a:lnTo>
                  <a:lnTo>
                    <a:pt x="2972532" y="2624932"/>
                  </a:lnTo>
                  <a:lnTo>
                    <a:pt x="3012234" y="2555876"/>
                  </a:lnTo>
                  <a:lnTo>
                    <a:pt x="3046378" y="2485232"/>
                  </a:lnTo>
                  <a:lnTo>
                    <a:pt x="3068611" y="2426494"/>
                  </a:lnTo>
                  <a:lnTo>
                    <a:pt x="3087668" y="2364582"/>
                  </a:lnTo>
                  <a:lnTo>
                    <a:pt x="3105137" y="2301082"/>
                  </a:lnTo>
                  <a:lnTo>
                    <a:pt x="3121812" y="2237582"/>
                  </a:lnTo>
                  <a:lnTo>
                    <a:pt x="3133723" y="2172494"/>
                  </a:lnTo>
                  <a:lnTo>
                    <a:pt x="3140075" y="2105819"/>
                  </a:lnTo>
                  <a:lnTo>
                    <a:pt x="3140075" y="2038350"/>
                  </a:lnTo>
                  <a:lnTo>
                    <a:pt x="3136899" y="1972469"/>
                  </a:lnTo>
                  <a:lnTo>
                    <a:pt x="3128164" y="1905794"/>
                  </a:lnTo>
                  <a:lnTo>
                    <a:pt x="3115460" y="1843882"/>
                  </a:lnTo>
                  <a:lnTo>
                    <a:pt x="3100373" y="1783557"/>
                  </a:lnTo>
                  <a:lnTo>
                    <a:pt x="3082904" y="1726407"/>
                  </a:lnTo>
                  <a:lnTo>
                    <a:pt x="3065435" y="1674813"/>
                  </a:lnTo>
                  <a:lnTo>
                    <a:pt x="3046378" y="1627188"/>
                  </a:lnTo>
                  <a:lnTo>
                    <a:pt x="3016205" y="1562100"/>
                  </a:lnTo>
                  <a:lnTo>
                    <a:pt x="2983649" y="1499394"/>
                  </a:lnTo>
                  <a:lnTo>
                    <a:pt x="2948711" y="1439863"/>
                  </a:lnTo>
                  <a:lnTo>
                    <a:pt x="2909009" y="1383506"/>
                  </a:lnTo>
                  <a:lnTo>
                    <a:pt x="2866925" y="1329531"/>
                  </a:lnTo>
                  <a:lnTo>
                    <a:pt x="2820870" y="1278731"/>
                  </a:lnTo>
                  <a:lnTo>
                    <a:pt x="2772434" y="1231106"/>
                  </a:lnTo>
                  <a:lnTo>
                    <a:pt x="2719233" y="1188244"/>
                  </a:lnTo>
                  <a:lnTo>
                    <a:pt x="2662856" y="1146969"/>
                  </a:lnTo>
                  <a:lnTo>
                    <a:pt x="2603303" y="1111250"/>
                  </a:lnTo>
                  <a:lnTo>
                    <a:pt x="2538985" y="1078706"/>
                  </a:lnTo>
                  <a:lnTo>
                    <a:pt x="2471491" y="1049338"/>
                  </a:lnTo>
                  <a:lnTo>
                    <a:pt x="2400028" y="1026319"/>
                  </a:lnTo>
                  <a:lnTo>
                    <a:pt x="2323800" y="1005681"/>
                  </a:lnTo>
                  <a:lnTo>
                    <a:pt x="2245189" y="989806"/>
                  </a:lnTo>
                  <a:lnTo>
                    <a:pt x="2161021" y="977106"/>
                  </a:lnTo>
                  <a:lnTo>
                    <a:pt x="2072088" y="970756"/>
                  </a:lnTo>
                  <a:close/>
                  <a:moveTo>
                    <a:pt x="1983966" y="0"/>
                  </a:moveTo>
                  <a:lnTo>
                    <a:pt x="2020485" y="0"/>
                  </a:lnTo>
                  <a:lnTo>
                    <a:pt x="2057799" y="1588"/>
                  </a:lnTo>
                  <a:lnTo>
                    <a:pt x="2096700" y="3969"/>
                  </a:lnTo>
                  <a:lnTo>
                    <a:pt x="2136395" y="7144"/>
                  </a:lnTo>
                  <a:lnTo>
                    <a:pt x="2175296" y="11113"/>
                  </a:lnTo>
                  <a:lnTo>
                    <a:pt x="2211816" y="15081"/>
                  </a:lnTo>
                  <a:lnTo>
                    <a:pt x="2246748" y="19844"/>
                  </a:lnTo>
                  <a:lnTo>
                    <a:pt x="2279298" y="22225"/>
                  </a:lnTo>
                  <a:lnTo>
                    <a:pt x="2307084" y="26194"/>
                  </a:lnTo>
                  <a:lnTo>
                    <a:pt x="2329314" y="27781"/>
                  </a:lnTo>
                  <a:lnTo>
                    <a:pt x="2418231" y="576263"/>
                  </a:lnTo>
                  <a:lnTo>
                    <a:pt x="2476980" y="587375"/>
                  </a:lnTo>
                  <a:lnTo>
                    <a:pt x="2535728" y="604044"/>
                  </a:lnTo>
                  <a:lnTo>
                    <a:pt x="2593683" y="625475"/>
                  </a:lnTo>
                  <a:lnTo>
                    <a:pt x="2647669" y="647700"/>
                  </a:lnTo>
                  <a:lnTo>
                    <a:pt x="2697685" y="672306"/>
                  </a:lnTo>
                  <a:lnTo>
                    <a:pt x="2712769" y="681038"/>
                  </a:lnTo>
                  <a:lnTo>
                    <a:pt x="2727853" y="691356"/>
                  </a:lnTo>
                  <a:lnTo>
                    <a:pt x="2745319" y="702469"/>
                  </a:lnTo>
                  <a:lnTo>
                    <a:pt x="2762785" y="713581"/>
                  </a:lnTo>
                  <a:lnTo>
                    <a:pt x="2778663" y="722313"/>
                  </a:lnTo>
                  <a:lnTo>
                    <a:pt x="2793747" y="727869"/>
                  </a:lnTo>
                  <a:lnTo>
                    <a:pt x="2811213" y="727869"/>
                  </a:lnTo>
                  <a:lnTo>
                    <a:pt x="2829473" y="721519"/>
                  </a:lnTo>
                  <a:lnTo>
                    <a:pt x="2847733" y="710406"/>
                  </a:lnTo>
                  <a:lnTo>
                    <a:pt x="2865199" y="696119"/>
                  </a:lnTo>
                  <a:lnTo>
                    <a:pt x="2882664" y="681038"/>
                  </a:lnTo>
                  <a:lnTo>
                    <a:pt x="2897749" y="667544"/>
                  </a:lnTo>
                  <a:lnTo>
                    <a:pt x="2912039" y="654050"/>
                  </a:lnTo>
                  <a:lnTo>
                    <a:pt x="2923947" y="645319"/>
                  </a:lnTo>
                  <a:lnTo>
                    <a:pt x="3034300" y="569119"/>
                  </a:lnTo>
                  <a:lnTo>
                    <a:pt x="3142271" y="493713"/>
                  </a:lnTo>
                  <a:lnTo>
                    <a:pt x="3168470" y="477838"/>
                  </a:lnTo>
                  <a:lnTo>
                    <a:pt x="3194669" y="463550"/>
                  </a:lnTo>
                  <a:lnTo>
                    <a:pt x="3220073" y="447675"/>
                  </a:lnTo>
                  <a:lnTo>
                    <a:pt x="3243891" y="431006"/>
                  </a:lnTo>
                  <a:lnTo>
                    <a:pt x="3266120" y="411163"/>
                  </a:lnTo>
                  <a:lnTo>
                    <a:pt x="3285967" y="421481"/>
                  </a:lnTo>
                  <a:lnTo>
                    <a:pt x="3309785" y="434975"/>
                  </a:lnTo>
                  <a:lnTo>
                    <a:pt x="3335190" y="452438"/>
                  </a:lnTo>
                  <a:lnTo>
                    <a:pt x="3362976" y="475456"/>
                  </a:lnTo>
                  <a:lnTo>
                    <a:pt x="3391557" y="498475"/>
                  </a:lnTo>
                  <a:lnTo>
                    <a:pt x="3420137" y="526256"/>
                  </a:lnTo>
                  <a:lnTo>
                    <a:pt x="3447924" y="554038"/>
                  </a:lnTo>
                  <a:lnTo>
                    <a:pt x="3474917" y="581025"/>
                  </a:lnTo>
                  <a:lnTo>
                    <a:pt x="3501909" y="608806"/>
                  </a:lnTo>
                  <a:lnTo>
                    <a:pt x="3526520" y="635000"/>
                  </a:lnTo>
                  <a:lnTo>
                    <a:pt x="3547956" y="660400"/>
                  </a:lnTo>
                  <a:lnTo>
                    <a:pt x="3565422" y="681038"/>
                  </a:lnTo>
                  <a:lnTo>
                    <a:pt x="3580506" y="700088"/>
                  </a:lnTo>
                  <a:lnTo>
                    <a:pt x="3591620" y="713581"/>
                  </a:lnTo>
                  <a:lnTo>
                    <a:pt x="3605117" y="726281"/>
                  </a:lnTo>
                  <a:lnTo>
                    <a:pt x="3620201" y="738981"/>
                  </a:lnTo>
                  <a:lnTo>
                    <a:pt x="3634491" y="752475"/>
                  </a:lnTo>
                  <a:lnTo>
                    <a:pt x="3645606" y="765969"/>
                  </a:lnTo>
                  <a:lnTo>
                    <a:pt x="3655927" y="784225"/>
                  </a:lnTo>
                  <a:lnTo>
                    <a:pt x="3661484" y="802481"/>
                  </a:lnTo>
                  <a:lnTo>
                    <a:pt x="3643224" y="819944"/>
                  </a:lnTo>
                  <a:lnTo>
                    <a:pt x="3628140" y="839788"/>
                  </a:lnTo>
                  <a:lnTo>
                    <a:pt x="3614644" y="861219"/>
                  </a:lnTo>
                  <a:lnTo>
                    <a:pt x="3601941" y="884238"/>
                  </a:lnTo>
                  <a:lnTo>
                    <a:pt x="3586857" y="906463"/>
                  </a:lnTo>
                  <a:lnTo>
                    <a:pt x="3550337" y="954088"/>
                  </a:lnTo>
                  <a:lnTo>
                    <a:pt x="3511436" y="1001713"/>
                  </a:lnTo>
                  <a:lnTo>
                    <a:pt x="3472535" y="1050131"/>
                  </a:lnTo>
                  <a:lnTo>
                    <a:pt x="3436809" y="1097756"/>
                  </a:lnTo>
                  <a:lnTo>
                    <a:pt x="3417755" y="1126331"/>
                  </a:lnTo>
                  <a:lnTo>
                    <a:pt x="3400290" y="1154906"/>
                  </a:lnTo>
                  <a:lnTo>
                    <a:pt x="3382824" y="1184275"/>
                  </a:lnTo>
                  <a:lnTo>
                    <a:pt x="3362976" y="1211263"/>
                  </a:lnTo>
                  <a:lnTo>
                    <a:pt x="3341541" y="1235075"/>
                  </a:lnTo>
                  <a:lnTo>
                    <a:pt x="3361388" y="1273969"/>
                  </a:lnTo>
                  <a:lnTo>
                    <a:pt x="3383618" y="1312863"/>
                  </a:lnTo>
                  <a:lnTo>
                    <a:pt x="3407435" y="1350169"/>
                  </a:lnTo>
                  <a:lnTo>
                    <a:pt x="3430458" y="1389063"/>
                  </a:lnTo>
                  <a:lnTo>
                    <a:pt x="3450306" y="1427956"/>
                  </a:lnTo>
                  <a:lnTo>
                    <a:pt x="3459038" y="1450181"/>
                  </a:lnTo>
                  <a:lnTo>
                    <a:pt x="3467771" y="1476375"/>
                  </a:lnTo>
                  <a:lnTo>
                    <a:pt x="3474917" y="1504950"/>
                  </a:lnTo>
                  <a:lnTo>
                    <a:pt x="3483650" y="1535113"/>
                  </a:lnTo>
                  <a:lnTo>
                    <a:pt x="3493176" y="1563688"/>
                  </a:lnTo>
                  <a:lnTo>
                    <a:pt x="3502703" y="1589881"/>
                  </a:lnTo>
                  <a:lnTo>
                    <a:pt x="3513024" y="1613694"/>
                  </a:lnTo>
                  <a:lnTo>
                    <a:pt x="3525726" y="1632744"/>
                  </a:lnTo>
                  <a:lnTo>
                    <a:pt x="3543986" y="1641475"/>
                  </a:lnTo>
                  <a:lnTo>
                    <a:pt x="3565422" y="1645444"/>
                  </a:lnTo>
                  <a:lnTo>
                    <a:pt x="3587651" y="1647825"/>
                  </a:lnTo>
                  <a:lnTo>
                    <a:pt x="3610674" y="1648619"/>
                  </a:lnTo>
                  <a:lnTo>
                    <a:pt x="3634491" y="1654175"/>
                  </a:lnTo>
                  <a:lnTo>
                    <a:pt x="3693240" y="1667669"/>
                  </a:lnTo>
                  <a:lnTo>
                    <a:pt x="3754371" y="1678781"/>
                  </a:lnTo>
                  <a:lnTo>
                    <a:pt x="3815501" y="1689894"/>
                  </a:lnTo>
                  <a:lnTo>
                    <a:pt x="3877426" y="1702594"/>
                  </a:lnTo>
                  <a:lnTo>
                    <a:pt x="3936175" y="1715294"/>
                  </a:lnTo>
                  <a:lnTo>
                    <a:pt x="3953640" y="1719263"/>
                  </a:lnTo>
                  <a:lnTo>
                    <a:pt x="3972694" y="1721644"/>
                  </a:lnTo>
                  <a:lnTo>
                    <a:pt x="3992542" y="1722438"/>
                  </a:lnTo>
                  <a:lnTo>
                    <a:pt x="4012389" y="1724025"/>
                  </a:lnTo>
                  <a:lnTo>
                    <a:pt x="4031443" y="1727994"/>
                  </a:lnTo>
                  <a:lnTo>
                    <a:pt x="4048909" y="1731169"/>
                  </a:lnTo>
                  <a:lnTo>
                    <a:pt x="4062405" y="1739106"/>
                  </a:lnTo>
                  <a:lnTo>
                    <a:pt x="4072726" y="1750219"/>
                  </a:lnTo>
                  <a:lnTo>
                    <a:pt x="4079077" y="1765300"/>
                  </a:lnTo>
                  <a:lnTo>
                    <a:pt x="4082253" y="1782763"/>
                  </a:lnTo>
                  <a:lnTo>
                    <a:pt x="4082253" y="1801813"/>
                  </a:lnTo>
                  <a:lnTo>
                    <a:pt x="4082253" y="1820069"/>
                  </a:lnTo>
                  <a:lnTo>
                    <a:pt x="4083841" y="1839913"/>
                  </a:lnTo>
                  <a:lnTo>
                    <a:pt x="4086222" y="1860550"/>
                  </a:lnTo>
                  <a:lnTo>
                    <a:pt x="4094955" y="1913731"/>
                  </a:lnTo>
                  <a:lnTo>
                    <a:pt x="4101307" y="1970088"/>
                  </a:lnTo>
                  <a:lnTo>
                    <a:pt x="4102894" y="2028825"/>
                  </a:lnTo>
                  <a:lnTo>
                    <a:pt x="4103688" y="2089150"/>
                  </a:lnTo>
                  <a:lnTo>
                    <a:pt x="4102894" y="2150269"/>
                  </a:lnTo>
                  <a:lnTo>
                    <a:pt x="4100513" y="2211388"/>
                  </a:lnTo>
                  <a:lnTo>
                    <a:pt x="4100513" y="2271713"/>
                  </a:lnTo>
                  <a:lnTo>
                    <a:pt x="4092574" y="2278063"/>
                  </a:lnTo>
                  <a:lnTo>
                    <a:pt x="4027474" y="2280444"/>
                  </a:lnTo>
                  <a:lnTo>
                    <a:pt x="3959992" y="2287588"/>
                  </a:lnTo>
                  <a:lnTo>
                    <a:pt x="3890922" y="2297906"/>
                  </a:lnTo>
                  <a:lnTo>
                    <a:pt x="3821852" y="2310606"/>
                  </a:lnTo>
                  <a:lnTo>
                    <a:pt x="3753577" y="2324100"/>
                  </a:lnTo>
                  <a:lnTo>
                    <a:pt x="3684507" y="2337594"/>
                  </a:lnTo>
                  <a:lnTo>
                    <a:pt x="3617819" y="2350294"/>
                  </a:lnTo>
                  <a:lnTo>
                    <a:pt x="3552719" y="2360613"/>
                  </a:lnTo>
                  <a:lnTo>
                    <a:pt x="3541604" y="2434431"/>
                  </a:lnTo>
                  <a:lnTo>
                    <a:pt x="3524139" y="2506663"/>
                  </a:lnTo>
                  <a:lnTo>
                    <a:pt x="3501909" y="2575719"/>
                  </a:lnTo>
                  <a:lnTo>
                    <a:pt x="3476504" y="2641600"/>
                  </a:lnTo>
                  <a:lnTo>
                    <a:pt x="3450306" y="2704306"/>
                  </a:lnTo>
                  <a:lnTo>
                    <a:pt x="3439191" y="2726531"/>
                  </a:lnTo>
                  <a:lnTo>
                    <a:pt x="3426488" y="2747963"/>
                  </a:lnTo>
                  <a:lnTo>
                    <a:pt x="3413786" y="2769394"/>
                  </a:lnTo>
                  <a:lnTo>
                    <a:pt x="3402671" y="2793206"/>
                  </a:lnTo>
                  <a:lnTo>
                    <a:pt x="3395526" y="2820194"/>
                  </a:lnTo>
                  <a:lnTo>
                    <a:pt x="3413786" y="2837656"/>
                  </a:lnTo>
                  <a:lnTo>
                    <a:pt x="3430458" y="2859088"/>
                  </a:lnTo>
                  <a:lnTo>
                    <a:pt x="3443954" y="2881313"/>
                  </a:lnTo>
                  <a:lnTo>
                    <a:pt x="3456657" y="2905125"/>
                  </a:lnTo>
                  <a:lnTo>
                    <a:pt x="3470153" y="2928144"/>
                  </a:lnTo>
                  <a:lnTo>
                    <a:pt x="3483650" y="2950369"/>
                  </a:lnTo>
                  <a:lnTo>
                    <a:pt x="3536841" y="3021806"/>
                  </a:lnTo>
                  <a:lnTo>
                    <a:pt x="3590826" y="3091656"/>
                  </a:lnTo>
                  <a:lnTo>
                    <a:pt x="3641636" y="3163888"/>
                  </a:lnTo>
                  <a:lnTo>
                    <a:pt x="3655927" y="3186906"/>
                  </a:lnTo>
                  <a:lnTo>
                    <a:pt x="3669423" y="3210719"/>
                  </a:lnTo>
                  <a:lnTo>
                    <a:pt x="3682919" y="3234531"/>
                  </a:lnTo>
                  <a:lnTo>
                    <a:pt x="3698003" y="3255169"/>
                  </a:lnTo>
                  <a:lnTo>
                    <a:pt x="3717057" y="3272631"/>
                  </a:lnTo>
                  <a:lnTo>
                    <a:pt x="3710706" y="3280569"/>
                  </a:lnTo>
                  <a:lnTo>
                    <a:pt x="3675774" y="3331369"/>
                  </a:lnTo>
                  <a:lnTo>
                    <a:pt x="3636873" y="3381375"/>
                  </a:lnTo>
                  <a:lnTo>
                    <a:pt x="3595590" y="3431381"/>
                  </a:lnTo>
                  <a:lnTo>
                    <a:pt x="3550337" y="3479006"/>
                  </a:lnTo>
                  <a:lnTo>
                    <a:pt x="3504291" y="3522663"/>
                  </a:lnTo>
                  <a:lnTo>
                    <a:pt x="3457451" y="3561556"/>
                  </a:lnTo>
                  <a:lnTo>
                    <a:pt x="3439191" y="3578225"/>
                  </a:lnTo>
                  <a:lnTo>
                    <a:pt x="3422519" y="3595688"/>
                  </a:lnTo>
                  <a:lnTo>
                    <a:pt x="3406641" y="3613944"/>
                  </a:lnTo>
                  <a:lnTo>
                    <a:pt x="3389969" y="3631406"/>
                  </a:lnTo>
                  <a:lnTo>
                    <a:pt x="3370121" y="3646488"/>
                  </a:lnTo>
                  <a:lnTo>
                    <a:pt x="3347892" y="3658394"/>
                  </a:lnTo>
                  <a:lnTo>
                    <a:pt x="3331220" y="3639344"/>
                  </a:lnTo>
                  <a:lnTo>
                    <a:pt x="3311372" y="3622675"/>
                  </a:lnTo>
                  <a:lnTo>
                    <a:pt x="3288349" y="3609181"/>
                  </a:lnTo>
                  <a:lnTo>
                    <a:pt x="3267708" y="3596481"/>
                  </a:lnTo>
                  <a:lnTo>
                    <a:pt x="3244684" y="3581400"/>
                  </a:lnTo>
                  <a:lnTo>
                    <a:pt x="3189905" y="3539331"/>
                  </a:lnTo>
                  <a:lnTo>
                    <a:pt x="3135920" y="3494088"/>
                  </a:lnTo>
                  <a:lnTo>
                    <a:pt x="3081140" y="3452019"/>
                  </a:lnTo>
                  <a:lnTo>
                    <a:pt x="3047002" y="3429000"/>
                  </a:lnTo>
                  <a:lnTo>
                    <a:pt x="3012865" y="3408363"/>
                  </a:lnTo>
                  <a:lnTo>
                    <a:pt x="2977933" y="3385344"/>
                  </a:lnTo>
                  <a:lnTo>
                    <a:pt x="2945383" y="3361531"/>
                  </a:lnTo>
                  <a:lnTo>
                    <a:pt x="2916802" y="3335338"/>
                  </a:lnTo>
                  <a:lnTo>
                    <a:pt x="2892985" y="3348831"/>
                  </a:lnTo>
                  <a:lnTo>
                    <a:pt x="2870756" y="3365500"/>
                  </a:lnTo>
                  <a:lnTo>
                    <a:pt x="2849320" y="3381375"/>
                  </a:lnTo>
                  <a:lnTo>
                    <a:pt x="2827885" y="3396456"/>
                  </a:lnTo>
                  <a:lnTo>
                    <a:pt x="2780251" y="3424238"/>
                  </a:lnTo>
                  <a:lnTo>
                    <a:pt x="2730235" y="3448050"/>
                  </a:lnTo>
                  <a:lnTo>
                    <a:pt x="2677837" y="3471863"/>
                  </a:lnTo>
                  <a:lnTo>
                    <a:pt x="2626234" y="3493294"/>
                  </a:lnTo>
                  <a:lnTo>
                    <a:pt x="2574630" y="3513138"/>
                  </a:lnTo>
                  <a:lnTo>
                    <a:pt x="2558752" y="3519488"/>
                  </a:lnTo>
                  <a:lnTo>
                    <a:pt x="2541286" y="3522663"/>
                  </a:lnTo>
                  <a:lnTo>
                    <a:pt x="2523820" y="3526631"/>
                  </a:lnTo>
                  <a:lnTo>
                    <a:pt x="2506354" y="3529013"/>
                  </a:lnTo>
                  <a:lnTo>
                    <a:pt x="2488888" y="3534569"/>
                  </a:lnTo>
                  <a:lnTo>
                    <a:pt x="2473804" y="3540125"/>
                  </a:lnTo>
                  <a:lnTo>
                    <a:pt x="2461102" y="3548856"/>
                  </a:lnTo>
                  <a:lnTo>
                    <a:pt x="2452369" y="3561556"/>
                  </a:lnTo>
                  <a:lnTo>
                    <a:pt x="2441254" y="3582988"/>
                  </a:lnTo>
                  <a:lnTo>
                    <a:pt x="2434903" y="3608388"/>
                  </a:lnTo>
                  <a:lnTo>
                    <a:pt x="2430933" y="3635375"/>
                  </a:lnTo>
                  <a:lnTo>
                    <a:pt x="2428552" y="3663156"/>
                  </a:lnTo>
                  <a:lnTo>
                    <a:pt x="2426170" y="3691731"/>
                  </a:lnTo>
                  <a:lnTo>
                    <a:pt x="2423788" y="3720306"/>
                  </a:lnTo>
                  <a:lnTo>
                    <a:pt x="2418231" y="3746500"/>
                  </a:lnTo>
                  <a:lnTo>
                    <a:pt x="2400765" y="3815556"/>
                  </a:lnTo>
                  <a:lnTo>
                    <a:pt x="2384887" y="3885406"/>
                  </a:lnTo>
                  <a:lnTo>
                    <a:pt x="2369803" y="3958431"/>
                  </a:lnTo>
                  <a:lnTo>
                    <a:pt x="2357894" y="4031456"/>
                  </a:lnTo>
                  <a:lnTo>
                    <a:pt x="2349161" y="4104481"/>
                  </a:lnTo>
                  <a:lnTo>
                    <a:pt x="2151479" y="4124325"/>
                  </a:lnTo>
                  <a:lnTo>
                    <a:pt x="1836299" y="4117975"/>
                  </a:lnTo>
                  <a:lnTo>
                    <a:pt x="1829948" y="4110831"/>
                  </a:lnTo>
                  <a:lnTo>
                    <a:pt x="1747382" y="3567906"/>
                  </a:lnTo>
                  <a:lnTo>
                    <a:pt x="1689427" y="3561556"/>
                  </a:lnTo>
                  <a:lnTo>
                    <a:pt x="1630678" y="3548856"/>
                  </a:lnTo>
                  <a:lnTo>
                    <a:pt x="1573517" y="3531394"/>
                  </a:lnTo>
                  <a:lnTo>
                    <a:pt x="1517944" y="3509169"/>
                  </a:lnTo>
                  <a:lnTo>
                    <a:pt x="1465546" y="3486944"/>
                  </a:lnTo>
                  <a:lnTo>
                    <a:pt x="1416324" y="3461544"/>
                  </a:lnTo>
                  <a:lnTo>
                    <a:pt x="1371866" y="3437731"/>
                  </a:lnTo>
                  <a:lnTo>
                    <a:pt x="1363133" y="3432969"/>
                  </a:lnTo>
                  <a:lnTo>
                    <a:pt x="1351224" y="3426619"/>
                  </a:lnTo>
                  <a:lnTo>
                    <a:pt x="1339316" y="3419475"/>
                  </a:lnTo>
                  <a:lnTo>
                    <a:pt x="1324232" y="3411538"/>
                  </a:lnTo>
                  <a:lnTo>
                    <a:pt x="1309147" y="3402806"/>
                  </a:lnTo>
                  <a:lnTo>
                    <a:pt x="1294063" y="3395663"/>
                  </a:lnTo>
                  <a:lnTo>
                    <a:pt x="1279773" y="3389313"/>
                  </a:lnTo>
                  <a:lnTo>
                    <a:pt x="1268658" y="3384550"/>
                  </a:lnTo>
                  <a:lnTo>
                    <a:pt x="1259925" y="3381375"/>
                  </a:lnTo>
                  <a:lnTo>
                    <a:pt x="1255162" y="3382963"/>
                  </a:lnTo>
                  <a:lnTo>
                    <a:pt x="1211497" y="3408363"/>
                  </a:lnTo>
                  <a:lnTo>
                    <a:pt x="1170214" y="3436938"/>
                  </a:lnTo>
                  <a:lnTo>
                    <a:pt x="1129725" y="3467100"/>
                  </a:lnTo>
                  <a:lnTo>
                    <a:pt x="1090030" y="3498056"/>
                  </a:lnTo>
                  <a:lnTo>
                    <a:pt x="1049541" y="3526631"/>
                  </a:lnTo>
                  <a:lnTo>
                    <a:pt x="1012227" y="3550444"/>
                  </a:lnTo>
                  <a:lnTo>
                    <a:pt x="971738" y="3571875"/>
                  </a:lnTo>
                  <a:lnTo>
                    <a:pt x="934425" y="3595688"/>
                  </a:lnTo>
                  <a:lnTo>
                    <a:pt x="912989" y="3613150"/>
                  </a:lnTo>
                  <a:lnTo>
                    <a:pt x="890760" y="3631406"/>
                  </a:lnTo>
                  <a:lnTo>
                    <a:pt x="867737" y="3650456"/>
                  </a:lnTo>
                  <a:lnTo>
                    <a:pt x="844714" y="3667919"/>
                  </a:lnTo>
                  <a:lnTo>
                    <a:pt x="817721" y="3683000"/>
                  </a:lnTo>
                  <a:lnTo>
                    <a:pt x="790728" y="3691731"/>
                  </a:lnTo>
                  <a:lnTo>
                    <a:pt x="769293" y="3665538"/>
                  </a:lnTo>
                  <a:lnTo>
                    <a:pt x="743094" y="3639344"/>
                  </a:lnTo>
                  <a:lnTo>
                    <a:pt x="713720" y="3613944"/>
                  </a:lnTo>
                  <a:lnTo>
                    <a:pt x="684345" y="3590131"/>
                  </a:lnTo>
                  <a:lnTo>
                    <a:pt x="654177" y="3569494"/>
                  </a:lnTo>
                  <a:lnTo>
                    <a:pt x="626390" y="3548063"/>
                  </a:lnTo>
                  <a:lnTo>
                    <a:pt x="530328" y="3437731"/>
                  </a:lnTo>
                  <a:lnTo>
                    <a:pt x="512862" y="3420269"/>
                  </a:lnTo>
                  <a:lnTo>
                    <a:pt x="492221" y="3400425"/>
                  </a:lnTo>
                  <a:lnTo>
                    <a:pt x="473961" y="3380581"/>
                  </a:lnTo>
                  <a:lnTo>
                    <a:pt x="457289" y="3359150"/>
                  </a:lnTo>
                  <a:lnTo>
                    <a:pt x="446174" y="3337719"/>
                  </a:lnTo>
                  <a:lnTo>
                    <a:pt x="441411" y="3313906"/>
                  </a:lnTo>
                  <a:lnTo>
                    <a:pt x="456495" y="3302000"/>
                  </a:lnTo>
                  <a:lnTo>
                    <a:pt x="467610" y="3287713"/>
                  </a:lnTo>
                  <a:lnTo>
                    <a:pt x="476342" y="3271838"/>
                  </a:lnTo>
                  <a:lnTo>
                    <a:pt x="485869" y="3255169"/>
                  </a:lnTo>
                  <a:lnTo>
                    <a:pt x="496190" y="3239294"/>
                  </a:lnTo>
                  <a:lnTo>
                    <a:pt x="577962" y="3126581"/>
                  </a:lnTo>
                  <a:lnTo>
                    <a:pt x="660528" y="3013075"/>
                  </a:lnTo>
                  <a:lnTo>
                    <a:pt x="674024" y="2995613"/>
                  </a:lnTo>
                  <a:lnTo>
                    <a:pt x="690696" y="2976563"/>
                  </a:lnTo>
                  <a:lnTo>
                    <a:pt x="706574" y="2959100"/>
                  </a:lnTo>
                  <a:lnTo>
                    <a:pt x="723246" y="2940050"/>
                  </a:lnTo>
                  <a:lnTo>
                    <a:pt x="736743" y="2920206"/>
                  </a:lnTo>
                  <a:lnTo>
                    <a:pt x="749445" y="2898775"/>
                  </a:lnTo>
                  <a:lnTo>
                    <a:pt x="756590" y="2875756"/>
                  </a:lnTo>
                  <a:lnTo>
                    <a:pt x="730392" y="2843213"/>
                  </a:lnTo>
                  <a:lnTo>
                    <a:pt x="706574" y="2806700"/>
                  </a:lnTo>
                  <a:lnTo>
                    <a:pt x="685139" y="2767013"/>
                  </a:lnTo>
                  <a:lnTo>
                    <a:pt x="666879" y="2724150"/>
                  </a:lnTo>
                  <a:lnTo>
                    <a:pt x="647826" y="2680494"/>
                  </a:lnTo>
                  <a:lnTo>
                    <a:pt x="631154" y="2636838"/>
                  </a:lnTo>
                  <a:lnTo>
                    <a:pt x="615276" y="2593975"/>
                  </a:lnTo>
                  <a:lnTo>
                    <a:pt x="598604" y="2552700"/>
                  </a:lnTo>
                  <a:lnTo>
                    <a:pt x="591458" y="2528888"/>
                  </a:lnTo>
                  <a:lnTo>
                    <a:pt x="586695" y="2502694"/>
                  </a:lnTo>
                  <a:lnTo>
                    <a:pt x="582726" y="2476500"/>
                  </a:lnTo>
                  <a:lnTo>
                    <a:pt x="577962" y="2451894"/>
                  </a:lnTo>
                  <a:lnTo>
                    <a:pt x="570023" y="2428875"/>
                  </a:lnTo>
                  <a:lnTo>
                    <a:pt x="557321" y="2409031"/>
                  </a:lnTo>
                  <a:lnTo>
                    <a:pt x="536679" y="2398713"/>
                  </a:lnTo>
                  <a:lnTo>
                    <a:pt x="512862" y="2393950"/>
                  </a:lnTo>
                  <a:lnTo>
                    <a:pt x="487457" y="2389981"/>
                  </a:lnTo>
                  <a:lnTo>
                    <a:pt x="459670" y="2389188"/>
                  </a:lnTo>
                  <a:lnTo>
                    <a:pt x="433472" y="2386806"/>
                  </a:lnTo>
                  <a:lnTo>
                    <a:pt x="407273" y="2381250"/>
                  </a:lnTo>
                  <a:lnTo>
                    <a:pt x="342173" y="2366963"/>
                  </a:lnTo>
                  <a:lnTo>
                    <a:pt x="274691" y="2354263"/>
                  </a:lnTo>
                  <a:lnTo>
                    <a:pt x="205621" y="2339975"/>
                  </a:lnTo>
                  <a:lnTo>
                    <a:pt x="140521" y="2326481"/>
                  </a:lnTo>
                  <a:lnTo>
                    <a:pt x="120674" y="2322513"/>
                  </a:lnTo>
                  <a:lnTo>
                    <a:pt x="99238" y="2321719"/>
                  </a:lnTo>
                  <a:lnTo>
                    <a:pt x="79391" y="2320131"/>
                  </a:lnTo>
                  <a:lnTo>
                    <a:pt x="59543" y="2317750"/>
                  </a:lnTo>
                  <a:lnTo>
                    <a:pt x="40489" y="2313781"/>
                  </a:lnTo>
                  <a:lnTo>
                    <a:pt x="23817" y="2305050"/>
                  </a:lnTo>
                  <a:lnTo>
                    <a:pt x="16672" y="2289969"/>
                  </a:lnTo>
                  <a:lnTo>
                    <a:pt x="11909" y="2269331"/>
                  </a:lnTo>
                  <a:lnTo>
                    <a:pt x="6351" y="2241550"/>
                  </a:lnTo>
                  <a:lnTo>
                    <a:pt x="3970" y="2211388"/>
                  </a:lnTo>
                  <a:lnTo>
                    <a:pt x="1588" y="2176463"/>
                  </a:lnTo>
                  <a:lnTo>
                    <a:pt x="0" y="2139950"/>
                  </a:lnTo>
                  <a:lnTo>
                    <a:pt x="0" y="2102644"/>
                  </a:lnTo>
                  <a:lnTo>
                    <a:pt x="1588" y="2065338"/>
                  </a:lnTo>
                  <a:lnTo>
                    <a:pt x="3176" y="2028031"/>
                  </a:lnTo>
                  <a:lnTo>
                    <a:pt x="5557" y="1993106"/>
                  </a:lnTo>
                  <a:lnTo>
                    <a:pt x="7939" y="1960563"/>
                  </a:lnTo>
                  <a:lnTo>
                    <a:pt x="10321" y="1931194"/>
                  </a:lnTo>
                  <a:lnTo>
                    <a:pt x="14290" y="1906588"/>
                  </a:lnTo>
                  <a:lnTo>
                    <a:pt x="18260" y="1887538"/>
                  </a:lnTo>
                  <a:lnTo>
                    <a:pt x="20642" y="1869281"/>
                  </a:lnTo>
                  <a:lnTo>
                    <a:pt x="20642" y="1851819"/>
                  </a:lnTo>
                  <a:lnTo>
                    <a:pt x="20642" y="1835150"/>
                  </a:lnTo>
                  <a:lnTo>
                    <a:pt x="20642" y="1819275"/>
                  </a:lnTo>
                  <a:lnTo>
                    <a:pt x="21436" y="1804988"/>
                  </a:lnTo>
                  <a:lnTo>
                    <a:pt x="27787" y="1793875"/>
                  </a:lnTo>
                  <a:lnTo>
                    <a:pt x="38108" y="1784350"/>
                  </a:lnTo>
                  <a:lnTo>
                    <a:pt x="571611" y="1695450"/>
                  </a:lnTo>
                  <a:lnTo>
                    <a:pt x="582726" y="1632744"/>
                  </a:lnTo>
                  <a:lnTo>
                    <a:pt x="598604" y="1571625"/>
                  </a:lnTo>
                  <a:lnTo>
                    <a:pt x="621627" y="1511300"/>
                  </a:lnTo>
                  <a:lnTo>
                    <a:pt x="647826" y="1454944"/>
                  </a:lnTo>
                  <a:lnTo>
                    <a:pt x="674024" y="1401763"/>
                  </a:lnTo>
                  <a:lnTo>
                    <a:pt x="701811" y="1351756"/>
                  </a:lnTo>
                  <a:lnTo>
                    <a:pt x="706574" y="1343819"/>
                  </a:lnTo>
                  <a:lnTo>
                    <a:pt x="712926" y="1331119"/>
                  </a:lnTo>
                  <a:lnTo>
                    <a:pt x="720071" y="1319213"/>
                  </a:lnTo>
                  <a:lnTo>
                    <a:pt x="728804" y="1304131"/>
                  </a:lnTo>
                  <a:lnTo>
                    <a:pt x="736743" y="1289050"/>
                  </a:lnTo>
                  <a:lnTo>
                    <a:pt x="743094" y="1275556"/>
                  </a:lnTo>
                  <a:lnTo>
                    <a:pt x="747857" y="1263650"/>
                  </a:lnTo>
                  <a:lnTo>
                    <a:pt x="750239" y="1254125"/>
                  </a:lnTo>
                  <a:lnTo>
                    <a:pt x="749445" y="1248569"/>
                  </a:lnTo>
                  <a:lnTo>
                    <a:pt x="739125" y="1223963"/>
                  </a:lnTo>
                  <a:lnTo>
                    <a:pt x="724040" y="1201738"/>
                  </a:lnTo>
                  <a:lnTo>
                    <a:pt x="706574" y="1180306"/>
                  </a:lnTo>
                  <a:lnTo>
                    <a:pt x="690696" y="1160463"/>
                  </a:lnTo>
                  <a:lnTo>
                    <a:pt x="674024" y="1139031"/>
                  </a:lnTo>
                  <a:lnTo>
                    <a:pt x="636711" y="1082675"/>
                  </a:lnTo>
                  <a:lnTo>
                    <a:pt x="602573" y="1026319"/>
                  </a:lnTo>
                  <a:lnTo>
                    <a:pt x="567641" y="969169"/>
                  </a:lnTo>
                  <a:lnTo>
                    <a:pt x="530328" y="912813"/>
                  </a:lnTo>
                  <a:lnTo>
                    <a:pt x="515244" y="892969"/>
                  </a:lnTo>
                  <a:lnTo>
                    <a:pt x="498572" y="873919"/>
                  </a:lnTo>
                  <a:lnTo>
                    <a:pt x="482694" y="854075"/>
                  </a:lnTo>
                  <a:lnTo>
                    <a:pt x="468403" y="832644"/>
                  </a:lnTo>
                  <a:lnTo>
                    <a:pt x="456495" y="808831"/>
                  </a:lnTo>
                  <a:lnTo>
                    <a:pt x="448556" y="782638"/>
                  </a:lnTo>
                  <a:lnTo>
                    <a:pt x="468403" y="765969"/>
                  </a:lnTo>
                  <a:lnTo>
                    <a:pt x="485075" y="747713"/>
                  </a:lnTo>
                  <a:lnTo>
                    <a:pt x="500953" y="727869"/>
                  </a:lnTo>
                  <a:lnTo>
                    <a:pt x="516038" y="706438"/>
                  </a:lnTo>
                  <a:lnTo>
                    <a:pt x="530328" y="686594"/>
                  </a:lnTo>
                  <a:lnTo>
                    <a:pt x="687521" y="528638"/>
                  </a:lnTo>
                  <a:lnTo>
                    <a:pt x="710544" y="511175"/>
                  </a:lnTo>
                  <a:lnTo>
                    <a:pt x="732773" y="493713"/>
                  </a:lnTo>
                  <a:lnTo>
                    <a:pt x="756590" y="477838"/>
                  </a:lnTo>
                  <a:lnTo>
                    <a:pt x="779614" y="460375"/>
                  </a:lnTo>
                  <a:lnTo>
                    <a:pt x="800255" y="439738"/>
                  </a:lnTo>
                  <a:lnTo>
                    <a:pt x="817721" y="419100"/>
                  </a:lnTo>
                  <a:lnTo>
                    <a:pt x="845508" y="434975"/>
                  </a:lnTo>
                  <a:lnTo>
                    <a:pt x="871706" y="454819"/>
                  </a:lnTo>
                  <a:lnTo>
                    <a:pt x="897905" y="475456"/>
                  </a:lnTo>
                  <a:lnTo>
                    <a:pt x="921722" y="495300"/>
                  </a:lnTo>
                  <a:lnTo>
                    <a:pt x="947921" y="515144"/>
                  </a:lnTo>
                  <a:lnTo>
                    <a:pt x="1016197" y="561181"/>
                  </a:lnTo>
                  <a:lnTo>
                    <a:pt x="1084473" y="604838"/>
                  </a:lnTo>
                  <a:lnTo>
                    <a:pt x="1152748" y="652463"/>
                  </a:lnTo>
                  <a:lnTo>
                    <a:pt x="1170214" y="665956"/>
                  </a:lnTo>
                  <a:lnTo>
                    <a:pt x="1187680" y="681038"/>
                  </a:lnTo>
                  <a:lnTo>
                    <a:pt x="1205146" y="697706"/>
                  </a:lnTo>
                  <a:lnTo>
                    <a:pt x="1222612" y="712788"/>
                  </a:lnTo>
                  <a:lnTo>
                    <a:pt x="1242459" y="725488"/>
                  </a:lnTo>
                  <a:lnTo>
                    <a:pt x="1265483" y="735013"/>
                  </a:lnTo>
                  <a:lnTo>
                    <a:pt x="1290094" y="741363"/>
                  </a:lnTo>
                  <a:lnTo>
                    <a:pt x="1306766" y="725488"/>
                  </a:lnTo>
                  <a:lnTo>
                    <a:pt x="1330583" y="710406"/>
                  </a:lnTo>
                  <a:lnTo>
                    <a:pt x="1359163" y="692944"/>
                  </a:lnTo>
                  <a:lnTo>
                    <a:pt x="1392507" y="676275"/>
                  </a:lnTo>
                  <a:lnTo>
                    <a:pt x="1430615" y="660400"/>
                  </a:lnTo>
                  <a:lnTo>
                    <a:pt x="1469516" y="645319"/>
                  </a:lnTo>
                  <a:lnTo>
                    <a:pt x="1510799" y="630238"/>
                  </a:lnTo>
                  <a:lnTo>
                    <a:pt x="1550494" y="615950"/>
                  </a:lnTo>
                  <a:lnTo>
                    <a:pt x="1589395" y="604044"/>
                  </a:lnTo>
                  <a:lnTo>
                    <a:pt x="1625915" y="592931"/>
                  </a:lnTo>
                  <a:lnTo>
                    <a:pt x="1658465" y="584200"/>
                  </a:lnTo>
                  <a:lnTo>
                    <a:pt x="1685458" y="576263"/>
                  </a:lnTo>
                  <a:lnTo>
                    <a:pt x="1694985" y="504825"/>
                  </a:lnTo>
                  <a:lnTo>
                    <a:pt x="1706893" y="431006"/>
                  </a:lnTo>
                  <a:lnTo>
                    <a:pt x="1721977" y="358775"/>
                  </a:lnTo>
                  <a:lnTo>
                    <a:pt x="1737061" y="287338"/>
                  </a:lnTo>
                  <a:lnTo>
                    <a:pt x="1754527" y="219869"/>
                  </a:lnTo>
                  <a:lnTo>
                    <a:pt x="1760085" y="196056"/>
                  </a:lnTo>
                  <a:lnTo>
                    <a:pt x="1762466" y="171450"/>
                  </a:lnTo>
                  <a:lnTo>
                    <a:pt x="1763260" y="145256"/>
                  </a:lnTo>
                  <a:lnTo>
                    <a:pt x="1765642" y="119063"/>
                  </a:lnTo>
                  <a:lnTo>
                    <a:pt x="1768818" y="92869"/>
                  </a:lnTo>
                  <a:lnTo>
                    <a:pt x="1771993" y="69056"/>
                  </a:lnTo>
                  <a:lnTo>
                    <a:pt x="1778344" y="46038"/>
                  </a:lnTo>
                  <a:lnTo>
                    <a:pt x="1788665" y="27781"/>
                  </a:lnTo>
                  <a:lnTo>
                    <a:pt x="1799780" y="22225"/>
                  </a:lnTo>
                  <a:lnTo>
                    <a:pt x="1813276" y="19844"/>
                  </a:lnTo>
                  <a:lnTo>
                    <a:pt x="1828360" y="19844"/>
                  </a:lnTo>
                  <a:lnTo>
                    <a:pt x="1845826" y="19844"/>
                  </a:lnTo>
                  <a:lnTo>
                    <a:pt x="1862498" y="19844"/>
                  </a:lnTo>
                  <a:lnTo>
                    <a:pt x="1877582" y="21431"/>
                  </a:lnTo>
                  <a:lnTo>
                    <a:pt x="1895842" y="11113"/>
                  </a:lnTo>
                  <a:lnTo>
                    <a:pt x="1921247" y="4763"/>
                  </a:lnTo>
                  <a:lnTo>
                    <a:pt x="1951415" y="1588"/>
                  </a:lnTo>
                  <a:close/>
                </a:path>
              </a:pathLst>
            </a:custGeom>
            <a:solidFill>
              <a:srgbClr val="74B230"/>
            </a:solidFill>
            <a:ln w="0">
              <a:solidFill>
                <a:srgbClr val="F0FF62"/>
              </a:solid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58" name="Freeform 12"/>
            <p:cNvSpPr>
              <a:spLocks noChangeAspect="1" noEditPoints="1"/>
            </p:cNvSpPr>
            <p:nvPr/>
          </p:nvSpPr>
          <p:spPr bwMode="auto">
            <a:xfrm>
              <a:off x="155684" y="5411251"/>
              <a:ext cx="776003" cy="776003"/>
            </a:xfrm>
            <a:custGeom>
              <a:avLst/>
              <a:gdLst>
                <a:gd name="T0" fmla="*/ 2028 w 6434"/>
                <a:gd name="T1" fmla="*/ 4305 h 6434"/>
                <a:gd name="T2" fmla="*/ 2336 w 6434"/>
                <a:gd name="T3" fmla="*/ 4570 h 6434"/>
                <a:gd name="T4" fmla="*/ 2544 w 6434"/>
                <a:gd name="T5" fmla="*/ 4217 h 6434"/>
                <a:gd name="T6" fmla="*/ 3515 w 6434"/>
                <a:gd name="T7" fmla="*/ 3833 h 6434"/>
                <a:gd name="T8" fmla="*/ 2962 w 6434"/>
                <a:gd name="T9" fmla="*/ 4389 h 6434"/>
                <a:gd name="T10" fmla="*/ 3229 w 6434"/>
                <a:gd name="T11" fmla="*/ 5134 h 6434"/>
                <a:gd name="T12" fmla="*/ 4011 w 6434"/>
                <a:gd name="T13" fmla="*/ 5213 h 6434"/>
                <a:gd name="T14" fmla="*/ 4420 w 6434"/>
                <a:gd name="T15" fmla="*/ 4553 h 6434"/>
                <a:gd name="T16" fmla="*/ 3997 w 6434"/>
                <a:gd name="T17" fmla="*/ 3884 h 6434"/>
                <a:gd name="T18" fmla="*/ 4393 w 6434"/>
                <a:gd name="T19" fmla="*/ 3313 h 6434"/>
                <a:gd name="T20" fmla="*/ 4463 w 6434"/>
                <a:gd name="T21" fmla="*/ 3714 h 6434"/>
                <a:gd name="T22" fmla="*/ 4847 w 6434"/>
                <a:gd name="T23" fmla="*/ 3576 h 6434"/>
                <a:gd name="T24" fmla="*/ 4646 w 6434"/>
                <a:gd name="T25" fmla="*/ 3223 h 6434"/>
                <a:gd name="T26" fmla="*/ 2948 w 6434"/>
                <a:gd name="T27" fmla="*/ 3182 h 6434"/>
                <a:gd name="T28" fmla="*/ 3207 w 6434"/>
                <a:gd name="T29" fmla="*/ 3498 h 6434"/>
                <a:gd name="T30" fmla="*/ 3472 w 6434"/>
                <a:gd name="T31" fmla="*/ 3188 h 6434"/>
                <a:gd name="T32" fmla="*/ 1696 w 6434"/>
                <a:gd name="T33" fmla="*/ 2225 h 6434"/>
                <a:gd name="T34" fmla="*/ 1082 w 6434"/>
                <a:gd name="T35" fmla="*/ 2718 h 6434"/>
                <a:gd name="T36" fmla="*/ 1265 w 6434"/>
                <a:gd name="T37" fmla="*/ 3488 h 6434"/>
                <a:gd name="T38" fmla="*/ 2028 w 6434"/>
                <a:gd name="T39" fmla="*/ 3654 h 6434"/>
                <a:gd name="T40" fmla="*/ 2513 w 6434"/>
                <a:gd name="T41" fmla="*/ 3042 h 6434"/>
                <a:gd name="T42" fmla="*/ 2166 w 6434"/>
                <a:gd name="T43" fmla="*/ 2330 h 6434"/>
                <a:gd name="T44" fmla="*/ 2562 w 6434"/>
                <a:gd name="T45" fmla="*/ 1696 h 6434"/>
                <a:gd name="T46" fmla="*/ 2562 w 6434"/>
                <a:gd name="T47" fmla="*/ 2104 h 6434"/>
                <a:gd name="T48" fmla="*/ 2964 w 6434"/>
                <a:gd name="T49" fmla="*/ 2034 h 6434"/>
                <a:gd name="T50" fmla="*/ 2827 w 6434"/>
                <a:gd name="T51" fmla="*/ 1651 h 6434"/>
                <a:gd name="T52" fmla="*/ 3613 w 6434"/>
                <a:gd name="T53" fmla="*/ 1599 h 6434"/>
                <a:gd name="T54" fmla="*/ 3447 w 6434"/>
                <a:gd name="T55" fmla="*/ 2363 h 6434"/>
                <a:gd name="T56" fmla="*/ 4059 w 6434"/>
                <a:gd name="T57" fmla="*/ 2847 h 6434"/>
                <a:gd name="T58" fmla="*/ 4771 w 6434"/>
                <a:gd name="T59" fmla="*/ 2500 h 6434"/>
                <a:gd name="T60" fmla="*/ 4761 w 6434"/>
                <a:gd name="T61" fmla="*/ 1712 h 6434"/>
                <a:gd name="T62" fmla="*/ 3012 w 6434"/>
                <a:gd name="T63" fmla="*/ 0 h 6434"/>
                <a:gd name="T64" fmla="*/ 3521 w 6434"/>
                <a:gd name="T65" fmla="*/ 195 h 6434"/>
                <a:gd name="T66" fmla="*/ 4030 w 6434"/>
                <a:gd name="T67" fmla="*/ 651 h 6434"/>
                <a:gd name="T68" fmla="*/ 4942 w 6434"/>
                <a:gd name="T69" fmla="*/ 493 h 6434"/>
                <a:gd name="T70" fmla="*/ 5239 w 6434"/>
                <a:gd name="T71" fmla="*/ 951 h 6434"/>
                <a:gd name="T72" fmla="*/ 5381 w 6434"/>
                <a:gd name="T73" fmla="*/ 1618 h 6434"/>
                <a:gd name="T74" fmla="*/ 6214 w 6434"/>
                <a:gd name="T75" fmla="*/ 2028 h 6434"/>
                <a:gd name="T76" fmla="*/ 6186 w 6434"/>
                <a:gd name="T77" fmla="*/ 2574 h 6434"/>
                <a:gd name="T78" fmla="*/ 5908 w 6434"/>
                <a:gd name="T79" fmla="*/ 3198 h 6434"/>
                <a:gd name="T80" fmla="*/ 6340 w 6434"/>
                <a:gd name="T81" fmla="*/ 4016 h 6434"/>
                <a:gd name="T82" fmla="*/ 5997 w 6434"/>
                <a:gd name="T83" fmla="*/ 4441 h 6434"/>
                <a:gd name="T84" fmla="*/ 5407 w 6434"/>
                <a:gd name="T85" fmla="*/ 4783 h 6434"/>
                <a:gd name="T86" fmla="*/ 5274 w 6434"/>
                <a:gd name="T87" fmla="*/ 5699 h 6434"/>
                <a:gd name="T88" fmla="*/ 4748 w 6434"/>
                <a:gd name="T89" fmla="*/ 5841 h 6434"/>
                <a:gd name="T90" fmla="*/ 4067 w 6434"/>
                <a:gd name="T91" fmla="*/ 5771 h 6434"/>
                <a:gd name="T92" fmla="*/ 3422 w 6434"/>
                <a:gd name="T93" fmla="*/ 6434 h 6434"/>
                <a:gd name="T94" fmla="*/ 2913 w 6434"/>
                <a:gd name="T95" fmla="*/ 6239 h 6434"/>
                <a:gd name="T96" fmla="*/ 2404 w 6434"/>
                <a:gd name="T97" fmla="*/ 5783 h 6434"/>
                <a:gd name="T98" fmla="*/ 1492 w 6434"/>
                <a:gd name="T99" fmla="*/ 5941 h 6434"/>
                <a:gd name="T100" fmla="*/ 1195 w 6434"/>
                <a:gd name="T101" fmla="*/ 5483 h 6434"/>
                <a:gd name="T102" fmla="*/ 1053 w 6434"/>
                <a:gd name="T103" fmla="*/ 4816 h 6434"/>
                <a:gd name="T104" fmla="*/ 220 w 6434"/>
                <a:gd name="T105" fmla="*/ 4406 h 6434"/>
                <a:gd name="T106" fmla="*/ 248 w 6434"/>
                <a:gd name="T107" fmla="*/ 3860 h 6434"/>
                <a:gd name="T108" fmla="*/ 526 w 6434"/>
                <a:gd name="T109" fmla="*/ 3237 h 6434"/>
                <a:gd name="T110" fmla="*/ 94 w 6434"/>
                <a:gd name="T111" fmla="*/ 2418 h 6434"/>
                <a:gd name="T112" fmla="*/ 437 w 6434"/>
                <a:gd name="T113" fmla="*/ 1993 h 6434"/>
                <a:gd name="T114" fmla="*/ 1028 w 6434"/>
                <a:gd name="T115" fmla="*/ 1651 h 6434"/>
                <a:gd name="T116" fmla="*/ 1160 w 6434"/>
                <a:gd name="T117" fmla="*/ 735 h 6434"/>
                <a:gd name="T118" fmla="*/ 1687 w 6434"/>
                <a:gd name="T119" fmla="*/ 593 h 6434"/>
                <a:gd name="T120" fmla="*/ 2365 w 6434"/>
                <a:gd name="T121" fmla="*/ 663 h 6434"/>
                <a:gd name="T122" fmla="*/ 3012 w 6434"/>
                <a:gd name="T123" fmla="*/ 0 h 6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34" h="6434">
                  <a:moveTo>
                    <a:pt x="2297" y="4042"/>
                  </a:moveTo>
                  <a:lnTo>
                    <a:pt x="2250" y="4046"/>
                  </a:lnTo>
                  <a:lnTo>
                    <a:pt x="2203" y="4057"/>
                  </a:lnTo>
                  <a:lnTo>
                    <a:pt x="2160" y="4077"/>
                  </a:lnTo>
                  <a:lnTo>
                    <a:pt x="2121" y="4104"/>
                  </a:lnTo>
                  <a:lnTo>
                    <a:pt x="2090" y="4137"/>
                  </a:lnTo>
                  <a:lnTo>
                    <a:pt x="2063" y="4174"/>
                  </a:lnTo>
                  <a:lnTo>
                    <a:pt x="2043" y="4215"/>
                  </a:lnTo>
                  <a:lnTo>
                    <a:pt x="2032" y="4258"/>
                  </a:lnTo>
                  <a:lnTo>
                    <a:pt x="2028" y="4305"/>
                  </a:lnTo>
                  <a:lnTo>
                    <a:pt x="2032" y="4352"/>
                  </a:lnTo>
                  <a:lnTo>
                    <a:pt x="2043" y="4397"/>
                  </a:lnTo>
                  <a:lnTo>
                    <a:pt x="2063" y="4441"/>
                  </a:lnTo>
                  <a:lnTo>
                    <a:pt x="2090" y="4478"/>
                  </a:lnTo>
                  <a:lnTo>
                    <a:pt x="2123" y="4512"/>
                  </a:lnTo>
                  <a:lnTo>
                    <a:pt x="2160" y="4537"/>
                  </a:lnTo>
                  <a:lnTo>
                    <a:pt x="2201" y="4556"/>
                  </a:lnTo>
                  <a:lnTo>
                    <a:pt x="2244" y="4570"/>
                  </a:lnTo>
                  <a:lnTo>
                    <a:pt x="2291" y="4574"/>
                  </a:lnTo>
                  <a:lnTo>
                    <a:pt x="2336" y="4570"/>
                  </a:lnTo>
                  <a:lnTo>
                    <a:pt x="2383" y="4558"/>
                  </a:lnTo>
                  <a:lnTo>
                    <a:pt x="2427" y="4539"/>
                  </a:lnTo>
                  <a:lnTo>
                    <a:pt x="2464" y="4512"/>
                  </a:lnTo>
                  <a:lnTo>
                    <a:pt x="2498" y="4478"/>
                  </a:lnTo>
                  <a:lnTo>
                    <a:pt x="2523" y="4441"/>
                  </a:lnTo>
                  <a:lnTo>
                    <a:pt x="2542" y="4400"/>
                  </a:lnTo>
                  <a:lnTo>
                    <a:pt x="2556" y="4358"/>
                  </a:lnTo>
                  <a:lnTo>
                    <a:pt x="2560" y="4311"/>
                  </a:lnTo>
                  <a:lnTo>
                    <a:pt x="2556" y="4264"/>
                  </a:lnTo>
                  <a:lnTo>
                    <a:pt x="2544" y="4217"/>
                  </a:lnTo>
                  <a:lnTo>
                    <a:pt x="2525" y="4174"/>
                  </a:lnTo>
                  <a:lnTo>
                    <a:pt x="2498" y="4137"/>
                  </a:lnTo>
                  <a:lnTo>
                    <a:pt x="2464" y="4104"/>
                  </a:lnTo>
                  <a:lnTo>
                    <a:pt x="2427" y="4077"/>
                  </a:lnTo>
                  <a:lnTo>
                    <a:pt x="2386" y="4059"/>
                  </a:lnTo>
                  <a:lnTo>
                    <a:pt x="2342" y="4046"/>
                  </a:lnTo>
                  <a:lnTo>
                    <a:pt x="2297" y="4042"/>
                  </a:lnTo>
                  <a:close/>
                  <a:moveTo>
                    <a:pt x="3683" y="3814"/>
                  </a:moveTo>
                  <a:lnTo>
                    <a:pt x="3599" y="3818"/>
                  </a:lnTo>
                  <a:lnTo>
                    <a:pt x="3515" y="3833"/>
                  </a:lnTo>
                  <a:lnTo>
                    <a:pt x="3433" y="3857"/>
                  </a:lnTo>
                  <a:lnTo>
                    <a:pt x="3354" y="3890"/>
                  </a:lnTo>
                  <a:lnTo>
                    <a:pt x="3281" y="3933"/>
                  </a:lnTo>
                  <a:lnTo>
                    <a:pt x="3213" y="3981"/>
                  </a:lnTo>
                  <a:lnTo>
                    <a:pt x="3153" y="4036"/>
                  </a:lnTo>
                  <a:lnTo>
                    <a:pt x="3100" y="4098"/>
                  </a:lnTo>
                  <a:lnTo>
                    <a:pt x="3053" y="4165"/>
                  </a:lnTo>
                  <a:lnTo>
                    <a:pt x="3014" y="4237"/>
                  </a:lnTo>
                  <a:lnTo>
                    <a:pt x="2985" y="4311"/>
                  </a:lnTo>
                  <a:lnTo>
                    <a:pt x="2962" y="4389"/>
                  </a:lnTo>
                  <a:lnTo>
                    <a:pt x="2948" y="4469"/>
                  </a:lnTo>
                  <a:lnTo>
                    <a:pt x="2944" y="4551"/>
                  </a:lnTo>
                  <a:lnTo>
                    <a:pt x="2948" y="4634"/>
                  </a:lnTo>
                  <a:lnTo>
                    <a:pt x="2964" y="4718"/>
                  </a:lnTo>
                  <a:lnTo>
                    <a:pt x="2987" y="4800"/>
                  </a:lnTo>
                  <a:lnTo>
                    <a:pt x="3020" y="4880"/>
                  </a:lnTo>
                  <a:lnTo>
                    <a:pt x="3063" y="4952"/>
                  </a:lnTo>
                  <a:lnTo>
                    <a:pt x="3112" y="5020"/>
                  </a:lnTo>
                  <a:lnTo>
                    <a:pt x="3166" y="5081"/>
                  </a:lnTo>
                  <a:lnTo>
                    <a:pt x="3229" y="5134"/>
                  </a:lnTo>
                  <a:lnTo>
                    <a:pt x="3295" y="5180"/>
                  </a:lnTo>
                  <a:lnTo>
                    <a:pt x="3367" y="5219"/>
                  </a:lnTo>
                  <a:lnTo>
                    <a:pt x="3441" y="5251"/>
                  </a:lnTo>
                  <a:lnTo>
                    <a:pt x="3519" y="5272"/>
                  </a:lnTo>
                  <a:lnTo>
                    <a:pt x="3599" y="5286"/>
                  </a:lnTo>
                  <a:lnTo>
                    <a:pt x="3681" y="5290"/>
                  </a:lnTo>
                  <a:lnTo>
                    <a:pt x="3765" y="5286"/>
                  </a:lnTo>
                  <a:lnTo>
                    <a:pt x="3849" y="5272"/>
                  </a:lnTo>
                  <a:lnTo>
                    <a:pt x="3931" y="5247"/>
                  </a:lnTo>
                  <a:lnTo>
                    <a:pt x="4011" y="5213"/>
                  </a:lnTo>
                  <a:lnTo>
                    <a:pt x="4083" y="5171"/>
                  </a:lnTo>
                  <a:lnTo>
                    <a:pt x="4151" y="5122"/>
                  </a:lnTo>
                  <a:lnTo>
                    <a:pt x="4211" y="5067"/>
                  </a:lnTo>
                  <a:lnTo>
                    <a:pt x="4264" y="5005"/>
                  </a:lnTo>
                  <a:lnTo>
                    <a:pt x="4311" y="4939"/>
                  </a:lnTo>
                  <a:lnTo>
                    <a:pt x="4350" y="4866"/>
                  </a:lnTo>
                  <a:lnTo>
                    <a:pt x="4379" y="4792"/>
                  </a:lnTo>
                  <a:lnTo>
                    <a:pt x="4402" y="4714"/>
                  </a:lnTo>
                  <a:lnTo>
                    <a:pt x="4416" y="4634"/>
                  </a:lnTo>
                  <a:lnTo>
                    <a:pt x="4420" y="4553"/>
                  </a:lnTo>
                  <a:lnTo>
                    <a:pt x="4416" y="4469"/>
                  </a:lnTo>
                  <a:lnTo>
                    <a:pt x="4400" y="4385"/>
                  </a:lnTo>
                  <a:lnTo>
                    <a:pt x="4377" y="4303"/>
                  </a:lnTo>
                  <a:lnTo>
                    <a:pt x="4344" y="4223"/>
                  </a:lnTo>
                  <a:lnTo>
                    <a:pt x="4301" y="4151"/>
                  </a:lnTo>
                  <a:lnTo>
                    <a:pt x="4252" y="4083"/>
                  </a:lnTo>
                  <a:lnTo>
                    <a:pt x="4198" y="4022"/>
                  </a:lnTo>
                  <a:lnTo>
                    <a:pt x="4135" y="3970"/>
                  </a:lnTo>
                  <a:lnTo>
                    <a:pt x="4069" y="3923"/>
                  </a:lnTo>
                  <a:lnTo>
                    <a:pt x="3997" y="3884"/>
                  </a:lnTo>
                  <a:lnTo>
                    <a:pt x="3923" y="3855"/>
                  </a:lnTo>
                  <a:lnTo>
                    <a:pt x="3845" y="3831"/>
                  </a:lnTo>
                  <a:lnTo>
                    <a:pt x="3765" y="3818"/>
                  </a:lnTo>
                  <a:lnTo>
                    <a:pt x="3683" y="3814"/>
                  </a:lnTo>
                  <a:close/>
                  <a:moveTo>
                    <a:pt x="4601" y="3217"/>
                  </a:moveTo>
                  <a:lnTo>
                    <a:pt x="4555" y="3221"/>
                  </a:lnTo>
                  <a:lnTo>
                    <a:pt x="4508" y="3233"/>
                  </a:lnTo>
                  <a:lnTo>
                    <a:pt x="4465" y="3254"/>
                  </a:lnTo>
                  <a:lnTo>
                    <a:pt x="4426" y="3279"/>
                  </a:lnTo>
                  <a:lnTo>
                    <a:pt x="4393" y="3313"/>
                  </a:lnTo>
                  <a:lnTo>
                    <a:pt x="4367" y="3350"/>
                  </a:lnTo>
                  <a:lnTo>
                    <a:pt x="4348" y="3391"/>
                  </a:lnTo>
                  <a:lnTo>
                    <a:pt x="4336" y="3435"/>
                  </a:lnTo>
                  <a:lnTo>
                    <a:pt x="4330" y="3480"/>
                  </a:lnTo>
                  <a:lnTo>
                    <a:pt x="4334" y="3527"/>
                  </a:lnTo>
                  <a:lnTo>
                    <a:pt x="4346" y="3574"/>
                  </a:lnTo>
                  <a:lnTo>
                    <a:pt x="4367" y="3617"/>
                  </a:lnTo>
                  <a:lnTo>
                    <a:pt x="4395" y="3656"/>
                  </a:lnTo>
                  <a:lnTo>
                    <a:pt x="4426" y="3687"/>
                  </a:lnTo>
                  <a:lnTo>
                    <a:pt x="4463" y="3714"/>
                  </a:lnTo>
                  <a:lnTo>
                    <a:pt x="4504" y="3734"/>
                  </a:lnTo>
                  <a:lnTo>
                    <a:pt x="4549" y="3745"/>
                  </a:lnTo>
                  <a:lnTo>
                    <a:pt x="4594" y="3749"/>
                  </a:lnTo>
                  <a:lnTo>
                    <a:pt x="4640" y="3745"/>
                  </a:lnTo>
                  <a:lnTo>
                    <a:pt x="4687" y="3734"/>
                  </a:lnTo>
                  <a:lnTo>
                    <a:pt x="4730" y="3714"/>
                  </a:lnTo>
                  <a:lnTo>
                    <a:pt x="4769" y="3687"/>
                  </a:lnTo>
                  <a:lnTo>
                    <a:pt x="4802" y="3654"/>
                  </a:lnTo>
                  <a:lnTo>
                    <a:pt x="4827" y="3617"/>
                  </a:lnTo>
                  <a:lnTo>
                    <a:pt x="4847" y="3576"/>
                  </a:lnTo>
                  <a:lnTo>
                    <a:pt x="4859" y="3533"/>
                  </a:lnTo>
                  <a:lnTo>
                    <a:pt x="4863" y="3486"/>
                  </a:lnTo>
                  <a:lnTo>
                    <a:pt x="4861" y="3441"/>
                  </a:lnTo>
                  <a:lnTo>
                    <a:pt x="4847" y="3394"/>
                  </a:lnTo>
                  <a:lnTo>
                    <a:pt x="4827" y="3350"/>
                  </a:lnTo>
                  <a:lnTo>
                    <a:pt x="4800" y="3313"/>
                  </a:lnTo>
                  <a:lnTo>
                    <a:pt x="4769" y="3279"/>
                  </a:lnTo>
                  <a:lnTo>
                    <a:pt x="4732" y="3254"/>
                  </a:lnTo>
                  <a:lnTo>
                    <a:pt x="4691" y="3235"/>
                  </a:lnTo>
                  <a:lnTo>
                    <a:pt x="4646" y="3223"/>
                  </a:lnTo>
                  <a:lnTo>
                    <a:pt x="4601" y="3217"/>
                  </a:lnTo>
                  <a:close/>
                  <a:moveTo>
                    <a:pt x="3213" y="2966"/>
                  </a:moveTo>
                  <a:lnTo>
                    <a:pt x="3166" y="2969"/>
                  </a:lnTo>
                  <a:lnTo>
                    <a:pt x="3120" y="2981"/>
                  </a:lnTo>
                  <a:lnTo>
                    <a:pt x="3077" y="3001"/>
                  </a:lnTo>
                  <a:lnTo>
                    <a:pt x="3038" y="3028"/>
                  </a:lnTo>
                  <a:lnTo>
                    <a:pt x="3006" y="3061"/>
                  </a:lnTo>
                  <a:lnTo>
                    <a:pt x="2979" y="3098"/>
                  </a:lnTo>
                  <a:lnTo>
                    <a:pt x="2960" y="3139"/>
                  </a:lnTo>
                  <a:lnTo>
                    <a:pt x="2948" y="3182"/>
                  </a:lnTo>
                  <a:lnTo>
                    <a:pt x="2944" y="3229"/>
                  </a:lnTo>
                  <a:lnTo>
                    <a:pt x="2948" y="3274"/>
                  </a:lnTo>
                  <a:lnTo>
                    <a:pt x="2960" y="3320"/>
                  </a:lnTo>
                  <a:lnTo>
                    <a:pt x="2979" y="3365"/>
                  </a:lnTo>
                  <a:lnTo>
                    <a:pt x="3006" y="3402"/>
                  </a:lnTo>
                  <a:lnTo>
                    <a:pt x="3038" y="3435"/>
                  </a:lnTo>
                  <a:lnTo>
                    <a:pt x="3077" y="3461"/>
                  </a:lnTo>
                  <a:lnTo>
                    <a:pt x="3118" y="3480"/>
                  </a:lnTo>
                  <a:lnTo>
                    <a:pt x="3160" y="3494"/>
                  </a:lnTo>
                  <a:lnTo>
                    <a:pt x="3207" y="3498"/>
                  </a:lnTo>
                  <a:lnTo>
                    <a:pt x="3252" y="3494"/>
                  </a:lnTo>
                  <a:lnTo>
                    <a:pt x="3299" y="3482"/>
                  </a:lnTo>
                  <a:lnTo>
                    <a:pt x="3344" y="3463"/>
                  </a:lnTo>
                  <a:lnTo>
                    <a:pt x="3381" y="3435"/>
                  </a:lnTo>
                  <a:lnTo>
                    <a:pt x="3414" y="3402"/>
                  </a:lnTo>
                  <a:lnTo>
                    <a:pt x="3439" y="3365"/>
                  </a:lnTo>
                  <a:lnTo>
                    <a:pt x="3459" y="3324"/>
                  </a:lnTo>
                  <a:lnTo>
                    <a:pt x="3470" y="3281"/>
                  </a:lnTo>
                  <a:lnTo>
                    <a:pt x="3476" y="3235"/>
                  </a:lnTo>
                  <a:lnTo>
                    <a:pt x="3472" y="3188"/>
                  </a:lnTo>
                  <a:lnTo>
                    <a:pt x="3461" y="3141"/>
                  </a:lnTo>
                  <a:lnTo>
                    <a:pt x="3439" y="3098"/>
                  </a:lnTo>
                  <a:lnTo>
                    <a:pt x="3414" y="3059"/>
                  </a:lnTo>
                  <a:lnTo>
                    <a:pt x="3381" y="3028"/>
                  </a:lnTo>
                  <a:lnTo>
                    <a:pt x="3344" y="3001"/>
                  </a:lnTo>
                  <a:lnTo>
                    <a:pt x="3303" y="2981"/>
                  </a:lnTo>
                  <a:lnTo>
                    <a:pt x="3258" y="2969"/>
                  </a:lnTo>
                  <a:lnTo>
                    <a:pt x="3213" y="2966"/>
                  </a:lnTo>
                  <a:close/>
                  <a:moveTo>
                    <a:pt x="1780" y="2221"/>
                  </a:moveTo>
                  <a:lnTo>
                    <a:pt x="1696" y="2225"/>
                  </a:lnTo>
                  <a:lnTo>
                    <a:pt x="1614" y="2240"/>
                  </a:lnTo>
                  <a:lnTo>
                    <a:pt x="1531" y="2264"/>
                  </a:lnTo>
                  <a:lnTo>
                    <a:pt x="1453" y="2299"/>
                  </a:lnTo>
                  <a:lnTo>
                    <a:pt x="1378" y="2340"/>
                  </a:lnTo>
                  <a:lnTo>
                    <a:pt x="1310" y="2388"/>
                  </a:lnTo>
                  <a:lnTo>
                    <a:pt x="1250" y="2445"/>
                  </a:lnTo>
                  <a:lnTo>
                    <a:pt x="1197" y="2505"/>
                  </a:lnTo>
                  <a:lnTo>
                    <a:pt x="1150" y="2572"/>
                  </a:lnTo>
                  <a:lnTo>
                    <a:pt x="1113" y="2644"/>
                  </a:lnTo>
                  <a:lnTo>
                    <a:pt x="1082" y="2718"/>
                  </a:lnTo>
                  <a:lnTo>
                    <a:pt x="1059" y="2796"/>
                  </a:lnTo>
                  <a:lnTo>
                    <a:pt x="1045" y="2878"/>
                  </a:lnTo>
                  <a:lnTo>
                    <a:pt x="1041" y="2960"/>
                  </a:lnTo>
                  <a:lnTo>
                    <a:pt x="1045" y="3042"/>
                  </a:lnTo>
                  <a:lnTo>
                    <a:pt x="1061" y="3125"/>
                  </a:lnTo>
                  <a:lnTo>
                    <a:pt x="1084" y="3207"/>
                  </a:lnTo>
                  <a:lnTo>
                    <a:pt x="1119" y="3287"/>
                  </a:lnTo>
                  <a:lnTo>
                    <a:pt x="1160" y="3361"/>
                  </a:lnTo>
                  <a:lnTo>
                    <a:pt x="1209" y="3428"/>
                  </a:lnTo>
                  <a:lnTo>
                    <a:pt x="1265" y="3488"/>
                  </a:lnTo>
                  <a:lnTo>
                    <a:pt x="1326" y="3541"/>
                  </a:lnTo>
                  <a:lnTo>
                    <a:pt x="1392" y="3587"/>
                  </a:lnTo>
                  <a:lnTo>
                    <a:pt x="1464" y="3626"/>
                  </a:lnTo>
                  <a:lnTo>
                    <a:pt x="1538" y="3658"/>
                  </a:lnTo>
                  <a:lnTo>
                    <a:pt x="1616" y="3679"/>
                  </a:lnTo>
                  <a:lnTo>
                    <a:pt x="1698" y="3693"/>
                  </a:lnTo>
                  <a:lnTo>
                    <a:pt x="1780" y="3697"/>
                  </a:lnTo>
                  <a:lnTo>
                    <a:pt x="1862" y="3693"/>
                  </a:lnTo>
                  <a:lnTo>
                    <a:pt x="1946" y="3679"/>
                  </a:lnTo>
                  <a:lnTo>
                    <a:pt x="2028" y="3654"/>
                  </a:lnTo>
                  <a:lnTo>
                    <a:pt x="2108" y="3621"/>
                  </a:lnTo>
                  <a:lnTo>
                    <a:pt x="2182" y="3578"/>
                  </a:lnTo>
                  <a:lnTo>
                    <a:pt x="2248" y="3529"/>
                  </a:lnTo>
                  <a:lnTo>
                    <a:pt x="2308" y="3474"/>
                  </a:lnTo>
                  <a:lnTo>
                    <a:pt x="2363" y="3412"/>
                  </a:lnTo>
                  <a:lnTo>
                    <a:pt x="2408" y="3346"/>
                  </a:lnTo>
                  <a:lnTo>
                    <a:pt x="2447" y="3276"/>
                  </a:lnTo>
                  <a:lnTo>
                    <a:pt x="2478" y="3199"/>
                  </a:lnTo>
                  <a:lnTo>
                    <a:pt x="2500" y="3121"/>
                  </a:lnTo>
                  <a:lnTo>
                    <a:pt x="2513" y="3042"/>
                  </a:lnTo>
                  <a:lnTo>
                    <a:pt x="2517" y="2960"/>
                  </a:lnTo>
                  <a:lnTo>
                    <a:pt x="2513" y="2876"/>
                  </a:lnTo>
                  <a:lnTo>
                    <a:pt x="2500" y="2794"/>
                  </a:lnTo>
                  <a:lnTo>
                    <a:pt x="2474" y="2710"/>
                  </a:lnTo>
                  <a:lnTo>
                    <a:pt x="2441" y="2630"/>
                  </a:lnTo>
                  <a:lnTo>
                    <a:pt x="2400" y="2558"/>
                  </a:lnTo>
                  <a:lnTo>
                    <a:pt x="2349" y="2490"/>
                  </a:lnTo>
                  <a:lnTo>
                    <a:pt x="2295" y="2429"/>
                  </a:lnTo>
                  <a:lnTo>
                    <a:pt x="2232" y="2377"/>
                  </a:lnTo>
                  <a:lnTo>
                    <a:pt x="2166" y="2330"/>
                  </a:lnTo>
                  <a:lnTo>
                    <a:pt x="2096" y="2291"/>
                  </a:lnTo>
                  <a:lnTo>
                    <a:pt x="2020" y="2262"/>
                  </a:lnTo>
                  <a:lnTo>
                    <a:pt x="1942" y="2238"/>
                  </a:lnTo>
                  <a:lnTo>
                    <a:pt x="1862" y="2225"/>
                  </a:lnTo>
                  <a:lnTo>
                    <a:pt x="1780" y="2221"/>
                  </a:lnTo>
                  <a:close/>
                  <a:moveTo>
                    <a:pt x="2737" y="1634"/>
                  </a:moveTo>
                  <a:lnTo>
                    <a:pt x="2691" y="1638"/>
                  </a:lnTo>
                  <a:lnTo>
                    <a:pt x="2644" y="1649"/>
                  </a:lnTo>
                  <a:lnTo>
                    <a:pt x="2601" y="1671"/>
                  </a:lnTo>
                  <a:lnTo>
                    <a:pt x="2562" y="1696"/>
                  </a:lnTo>
                  <a:lnTo>
                    <a:pt x="2529" y="1729"/>
                  </a:lnTo>
                  <a:lnTo>
                    <a:pt x="2503" y="1766"/>
                  </a:lnTo>
                  <a:lnTo>
                    <a:pt x="2484" y="1807"/>
                  </a:lnTo>
                  <a:lnTo>
                    <a:pt x="2472" y="1852"/>
                  </a:lnTo>
                  <a:lnTo>
                    <a:pt x="2466" y="1897"/>
                  </a:lnTo>
                  <a:lnTo>
                    <a:pt x="2470" y="1944"/>
                  </a:lnTo>
                  <a:lnTo>
                    <a:pt x="2484" y="1991"/>
                  </a:lnTo>
                  <a:lnTo>
                    <a:pt x="2503" y="2034"/>
                  </a:lnTo>
                  <a:lnTo>
                    <a:pt x="2531" y="2073"/>
                  </a:lnTo>
                  <a:lnTo>
                    <a:pt x="2562" y="2104"/>
                  </a:lnTo>
                  <a:lnTo>
                    <a:pt x="2599" y="2131"/>
                  </a:lnTo>
                  <a:lnTo>
                    <a:pt x="2640" y="2151"/>
                  </a:lnTo>
                  <a:lnTo>
                    <a:pt x="2685" y="2162"/>
                  </a:lnTo>
                  <a:lnTo>
                    <a:pt x="2730" y="2166"/>
                  </a:lnTo>
                  <a:lnTo>
                    <a:pt x="2776" y="2162"/>
                  </a:lnTo>
                  <a:lnTo>
                    <a:pt x="2823" y="2151"/>
                  </a:lnTo>
                  <a:lnTo>
                    <a:pt x="2866" y="2131"/>
                  </a:lnTo>
                  <a:lnTo>
                    <a:pt x="2905" y="2104"/>
                  </a:lnTo>
                  <a:lnTo>
                    <a:pt x="2938" y="2073"/>
                  </a:lnTo>
                  <a:lnTo>
                    <a:pt x="2964" y="2034"/>
                  </a:lnTo>
                  <a:lnTo>
                    <a:pt x="2983" y="1993"/>
                  </a:lnTo>
                  <a:lnTo>
                    <a:pt x="2995" y="1950"/>
                  </a:lnTo>
                  <a:lnTo>
                    <a:pt x="3001" y="1903"/>
                  </a:lnTo>
                  <a:lnTo>
                    <a:pt x="2997" y="1858"/>
                  </a:lnTo>
                  <a:lnTo>
                    <a:pt x="2985" y="1811"/>
                  </a:lnTo>
                  <a:lnTo>
                    <a:pt x="2964" y="1766"/>
                  </a:lnTo>
                  <a:lnTo>
                    <a:pt x="2936" y="1729"/>
                  </a:lnTo>
                  <a:lnTo>
                    <a:pt x="2905" y="1696"/>
                  </a:lnTo>
                  <a:lnTo>
                    <a:pt x="2868" y="1671"/>
                  </a:lnTo>
                  <a:lnTo>
                    <a:pt x="2827" y="1651"/>
                  </a:lnTo>
                  <a:lnTo>
                    <a:pt x="2782" y="1640"/>
                  </a:lnTo>
                  <a:lnTo>
                    <a:pt x="2737" y="1634"/>
                  </a:lnTo>
                  <a:close/>
                  <a:moveTo>
                    <a:pt x="4143" y="1375"/>
                  </a:moveTo>
                  <a:lnTo>
                    <a:pt x="4059" y="1380"/>
                  </a:lnTo>
                  <a:lnTo>
                    <a:pt x="3977" y="1394"/>
                  </a:lnTo>
                  <a:lnTo>
                    <a:pt x="3894" y="1419"/>
                  </a:lnTo>
                  <a:lnTo>
                    <a:pt x="3814" y="1453"/>
                  </a:lnTo>
                  <a:lnTo>
                    <a:pt x="3741" y="1494"/>
                  </a:lnTo>
                  <a:lnTo>
                    <a:pt x="3673" y="1542"/>
                  </a:lnTo>
                  <a:lnTo>
                    <a:pt x="3613" y="1599"/>
                  </a:lnTo>
                  <a:lnTo>
                    <a:pt x="3560" y="1661"/>
                  </a:lnTo>
                  <a:lnTo>
                    <a:pt x="3513" y="1727"/>
                  </a:lnTo>
                  <a:lnTo>
                    <a:pt x="3474" y="1798"/>
                  </a:lnTo>
                  <a:lnTo>
                    <a:pt x="3445" y="1874"/>
                  </a:lnTo>
                  <a:lnTo>
                    <a:pt x="3422" y="1952"/>
                  </a:lnTo>
                  <a:lnTo>
                    <a:pt x="3408" y="2032"/>
                  </a:lnTo>
                  <a:lnTo>
                    <a:pt x="3404" y="2114"/>
                  </a:lnTo>
                  <a:lnTo>
                    <a:pt x="3408" y="2197"/>
                  </a:lnTo>
                  <a:lnTo>
                    <a:pt x="3424" y="2279"/>
                  </a:lnTo>
                  <a:lnTo>
                    <a:pt x="3447" y="2363"/>
                  </a:lnTo>
                  <a:lnTo>
                    <a:pt x="3480" y="2441"/>
                  </a:lnTo>
                  <a:lnTo>
                    <a:pt x="3523" y="2515"/>
                  </a:lnTo>
                  <a:lnTo>
                    <a:pt x="3572" y="2581"/>
                  </a:lnTo>
                  <a:lnTo>
                    <a:pt x="3628" y="2642"/>
                  </a:lnTo>
                  <a:lnTo>
                    <a:pt x="3689" y="2696"/>
                  </a:lnTo>
                  <a:lnTo>
                    <a:pt x="3755" y="2743"/>
                  </a:lnTo>
                  <a:lnTo>
                    <a:pt x="3827" y="2780"/>
                  </a:lnTo>
                  <a:lnTo>
                    <a:pt x="3901" y="2811"/>
                  </a:lnTo>
                  <a:lnTo>
                    <a:pt x="3979" y="2833"/>
                  </a:lnTo>
                  <a:lnTo>
                    <a:pt x="4059" y="2847"/>
                  </a:lnTo>
                  <a:lnTo>
                    <a:pt x="4143" y="2852"/>
                  </a:lnTo>
                  <a:lnTo>
                    <a:pt x="4225" y="2847"/>
                  </a:lnTo>
                  <a:lnTo>
                    <a:pt x="4309" y="2833"/>
                  </a:lnTo>
                  <a:lnTo>
                    <a:pt x="4391" y="2810"/>
                  </a:lnTo>
                  <a:lnTo>
                    <a:pt x="4471" y="2774"/>
                  </a:lnTo>
                  <a:lnTo>
                    <a:pt x="4545" y="2734"/>
                  </a:lnTo>
                  <a:lnTo>
                    <a:pt x="4611" y="2685"/>
                  </a:lnTo>
                  <a:lnTo>
                    <a:pt x="4671" y="2628"/>
                  </a:lnTo>
                  <a:lnTo>
                    <a:pt x="4724" y="2568"/>
                  </a:lnTo>
                  <a:lnTo>
                    <a:pt x="4771" y="2500"/>
                  </a:lnTo>
                  <a:lnTo>
                    <a:pt x="4810" y="2429"/>
                  </a:lnTo>
                  <a:lnTo>
                    <a:pt x="4841" y="2355"/>
                  </a:lnTo>
                  <a:lnTo>
                    <a:pt x="4863" y="2277"/>
                  </a:lnTo>
                  <a:lnTo>
                    <a:pt x="4876" y="2195"/>
                  </a:lnTo>
                  <a:lnTo>
                    <a:pt x="4880" y="2114"/>
                  </a:lnTo>
                  <a:lnTo>
                    <a:pt x="4876" y="2032"/>
                  </a:lnTo>
                  <a:lnTo>
                    <a:pt x="4863" y="1948"/>
                  </a:lnTo>
                  <a:lnTo>
                    <a:pt x="4837" y="1866"/>
                  </a:lnTo>
                  <a:lnTo>
                    <a:pt x="4804" y="1786"/>
                  </a:lnTo>
                  <a:lnTo>
                    <a:pt x="4761" y="1712"/>
                  </a:lnTo>
                  <a:lnTo>
                    <a:pt x="4712" y="1646"/>
                  </a:lnTo>
                  <a:lnTo>
                    <a:pt x="4658" y="1585"/>
                  </a:lnTo>
                  <a:lnTo>
                    <a:pt x="4595" y="1531"/>
                  </a:lnTo>
                  <a:lnTo>
                    <a:pt x="4529" y="1486"/>
                  </a:lnTo>
                  <a:lnTo>
                    <a:pt x="4459" y="1447"/>
                  </a:lnTo>
                  <a:lnTo>
                    <a:pt x="4383" y="1416"/>
                  </a:lnTo>
                  <a:lnTo>
                    <a:pt x="4305" y="1394"/>
                  </a:lnTo>
                  <a:lnTo>
                    <a:pt x="4225" y="1380"/>
                  </a:lnTo>
                  <a:lnTo>
                    <a:pt x="4143" y="1375"/>
                  </a:lnTo>
                  <a:close/>
                  <a:moveTo>
                    <a:pt x="3012" y="0"/>
                  </a:moveTo>
                  <a:lnTo>
                    <a:pt x="3047" y="88"/>
                  </a:lnTo>
                  <a:lnTo>
                    <a:pt x="3082" y="183"/>
                  </a:lnTo>
                  <a:lnTo>
                    <a:pt x="3120" y="289"/>
                  </a:lnTo>
                  <a:lnTo>
                    <a:pt x="3157" y="404"/>
                  </a:lnTo>
                  <a:lnTo>
                    <a:pt x="3198" y="526"/>
                  </a:lnTo>
                  <a:lnTo>
                    <a:pt x="3215" y="526"/>
                  </a:lnTo>
                  <a:lnTo>
                    <a:pt x="3389" y="532"/>
                  </a:lnTo>
                  <a:lnTo>
                    <a:pt x="3435" y="409"/>
                  </a:lnTo>
                  <a:lnTo>
                    <a:pt x="3478" y="298"/>
                  </a:lnTo>
                  <a:lnTo>
                    <a:pt x="3521" y="195"/>
                  </a:lnTo>
                  <a:lnTo>
                    <a:pt x="3562" y="101"/>
                  </a:lnTo>
                  <a:lnTo>
                    <a:pt x="3601" y="16"/>
                  </a:lnTo>
                  <a:lnTo>
                    <a:pt x="3741" y="37"/>
                  </a:lnTo>
                  <a:lnTo>
                    <a:pt x="3880" y="62"/>
                  </a:lnTo>
                  <a:lnTo>
                    <a:pt x="4016" y="94"/>
                  </a:lnTo>
                  <a:lnTo>
                    <a:pt x="4022" y="187"/>
                  </a:lnTo>
                  <a:lnTo>
                    <a:pt x="4026" y="289"/>
                  </a:lnTo>
                  <a:lnTo>
                    <a:pt x="4030" y="400"/>
                  </a:lnTo>
                  <a:lnTo>
                    <a:pt x="4030" y="521"/>
                  </a:lnTo>
                  <a:lnTo>
                    <a:pt x="4030" y="651"/>
                  </a:lnTo>
                  <a:lnTo>
                    <a:pt x="4120" y="682"/>
                  </a:lnTo>
                  <a:lnTo>
                    <a:pt x="4209" y="716"/>
                  </a:lnTo>
                  <a:lnTo>
                    <a:pt x="4291" y="614"/>
                  </a:lnTo>
                  <a:lnTo>
                    <a:pt x="4369" y="521"/>
                  </a:lnTo>
                  <a:lnTo>
                    <a:pt x="4441" y="437"/>
                  </a:lnTo>
                  <a:lnTo>
                    <a:pt x="4510" y="361"/>
                  </a:lnTo>
                  <a:lnTo>
                    <a:pt x="4572" y="293"/>
                  </a:lnTo>
                  <a:lnTo>
                    <a:pt x="4699" y="355"/>
                  </a:lnTo>
                  <a:lnTo>
                    <a:pt x="4822" y="421"/>
                  </a:lnTo>
                  <a:lnTo>
                    <a:pt x="4942" y="493"/>
                  </a:lnTo>
                  <a:lnTo>
                    <a:pt x="4919" y="585"/>
                  </a:lnTo>
                  <a:lnTo>
                    <a:pt x="4892" y="682"/>
                  </a:lnTo>
                  <a:lnTo>
                    <a:pt x="4861" y="790"/>
                  </a:lnTo>
                  <a:lnTo>
                    <a:pt x="4824" y="905"/>
                  </a:lnTo>
                  <a:lnTo>
                    <a:pt x="4783" y="1028"/>
                  </a:lnTo>
                  <a:lnTo>
                    <a:pt x="4859" y="1086"/>
                  </a:lnTo>
                  <a:lnTo>
                    <a:pt x="4935" y="1145"/>
                  </a:lnTo>
                  <a:lnTo>
                    <a:pt x="5042" y="1074"/>
                  </a:lnTo>
                  <a:lnTo>
                    <a:pt x="5145" y="1010"/>
                  </a:lnTo>
                  <a:lnTo>
                    <a:pt x="5239" y="951"/>
                  </a:lnTo>
                  <a:lnTo>
                    <a:pt x="5329" y="899"/>
                  </a:lnTo>
                  <a:lnTo>
                    <a:pt x="5410" y="854"/>
                  </a:lnTo>
                  <a:lnTo>
                    <a:pt x="5510" y="951"/>
                  </a:lnTo>
                  <a:lnTo>
                    <a:pt x="5607" y="1055"/>
                  </a:lnTo>
                  <a:lnTo>
                    <a:pt x="5699" y="1160"/>
                  </a:lnTo>
                  <a:lnTo>
                    <a:pt x="5650" y="1240"/>
                  </a:lnTo>
                  <a:lnTo>
                    <a:pt x="5594" y="1324"/>
                  </a:lnTo>
                  <a:lnTo>
                    <a:pt x="5529" y="1416"/>
                  </a:lnTo>
                  <a:lnTo>
                    <a:pt x="5459" y="1515"/>
                  </a:lnTo>
                  <a:lnTo>
                    <a:pt x="5381" y="1618"/>
                  </a:lnTo>
                  <a:lnTo>
                    <a:pt x="5438" y="1696"/>
                  </a:lnTo>
                  <a:lnTo>
                    <a:pt x="5490" y="1778"/>
                  </a:lnTo>
                  <a:lnTo>
                    <a:pt x="5615" y="1743"/>
                  </a:lnTo>
                  <a:lnTo>
                    <a:pt x="5732" y="1714"/>
                  </a:lnTo>
                  <a:lnTo>
                    <a:pt x="5841" y="1687"/>
                  </a:lnTo>
                  <a:lnTo>
                    <a:pt x="5941" y="1665"/>
                  </a:lnTo>
                  <a:lnTo>
                    <a:pt x="6032" y="1648"/>
                  </a:lnTo>
                  <a:lnTo>
                    <a:pt x="6099" y="1770"/>
                  </a:lnTo>
                  <a:lnTo>
                    <a:pt x="6159" y="1897"/>
                  </a:lnTo>
                  <a:lnTo>
                    <a:pt x="6214" y="2028"/>
                  </a:lnTo>
                  <a:lnTo>
                    <a:pt x="6142" y="2088"/>
                  </a:lnTo>
                  <a:lnTo>
                    <a:pt x="6062" y="2151"/>
                  </a:lnTo>
                  <a:lnTo>
                    <a:pt x="5974" y="2219"/>
                  </a:lnTo>
                  <a:lnTo>
                    <a:pt x="5876" y="2291"/>
                  </a:lnTo>
                  <a:lnTo>
                    <a:pt x="5771" y="2367"/>
                  </a:lnTo>
                  <a:lnTo>
                    <a:pt x="5798" y="2457"/>
                  </a:lnTo>
                  <a:lnTo>
                    <a:pt x="5824" y="2550"/>
                  </a:lnTo>
                  <a:lnTo>
                    <a:pt x="5954" y="2556"/>
                  </a:lnTo>
                  <a:lnTo>
                    <a:pt x="6075" y="2564"/>
                  </a:lnTo>
                  <a:lnTo>
                    <a:pt x="6186" y="2574"/>
                  </a:lnTo>
                  <a:lnTo>
                    <a:pt x="6288" y="2583"/>
                  </a:lnTo>
                  <a:lnTo>
                    <a:pt x="6379" y="2595"/>
                  </a:lnTo>
                  <a:lnTo>
                    <a:pt x="6405" y="2732"/>
                  </a:lnTo>
                  <a:lnTo>
                    <a:pt x="6422" y="2872"/>
                  </a:lnTo>
                  <a:lnTo>
                    <a:pt x="6434" y="3012"/>
                  </a:lnTo>
                  <a:lnTo>
                    <a:pt x="6346" y="3047"/>
                  </a:lnTo>
                  <a:lnTo>
                    <a:pt x="6251" y="3082"/>
                  </a:lnTo>
                  <a:lnTo>
                    <a:pt x="6145" y="3120"/>
                  </a:lnTo>
                  <a:lnTo>
                    <a:pt x="6030" y="3159"/>
                  </a:lnTo>
                  <a:lnTo>
                    <a:pt x="5908" y="3198"/>
                  </a:lnTo>
                  <a:lnTo>
                    <a:pt x="5908" y="3217"/>
                  </a:lnTo>
                  <a:lnTo>
                    <a:pt x="5902" y="3389"/>
                  </a:lnTo>
                  <a:lnTo>
                    <a:pt x="6025" y="3435"/>
                  </a:lnTo>
                  <a:lnTo>
                    <a:pt x="6136" y="3478"/>
                  </a:lnTo>
                  <a:lnTo>
                    <a:pt x="6239" y="3521"/>
                  </a:lnTo>
                  <a:lnTo>
                    <a:pt x="6333" y="3562"/>
                  </a:lnTo>
                  <a:lnTo>
                    <a:pt x="6418" y="3601"/>
                  </a:lnTo>
                  <a:lnTo>
                    <a:pt x="6397" y="3741"/>
                  </a:lnTo>
                  <a:lnTo>
                    <a:pt x="6372" y="3880"/>
                  </a:lnTo>
                  <a:lnTo>
                    <a:pt x="6340" y="4016"/>
                  </a:lnTo>
                  <a:lnTo>
                    <a:pt x="6247" y="4022"/>
                  </a:lnTo>
                  <a:lnTo>
                    <a:pt x="6145" y="4026"/>
                  </a:lnTo>
                  <a:lnTo>
                    <a:pt x="6034" y="4030"/>
                  </a:lnTo>
                  <a:lnTo>
                    <a:pt x="5913" y="4030"/>
                  </a:lnTo>
                  <a:lnTo>
                    <a:pt x="5783" y="4030"/>
                  </a:lnTo>
                  <a:lnTo>
                    <a:pt x="5752" y="4120"/>
                  </a:lnTo>
                  <a:lnTo>
                    <a:pt x="5718" y="4209"/>
                  </a:lnTo>
                  <a:lnTo>
                    <a:pt x="5820" y="4291"/>
                  </a:lnTo>
                  <a:lnTo>
                    <a:pt x="5913" y="4369"/>
                  </a:lnTo>
                  <a:lnTo>
                    <a:pt x="5997" y="4441"/>
                  </a:lnTo>
                  <a:lnTo>
                    <a:pt x="6073" y="4510"/>
                  </a:lnTo>
                  <a:lnTo>
                    <a:pt x="6142" y="4572"/>
                  </a:lnTo>
                  <a:lnTo>
                    <a:pt x="6079" y="4699"/>
                  </a:lnTo>
                  <a:lnTo>
                    <a:pt x="6013" y="4824"/>
                  </a:lnTo>
                  <a:lnTo>
                    <a:pt x="5941" y="4942"/>
                  </a:lnTo>
                  <a:lnTo>
                    <a:pt x="5849" y="4919"/>
                  </a:lnTo>
                  <a:lnTo>
                    <a:pt x="5752" y="4892"/>
                  </a:lnTo>
                  <a:lnTo>
                    <a:pt x="5644" y="4861"/>
                  </a:lnTo>
                  <a:lnTo>
                    <a:pt x="5529" y="4824"/>
                  </a:lnTo>
                  <a:lnTo>
                    <a:pt x="5407" y="4783"/>
                  </a:lnTo>
                  <a:lnTo>
                    <a:pt x="5348" y="4859"/>
                  </a:lnTo>
                  <a:lnTo>
                    <a:pt x="5290" y="4935"/>
                  </a:lnTo>
                  <a:lnTo>
                    <a:pt x="5360" y="5042"/>
                  </a:lnTo>
                  <a:lnTo>
                    <a:pt x="5424" y="5145"/>
                  </a:lnTo>
                  <a:lnTo>
                    <a:pt x="5483" y="5239"/>
                  </a:lnTo>
                  <a:lnTo>
                    <a:pt x="5535" y="5329"/>
                  </a:lnTo>
                  <a:lnTo>
                    <a:pt x="5580" y="5410"/>
                  </a:lnTo>
                  <a:lnTo>
                    <a:pt x="5483" y="5510"/>
                  </a:lnTo>
                  <a:lnTo>
                    <a:pt x="5379" y="5607"/>
                  </a:lnTo>
                  <a:lnTo>
                    <a:pt x="5274" y="5699"/>
                  </a:lnTo>
                  <a:lnTo>
                    <a:pt x="5194" y="5650"/>
                  </a:lnTo>
                  <a:lnTo>
                    <a:pt x="5110" y="5594"/>
                  </a:lnTo>
                  <a:lnTo>
                    <a:pt x="5019" y="5529"/>
                  </a:lnTo>
                  <a:lnTo>
                    <a:pt x="4919" y="5459"/>
                  </a:lnTo>
                  <a:lnTo>
                    <a:pt x="4816" y="5381"/>
                  </a:lnTo>
                  <a:lnTo>
                    <a:pt x="4738" y="5438"/>
                  </a:lnTo>
                  <a:lnTo>
                    <a:pt x="4656" y="5490"/>
                  </a:lnTo>
                  <a:lnTo>
                    <a:pt x="4691" y="5615"/>
                  </a:lnTo>
                  <a:lnTo>
                    <a:pt x="4720" y="5732"/>
                  </a:lnTo>
                  <a:lnTo>
                    <a:pt x="4748" y="5841"/>
                  </a:lnTo>
                  <a:lnTo>
                    <a:pt x="4769" y="5941"/>
                  </a:lnTo>
                  <a:lnTo>
                    <a:pt x="4787" y="6032"/>
                  </a:lnTo>
                  <a:lnTo>
                    <a:pt x="4664" y="6099"/>
                  </a:lnTo>
                  <a:lnTo>
                    <a:pt x="4537" y="6159"/>
                  </a:lnTo>
                  <a:lnTo>
                    <a:pt x="4406" y="6214"/>
                  </a:lnTo>
                  <a:lnTo>
                    <a:pt x="4346" y="6142"/>
                  </a:lnTo>
                  <a:lnTo>
                    <a:pt x="4284" y="6062"/>
                  </a:lnTo>
                  <a:lnTo>
                    <a:pt x="4215" y="5974"/>
                  </a:lnTo>
                  <a:lnTo>
                    <a:pt x="4143" y="5876"/>
                  </a:lnTo>
                  <a:lnTo>
                    <a:pt x="4067" y="5771"/>
                  </a:lnTo>
                  <a:lnTo>
                    <a:pt x="3977" y="5798"/>
                  </a:lnTo>
                  <a:lnTo>
                    <a:pt x="3884" y="5824"/>
                  </a:lnTo>
                  <a:lnTo>
                    <a:pt x="3878" y="5954"/>
                  </a:lnTo>
                  <a:lnTo>
                    <a:pt x="3870" y="6075"/>
                  </a:lnTo>
                  <a:lnTo>
                    <a:pt x="3860" y="6186"/>
                  </a:lnTo>
                  <a:lnTo>
                    <a:pt x="3851" y="6288"/>
                  </a:lnTo>
                  <a:lnTo>
                    <a:pt x="3839" y="6379"/>
                  </a:lnTo>
                  <a:lnTo>
                    <a:pt x="3702" y="6405"/>
                  </a:lnTo>
                  <a:lnTo>
                    <a:pt x="3562" y="6422"/>
                  </a:lnTo>
                  <a:lnTo>
                    <a:pt x="3422" y="6434"/>
                  </a:lnTo>
                  <a:lnTo>
                    <a:pt x="3387" y="6348"/>
                  </a:lnTo>
                  <a:lnTo>
                    <a:pt x="3352" y="6251"/>
                  </a:lnTo>
                  <a:lnTo>
                    <a:pt x="3315" y="6145"/>
                  </a:lnTo>
                  <a:lnTo>
                    <a:pt x="3276" y="6032"/>
                  </a:lnTo>
                  <a:lnTo>
                    <a:pt x="3237" y="5908"/>
                  </a:lnTo>
                  <a:lnTo>
                    <a:pt x="3215" y="5908"/>
                  </a:lnTo>
                  <a:lnTo>
                    <a:pt x="3045" y="5902"/>
                  </a:lnTo>
                  <a:lnTo>
                    <a:pt x="2999" y="6025"/>
                  </a:lnTo>
                  <a:lnTo>
                    <a:pt x="2956" y="6136"/>
                  </a:lnTo>
                  <a:lnTo>
                    <a:pt x="2913" y="6239"/>
                  </a:lnTo>
                  <a:lnTo>
                    <a:pt x="2872" y="6333"/>
                  </a:lnTo>
                  <a:lnTo>
                    <a:pt x="2833" y="6418"/>
                  </a:lnTo>
                  <a:lnTo>
                    <a:pt x="2693" y="6397"/>
                  </a:lnTo>
                  <a:lnTo>
                    <a:pt x="2554" y="6372"/>
                  </a:lnTo>
                  <a:lnTo>
                    <a:pt x="2418" y="6340"/>
                  </a:lnTo>
                  <a:lnTo>
                    <a:pt x="2412" y="6247"/>
                  </a:lnTo>
                  <a:lnTo>
                    <a:pt x="2408" y="6145"/>
                  </a:lnTo>
                  <a:lnTo>
                    <a:pt x="2404" y="6034"/>
                  </a:lnTo>
                  <a:lnTo>
                    <a:pt x="2404" y="5913"/>
                  </a:lnTo>
                  <a:lnTo>
                    <a:pt x="2404" y="5783"/>
                  </a:lnTo>
                  <a:lnTo>
                    <a:pt x="2314" y="5752"/>
                  </a:lnTo>
                  <a:lnTo>
                    <a:pt x="2225" y="5718"/>
                  </a:lnTo>
                  <a:lnTo>
                    <a:pt x="2143" y="5820"/>
                  </a:lnTo>
                  <a:lnTo>
                    <a:pt x="2065" y="5913"/>
                  </a:lnTo>
                  <a:lnTo>
                    <a:pt x="1993" y="5997"/>
                  </a:lnTo>
                  <a:lnTo>
                    <a:pt x="1924" y="6073"/>
                  </a:lnTo>
                  <a:lnTo>
                    <a:pt x="1862" y="6142"/>
                  </a:lnTo>
                  <a:lnTo>
                    <a:pt x="1735" y="6081"/>
                  </a:lnTo>
                  <a:lnTo>
                    <a:pt x="1610" y="6013"/>
                  </a:lnTo>
                  <a:lnTo>
                    <a:pt x="1492" y="5941"/>
                  </a:lnTo>
                  <a:lnTo>
                    <a:pt x="1515" y="5849"/>
                  </a:lnTo>
                  <a:lnTo>
                    <a:pt x="1542" y="5752"/>
                  </a:lnTo>
                  <a:lnTo>
                    <a:pt x="1573" y="5644"/>
                  </a:lnTo>
                  <a:lnTo>
                    <a:pt x="1610" y="5529"/>
                  </a:lnTo>
                  <a:lnTo>
                    <a:pt x="1651" y="5407"/>
                  </a:lnTo>
                  <a:lnTo>
                    <a:pt x="1575" y="5348"/>
                  </a:lnTo>
                  <a:lnTo>
                    <a:pt x="1499" y="5290"/>
                  </a:lnTo>
                  <a:lnTo>
                    <a:pt x="1392" y="5360"/>
                  </a:lnTo>
                  <a:lnTo>
                    <a:pt x="1289" y="5424"/>
                  </a:lnTo>
                  <a:lnTo>
                    <a:pt x="1195" y="5483"/>
                  </a:lnTo>
                  <a:lnTo>
                    <a:pt x="1106" y="5535"/>
                  </a:lnTo>
                  <a:lnTo>
                    <a:pt x="1024" y="5580"/>
                  </a:lnTo>
                  <a:lnTo>
                    <a:pt x="924" y="5483"/>
                  </a:lnTo>
                  <a:lnTo>
                    <a:pt x="827" y="5379"/>
                  </a:lnTo>
                  <a:lnTo>
                    <a:pt x="735" y="5274"/>
                  </a:lnTo>
                  <a:lnTo>
                    <a:pt x="784" y="5194"/>
                  </a:lnTo>
                  <a:lnTo>
                    <a:pt x="840" y="5110"/>
                  </a:lnTo>
                  <a:lnTo>
                    <a:pt x="905" y="5019"/>
                  </a:lnTo>
                  <a:lnTo>
                    <a:pt x="975" y="4919"/>
                  </a:lnTo>
                  <a:lnTo>
                    <a:pt x="1053" y="4816"/>
                  </a:lnTo>
                  <a:lnTo>
                    <a:pt x="996" y="4738"/>
                  </a:lnTo>
                  <a:lnTo>
                    <a:pt x="944" y="4656"/>
                  </a:lnTo>
                  <a:lnTo>
                    <a:pt x="819" y="4691"/>
                  </a:lnTo>
                  <a:lnTo>
                    <a:pt x="702" y="4720"/>
                  </a:lnTo>
                  <a:lnTo>
                    <a:pt x="593" y="4748"/>
                  </a:lnTo>
                  <a:lnTo>
                    <a:pt x="493" y="4769"/>
                  </a:lnTo>
                  <a:lnTo>
                    <a:pt x="402" y="4787"/>
                  </a:lnTo>
                  <a:lnTo>
                    <a:pt x="335" y="4664"/>
                  </a:lnTo>
                  <a:lnTo>
                    <a:pt x="275" y="4537"/>
                  </a:lnTo>
                  <a:lnTo>
                    <a:pt x="220" y="4406"/>
                  </a:lnTo>
                  <a:lnTo>
                    <a:pt x="293" y="4346"/>
                  </a:lnTo>
                  <a:lnTo>
                    <a:pt x="372" y="4284"/>
                  </a:lnTo>
                  <a:lnTo>
                    <a:pt x="460" y="4215"/>
                  </a:lnTo>
                  <a:lnTo>
                    <a:pt x="558" y="4143"/>
                  </a:lnTo>
                  <a:lnTo>
                    <a:pt x="663" y="4069"/>
                  </a:lnTo>
                  <a:lnTo>
                    <a:pt x="636" y="3977"/>
                  </a:lnTo>
                  <a:lnTo>
                    <a:pt x="610" y="3884"/>
                  </a:lnTo>
                  <a:lnTo>
                    <a:pt x="480" y="3878"/>
                  </a:lnTo>
                  <a:lnTo>
                    <a:pt x="359" y="3870"/>
                  </a:lnTo>
                  <a:lnTo>
                    <a:pt x="248" y="3860"/>
                  </a:lnTo>
                  <a:lnTo>
                    <a:pt x="146" y="3851"/>
                  </a:lnTo>
                  <a:lnTo>
                    <a:pt x="55" y="3841"/>
                  </a:lnTo>
                  <a:lnTo>
                    <a:pt x="29" y="3702"/>
                  </a:lnTo>
                  <a:lnTo>
                    <a:pt x="12" y="3562"/>
                  </a:lnTo>
                  <a:lnTo>
                    <a:pt x="0" y="3422"/>
                  </a:lnTo>
                  <a:lnTo>
                    <a:pt x="86" y="3387"/>
                  </a:lnTo>
                  <a:lnTo>
                    <a:pt x="183" y="3352"/>
                  </a:lnTo>
                  <a:lnTo>
                    <a:pt x="289" y="3315"/>
                  </a:lnTo>
                  <a:lnTo>
                    <a:pt x="402" y="3277"/>
                  </a:lnTo>
                  <a:lnTo>
                    <a:pt x="526" y="3237"/>
                  </a:lnTo>
                  <a:lnTo>
                    <a:pt x="526" y="3217"/>
                  </a:lnTo>
                  <a:lnTo>
                    <a:pt x="532" y="3045"/>
                  </a:lnTo>
                  <a:lnTo>
                    <a:pt x="409" y="2999"/>
                  </a:lnTo>
                  <a:lnTo>
                    <a:pt x="298" y="2956"/>
                  </a:lnTo>
                  <a:lnTo>
                    <a:pt x="195" y="2913"/>
                  </a:lnTo>
                  <a:lnTo>
                    <a:pt x="101" y="2872"/>
                  </a:lnTo>
                  <a:lnTo>
                    <a:pt x="16" y="2833"/>
                  </a:lnTo>
                  <a:lnTo>
                    <a:pt x="37" y="2693"/>
                  </a:lnTo>
                  <a:lnTo>
                    <a:pt x="62" y="2554"/>
                  </a:lnTo>
                  <a:lnTo>
                    <a:pt x="94" y="2418"/>
                  </a:lnTo>
                  <a:lnTo>
                    <a:pt x="187" y="2412"/>
                  </a:lnTo>
                  <a:lnTo>
                    <a:pt x="289" y="2408"/>
                  </a:lnTo>
                  <a:lnTo>
                    <a:pt x="400" y="2404"/>
                  </a:lnTo>
                  <a:lnTo>
                    <a:pt x="521" y="2404"/>
                  </a:lnTo>
                  <a:lnTo>
                    <a:pt x="651" y="2404"/>
                  </a:lnTo>
                  <a:lnTo>
                    <a:pt x="682" y="2314"/>
                  </a:lnTo>
                  <a:lnTo>
                    <a:pt x="716" y="2225"/>
                  </a:lnTo>
                  <a:lnTo>
                    <a:pt x="614" y="2143"/>
                  </a:lnTo>
                  <a:lnTo>
                    <a:pt x="521" y="2065"/>
                  </a:lnTo>
                  <a:lnTo>
                    <a:pt x="437" y="1993"/>
                  </a:lnTo>
                  <a:lnTo>
                    <a:pt x="361" y="1924"/>
                  </a:lnTo>
                  <a:lnTo>
                    <a:pt x="293" y="1862"/>
                  </a:lnTo>
                  <a:lnTo>
                    <a:pt x="353" y="1735"/>
                  </a:lnTo>
                  <a:lnTo>
                    <a:pt x="421" y="1612"/>
                  </a:lnTo>
                  <a:lnTo>
                    <a:pt x="493" y="1492"/>
                  </a:lnTo>
                  <a:lnTo>
                    <a:pt x="585" y="1515"/>
                  </a:lnTo>
                  <a:lnTo>
                    <a:pt x="682" y="1542"/>
                  </a:lnTo>
                  <a:lnTo>
                    <a:pt x="790" y="1573"/>
                  </a:lnTo>
                  <a:lnTo>
                    <a:pt x="905" y="1610"/>
                  </a:lnTo>
                  <a:lnTo>
                    <a:pt x="1028" y="1651"/>
                  </a:lnTo>
                  <a:lnTo>
                    <a:pt x="1086" y="1575"/>
                  </a:lnTo>
                  <a:lnTo>
                    <a:pt x="1145" y="1499"/>
                  </a:lnTo>
                  <a:lnTo>
                    <a:pt x="1074" y="1392"/>
                  </a:lnTo>
                  <a:lnTo>
                    <a:pt x="1010" y="1289"/>
                  </a:lnTo>
                  <a:lnTo>
                    <a:pt x="951" y="1195"/>
                  </a:lnTo>
                  <a:lnTo>
                    <a:pt x="899" y="1106"/>
                  </a:lnTo>
                  <a:lnTo>
                    <a:pt x="854" y="1024"/>
                  </a:lnTo>
                  <a:lnTo>
                    <a:pt x="951" y="924"/>
                  </a:lnTo>
                  <a:lnTo>
                    <a:pt x="1055" y="827"/>
                  </a:lnTo>
                  <a:lnTo>
                    <a:pt x="1160" y="735"/>
                  </a:lnTo>
                  <a:lnTo>
                    <a:pt x="1240" y="784"/>
                  </a:lnTo>
                  <a:lnTo>
                    <a:pt x="1324" y="840"/>
                  </a:lnTo>
                  <a:lnTo>
                    <a:pt x="1416" y="905"/>
                  </a:lnTo>
                  <a:lnTo>
                    <a:pt x="1515" y="975"/>
                  </a:lnTo>
                  <a:lnTo>
                    <a:pt x="1618" y="1053"/>
                  </a:lnTo>
                  <a:lnTo>
                    <a:pt x="1696" y="996"/>
                  </a:lnTo>
                  <a:lnTo>
                    <a:pt x="1778" y="944"/>
                  </a:lnTo>
                  <a:lnTo>
                    <a:pt x="1743" y="819"/>
                  </a:lnTo>
                  <a:lnTo>
                    <a:pt x="1714" y="702"/>
                  </a:lnTo>
                  <a:lnTo>
                    <a:pt x="1687" y="593"/>
                  </a:lnTo>
                  <a:lnTo>
                    <a:pt x="1665" y="493"/>
                  </a:lnTo>
                  <a:lnTo>
                    <a:pt x="1648" y="402"/>
                  </a:lnTo>
                  <a:lnTo>
                    <a:pt x="1770" y="335"/>
                  </a:lnTo>
                  <a:lnTo>
                    <a:pt x="1897" y="275"/>
                  </a:lnTo>
                  <a:lnTo>
                    <a:pt x="2028" y="220"/>
                  </a:lnTo>
                  <a:lnTo>
                    <a:pt x="2088" y="293"/>
                  </a:lnTo>
                  <a:lnTo>
                    <a:pt x="2151" y="372"/>
                  </a:lnTo>
                  <a:lnTo>
                    <a:pt x="2219" y="460"/>
                  </a:lnTo>
                  <a:lnTo>
                    <a:pt x="2291" y="558"/>
                  </a:lnTo>
                  <a:lnTo>
                    <a:pt x="2365" y="663"/>
                  </a:lnTo>
                  <a:lnTo>
                    <a:pt x="2457" y="636"/>
                  </a:lnTo>
                  <a:lnTo>
                    <a:pt x="2550" y="610"/>
                  </a:lnTo>
                  <a:lnTo>
                    <a:pt x="2556" y="480"/>
                  </a:lnTo>
                  <a:lnTo>
                    <a:pt x="2564" y="359"/>
                  </a:lnTo>
                  <a:lnTo>
                    <a:pt x="2574" y="248"/>
                  </a:lnTo>
                  <a:lnTo>
                    <a:pt x="2583" y="146"/>
                  </a:lnTo>
                  <a:lnTo>
                    <a:pt x="2593" y="55"/>
                  </a:lnTo>
                  <a:lnTo>
                    <a:pt x="2732" y="29"/>
                  </a:lnTo>
                  <a:lnTo>
                    <a:pt x="2872" y="12"/>
                  </a:lnTo>
                  <a:lnTo>
                    <a:pt x="3012" y="0"/>
                  </a:lnTo>
                  <a:close/>
                </a:path>
              </a:pathLst>
            </a:custGeom>
            <a:solidFill>
              <a:srgbClr val="007233"/>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59" name="Donut 59"/>
            <p:cNvSpPr>
              <a:spLocks noChangeAspect="1"/>
            </p:cNvSpPr>
            <p:nvPr/>
          </p:nvSpPr>
          <p:spPr bwMode="auto">
            <a:xfrm>
              <a:off x="23735" y="5045744"/>
              <a:ext cx="547219" cy="594449"/>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298" fontAlgn="base">
                <a:spcBef>
                  <a:spcPct val="0"/>
                </a:spcBef>
                <a:spcAft>
                  <a:spcPct val="0"/>
                </a:spcAft>
                <a:defRPr/>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88"/>
            <p:cNvSpPr>
              <a:spLocks noChangeAspect="1" noEditPoints="1"/>
            </p:cNvSpPr>
            <p:nvPr/>
          </p:nvSpPr>
          <p:spPr bwMode="auto">
            <a:xfrm rot="903359">
              <a:off x="703403" y="5453040"/>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sp>
          <p:nvSpPr>
            <p:cNvPr id="61" name="Freeform 88"/>
            <p:cNvSpPr>
              <a:spLocks noChangeAspect="1" noEditPoints="1"/>
            </p:cNvSpPr>
            <p:nvPr/>
          </p:nvSpPr>
          <p:spPr bwMode="auto">
            <a:xfrm rot="903359">
              <a:off x="-47949" y="5563653"/>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grpSp>
      <p:grpSp>
        <p:nvGrpSpPr>
          <p:cNvPr id="62" name="Group 61"/>
          <p:cNvGrpSpPr/>
          <p:nvPr/>
        </p:nvGrpSpPr>
        <p:grpSpPr>
          <a:xfrm>
            <a:off x="2869214" y="6008134"/>
            <a:ext cx="618816" cy="943107"/>
            <a:chOff x="-47949" y="5045744"/>
            <a:chExt cx="1158616" cy="1765793"/>
          </a:xfrm>
        </p:grpSpPr>
        <p:sp>
          <p:nvSpPr>
            <p:cNvPr id="68" name="Freeform 14"/>
            <p:cNvSpPr>
              <a:spLocks/>
            </p:cNvSpPr>
            <p:nvPr/>
          </p:nvSpPr>
          <p:spPr bwMode="auto">
            <a:xfrm>
              <a:off x="500421" y="5411251"/>
              <a:ext cx="70533" cy="1400286"/>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2972">
                <a:defRPr/>
              </a:pPr>
              <a:endParaRPr lang="en-US">
                <a:solidFill>
                  <a:srgbClr val="000000"/>
                </a:solidFill>
              </a:endParaRPr>
            </a:p>
          </p:txBody>
        </p:sp>
        <p:sp>
          <p:nvSpPr>
            <p:cNvPr id="69" name="Freeform 6"/>
            <p:cNvSpPr>
              <a:spLocks noChangeAspect="1"/>
            </p:cNvSpPr>
            <p:nvPr/>
          </p:nvSpPr>
          <p:spPr bwMode="auto">
            <a:xfrm>
              <a:off x="516150" y="5160704"/>
              <a:ext cx="464195" cy="466529"/>
            </a:xfrm>
            <a:custGeom>
              <a:avLst/>
              <a:gdLst/>
              <a:ahLst/>
              <a:cxnLst/>
              <a:rect l="l" t="t" r="r" b="b"/>
              <a:pathLst>
                <a:path w="4103688" h="4124325">
                  <a:moveTo>
                    <a:pt x="1979185" y="968375"/>
                  </a:moveTo>
                  <a:lnTo>
                    <a:pt x="1835464" y="988219"/>
                  </a:lnTo>
                  <a:lnTo>
                    <a:pt x="1781469" y="1003300"/>
                  </a:lnTo>
                  <a:lnTo>
                    <a:pt x="1727474" y="1019969"/>
                  </a:lnTo>
                  <a:lnTo>
                    <a:pt x="1675067" y="1037431"/>
                  </a:lnTo>
                  <a:lnTo>
                    <a:pt x="1623454" y="1057275"/>
                  </a:lnTo>
                  <a:lnTo>
                    <a:pt x="1551991" y="1092200"/>
                  </a:lnTo>
                  <a:lnTo>
                    <a:pt x="1484497" y="1131888"/>
                  </a:lnTo>
                  <a:lnTo>
                    <a:pt x="1420974" y="1176338"/>
                  </a:lnTo>
                  <a:lnTo>
                    <a:pt x="1360626" y="1226344"/>
                  </a:lnTo>
                  <a:lnTo>
                    <a:pt x="1304249" y="1278731"/>
                  </a:lnTo>
                  <a:lnTo>
                    <a:pt x="1251843" y="1335881"/>
                  </a:lnTo>
                  <a:lnTo>
                    <a:pt x="1204200" y="1397000"/>
                  </a:lnTo>
                  <a:lnTo>
                    <a:pt x="1158940" y="1462088"/>
                  </a:lnTo>
                  <a:lnTo>
                    <a:pt x="1119238" y="1531144"/>
                  </a:lnTo>
                  <a:lnTo>
                    <a:pt x="1081123" y="1600994"/>
                  </a:lnTo>
                  <a:lnTo>
                    <a:pt x="1048568" y="1674813"/>
                  </a:lnTo>
                  <a:lnTo>
                    <a:pt x="1035069" y="1718469"/>
                  </a:lnTo>
                  <a:lnTo>
                    <a:pt x="1022364" y="1763713"/>
                  </a:lnTo>
                  <a:lnTo>
                    <a:pt x="1013630" y="1808163"/>
                  </a:lnTo>
                  <a:lnTo>
                    <a:pt x="1003307" y="1855788"/>
                  </a:lnTo>
                  <a:lnTo>
                    <a:pt x="994573" y="1902619"/>
                  </a:lnTo>
                  <a:lnTo>
                    <a:pt x="985838" y="1955800"/>
                  </a:lnTo>
                  <a:lnTo>
                    <a:pt x="982662" y="2012157"/>
                  </a:lnTo>
                  <a:lnTo>
                    <a:pt x="983456" y="2070100"/>
                  </a:lnTo>
                  <a:lnTo>
                    <a:pt x="987427" y="2127250"/>
                  </a:lnTo>
                  <a:lnTo>
                    <a:pt x="996161" y="2183607"/>
                  </a:lnTo>
                  <a:lnTo>
                    <a:pt x="1004895" y="2235994"/>
                  </a:lnTo>
                  <a:lnTo>
                    <a:pt x="1017600" y="2285207"/>
                  </a:lnTo>
                  <a:lnTo>
                    <a:pt x="1028717" y="2327276"/>
                  </a:lnTo>
                  <a:lnTo>
                    <a:pt x="1057302" y="2411413"/>
                  </a:lnTo>
                  <a:lnTo>
                    <a:pt x="1089064" y="2489994"/>
                  </a:lnTo>
                  <a:lnTo>
                    <a:pt x="1124796" y="2564607"/>
                  </a:lnTo>
                  <a:lnTo>
                    <a:pt x="1165292" y="2635251"/>
                  </a:lnTo>
                  <a:lnTo>
                    <a:pt x="1208964" y="2699544"/>
                  </a:lnTo>
                  <a:lnTo>
                    <a:pt x="1258195" y="2759869"/>
                  </a:lnTo>
                  <a:lnTo>
                    <a:pt x="1310602" y="2816226"/>
                  </a:lnTo>
                  <a:lnTo>
                    <a:pt x="1367773" y="2868613"/>
                  </a:lnTo>
                  <a:lnTo>
                    <a:pt x="1429708" y="2916238"/>
                  </a:lnTo>
                  <a:lnTo>
                    <a:pt x="1495614" y="2959101"/>
                  </a:lnTo>
                  <a:lnTo>
                    <a:pt x="1568665" y="2998788"/>
                  </a:lnTo>
                  <a:lnTo>
                    <a:pt x="1644893" y="3033713"/>
                  </a:lnTo>
                  <a:lnTo>
                    <a:pt x="1675067" y="3046413"/>
                  </a:lnTo>
                  <a:lnTo>
                    <a:pt x="1711593" y="3059907"/>
                  </a:lnTo>
                  <a:lnTo>
                    <a:pt x="1752883" y="3074988"/>
                  </a:lnTo>
                  <a:lnTo>
                    <a:pt x="1797350" y="3088482"/>
                  </a:lnTo>
                  <a:lnTo>
                    <a:pt x="1846580" y="3102769"/>
                  </a:lnTo>
                  <a:lnTo>
                    <a:pt x="1898193" y="3113882"/>
                  </a:lnTo>
                  <a:lnTo>
                    <a:pt x="1949012" y="3123407"/>
                  </a:lnTo>
                  <a:lnTo>
                    <a:pt x="2002213" y="3129757"/>
                  </a:lnTo>
                  <a:lnTo>
                    <a:pt x="2052237" y="3132138"/>
                  </a:lnTo>
                  <a:lnTo>
                    <a:pt x="2103056" y="3129757"/>
                  </a:lnTo>
                  <a:lnTo>
                    <a:pt x="2150698" y="3123407"/>
                  </a:lnTo>
                  <a:lnTo>
                    <a:pt x="2198341" y="3113882"/>
                  </a:lnTo>
                  <a:lnTo>
                    <a:pt x="2247572" y="3105151"/>
                  </a:lnTo>
                  <a:lnTo>
                    <a:pt x="2295214" y="3097213"/>
                  </a:lnTo>
                  <a:lnTo>
                    <a:pt x="2342857" y="3088482"/>
                  </a:lnTo>
                  <a:lnTo>
                    <a:pt x="2387323" y="3076576"/>
                  </a:lnTo>
                  <a:lnTo>
                    <a:pt x="2430201" y="3061494"/>
                  </a:lnTo>
                  <a:lnTo>
                    <a:pt x="2504047" y="3028951"/>
                  </a:lnTo>
                  <a:lnTo>
                    <a:pt x="2575511" y="2992438"/>
                  </a:lnTo>
                  <a:lnTo>
                    <a:pt x="2643005" y="2951163"/>
                  </a:lnTo>
                  <a:lnTo>
                    <a:pt x="2707322" y="2905919"/>
                  </a:lnTo>
                  <a:lnTo>
                    <a:pt x="2768463" y="2857501"/>
                  </a:lnTo>
                  <a:lnTo>
                    <a:pt x="2825634" y="2805113"/>
                  </a:lnTo>
                  <a:lnTo>
                    <a:pt x="2878835" y="2748757"/>
                  </a:lnTo>
                  <a:lnTo>
                    <a:pt x="2928860" y="2688432"/>
                  </a:lnTo>
                  <a:lnTo>
                    <a:pt x="2972532" y="2624932"/>
                  </a:lnTo>
                  <a:lnTo>
                    <a:pt x="3012234" y="2555876"/>
                  </a:lnTo>
                  <a:lnTo>
                    <a:pt x="3046378" y="2485232"/>
                  </a:lnTo>
                  <a:lnTo>
                    <a:pt x="3068611" y="2426494"/>
                  </a:lnTo>
                  <a:lnTo>
                    <a:pt x="3087668" y="2364582"/>
                  </a:lnTo>
                  <a:lnTo>
                    <a:pt x="3105137" y="2301082"/>
                  </a:lnTo>
                  <a:lnTo>
                    <a:pt x="3121812" y="2237582"/>
                  </a:lnTo>
                  <a:lnTo>
                    <a:pt x="3133723" y="2172494"/>
                  </a:lnTo>
                  <a:lnTo>
                    <a:pt x="3140075" y="2105819"/>
                  </a:lnTo>
                  <a:lnTo>
                    <a:pt x="3140075" y="2038350"/>
                  </a:lnTo>
                  <a:lnTo>
                    <a:pt x="3136899" y="1972469"/>
                  </a:lnTo>
                  <a:lnTo>
                    <a:pt x="3128164" y="1905794"/>
                  </a:lnTo>
                  <a:lnTo>
                    <a:pt x="3115460" y="1843882"/>
                  </a:lnTo>
                  <a:lnTo>
                    <a:pt x="3100373" y="1783557"/>
                  </a:lnTo>
                  <a:lnTo>
                    <a:pt x="3082904" y="1726407"/>
                  </a:lnTo>
                  <a:lnTo>
                    <a:pt x="3065435" y="1674813"/>
                  </a:lnTo>
                  <a:lnTo>
                    <a:pt x="3046378" y="1627188"/>
                  </a:lnTo>
                  <a:lnTo>
                    <a:pt x="3016205" y="1562100"/>
                  </a:lnTo>
                  <a:lnTo>
                    <a:pt x="2983649" y="1499394"/>
                  </a:lnTo>
                  <a:lnTo>
                    <a:pt x="2948711" y="1439863"/>
                  </a:lnTo>
                  <a:lnTo>
                    <a:pt x="2909009" y="1383506"/>
                  </a:lnTo>
                  <a:lnTo>
                    <a:pt x="2866925" y="1329531"/>
                  </a:lnTo>
                  <a:lnTo>
                    <a:pt x="2820870" y="1278731"/>
                  </a:lnTo>
                  <a:lnTo>
                    <a:pt x="2772434" y="1231106"/>
                  </a:lnTo>
                  <a:lnTo>
                    <a:pt x="2719233" y="1188244"/>
                  </a:lnTo>
                  <a:lnTo>
                    <a:pt x="2662856" y="1146969"/>
                  </a:lnTo>
                  <a:lnTo>
                    <a:pt x="2603303" y="1111250"/>
                  </a:lnTo>
                  <a:lnTo>
                    <a:pt x="2538985" y="1078706"/>
                  </a:lnTo>
                  <a:lnTo>
                    <a:pt x="2471491" y="1049338"/>
                  </a:lnTo>
                  <a:lnTo>
                    <a:pt x="2400028" y="1026319"/>
                  </a:lnTo>
                  <a:lnTo>
                    <a:pt x="2323800" y="1005681"/>
                  </a:lnTo>
                  <a:lnTo>
                    <a:pt x="2245189" y="989806"/>
                  </a:lnTo>
                  <a:lnTo>
                    <a:pt x="2161021" y="977106"/>
                  </a:lnTo>
                  <a:lnTo>
                    <a:pt x="2072088" y="970756"/>
                  </a:lnTo>
                  <a:close/>
                  <a:moveTo>
                    <a:pt x="1983966" y="0"/>
                  </a:moveTo>
                  <a:lnTo>
                    <a:pt x="2020485" y="0"/>
                  </a:lnTo>
                  <a:lnTo>
                    <a:pt x="2057799" y="1588"/>
                  </a:lnTo>
                  <a:lnTo>
                    <a:pt x="2096700" y="3969"/>
                  </a:lnTo>
                  <a:lnTo>
                    <a:pt x="2136395" y="7144"/>
                  </a:lnTo>
                  <a:lnTo>
                    <a:pt x="2175296" y="11113"/>
                  </a:lnTo>
                  <a:lnTo>
                    <a:pt x="2211816" y="15081"/>
                  </a:lnTo>
                  <a:lnTo>
                    <a:pt x="2246748" y="19844"/>
                  </a:lnTo>
                  <a:lnTo>
                    <a:pt x="2279298" y="22225"/>
                  </a:lnTo>
                  <a:lnTo>
                    <a:pt x="2307084" y="26194"/>
                  </a:lnTo>
                  <a:lnTo>
                    <a:pt x="2329314" y="27781"/>
                  </a:lnTo>
                  <a:lnTo>
                    <a:pt x="2418231" y="576263"/>
                  </a:lnTo>
                  <a:lnTo>
                    <a:pt x="2476980" y="587375"/>
                  </a:lnTo>
                  <a:lnTo>
                    <a:pt x="2535728" y="604044"/>
                  </a:lnTo>
                  <a:lnTo>
                    <a:pt x="2593683" y="625475"/>
                  </a:lnTo>
                  <a:lnTo>
                    <a:pt x="2647669" y="647700"/>
                  </a:lnTo>
                  <a:lnTo>
                    <a:pt x="2697685" y="672306"/>
                  </a:lnTo>
                  <a:lnTo>
                    <a:pt x="2712769" y="681038"/>
                  </a:lnTo>
                  <a:lnTo>
                    <a:pt x="2727853" y="691356"/>
                  </a:lnTo>
                  <a:lnTo>
                    <a:pt x="2745319" y="702469"/>
                  </a:lnTo>
                  <a:lnTo>
                    <a:pt x="2762785" y="713581"/>
                  </a:lnTo>
                  <a:lnTo>
                    <a:pt x="2778663" y="722313"/>
                  </a:lnTo>
                  <a:lnTo>
                    <a:pt x="2793747" y="727869"/>
                  </a:lnTo>
                  <a:lnTo>
                    <a:pt x="2811213" y="727869"/>
                  </a:lnTo>
                  <a:lnTo>
                    <a:pt x="2829473" y="721519"/>
                  </a:lnTo>
                  <a:lnTo>
                    <a:pt x="2847733" y="710406"/>
                  </a:lnTo>
                  <a:lnTo>
                    <a:pt x="2865199" y="696119"/>
                  </a:lnTo>
                  <a:lnTo>
                    <a:pt x="2882664" y="681038"/>
                  </a:lnTo>
                  <a:lnTo>
                    <a:pt x="2897749" y="667544"/>
                  </a:lnTo>
                  <a:lnTo>
                    <a:pt x="2912039" y="654050"/>
                  </a:lnTo>
                  <a:lnTo>
                    <a:pt x="2923947" y="645319"/>
                  </a:lnTo>
                  <a:lnTo>
                    <a:pt x="3034300" y="569119"/>
                  </a:lnTo>
                  <a:lnTo>
                    <a:pt x="3142271" y="493713"/>
                  </a:lnTo>
                  <a:lnTo>
                    <a:pt x="3168470" y="477838"/>
                  </a:lnTo>
                  <a:lnTo>
                    <a:pt x="3194669" y="463550"/>
                  </a:lnTo>
                  <a:lnTo>
                    <a:pt x="3220073" y="447675"/>
                  </a:lnTo>
                  <a:lnTo>
                    <a:pt x="3243891" y="431006"/>
                  </a:lnTo>
                  <a:lnTo>
                    <a:pt x="3266120" y="411163"/>
                  </a:lnTo>
                  <a:lnTo>
                    <a:pt x="3285967" y="421481"/>
                  </a:lnTo>
                  <a:lnTo>
                    <a:pt x="3309785" y="434975"/>
                  </a:lnTo>
                  <a:lnTo>
                    <a:pt x="3335190" y="452438"/>
                  </a:lnTo>
                  <a:lnTo>
                    <a:pt x="3362976" y="475456"/>
                  </a:lnTo>
                  <a:lnTo>
                    <a:pt x="3391557" y="498475"/>
                  </a:lnTo>
                  <a:lnTo>
                    <a:pt x="3420137" y="526256"/>
                  </a:lnTo>
                  <a:lnTo>
                    <a:pt x="3447924" y="554038"/>
                  </a:lnTo>
                  <a:lnTo>
                    <a:pt x="3474917" y="581025"/>
                  </a:lnTo>
                  <a:lnTo>
                    <a:pt x="3501909" y="608806"/>
                  </a:lnTo>
                  <a:lnTo>
                    <a:pt x="3526520" y="635000"/>
                  </a:lnTo>
                  <a:lnTo>
                    <a:pt x="3547956" y="660400"/>
                  </a:lnTo>
                  <a:lnTo>
                    <a:pt x="3565422" y="681038"/>
                  </a:lnTo>
                  <a:lnTo>
                    <a:pt x="3580506" y="700088"/>
                  </a:lnTo>
                  <a:lnTo>
                    <a:pt x="3591620" y="713581"/>
                  </a:lnTo>
                  <a:lnTo>
                    <a:pt x="3605117" y="726281"/>
                  </a:lnTo>
                  <a:lnTo>
                    <a:pt x="3620201" y="738981"/>
                  </a:lnTo>
                  <a:lnTo>
                    <a:pt x="3634491" y="752475"/>
                  </a:lnTo>
                  <a:lnTo>
                    <a:pt x="3645606" y="765969"/>
                  </a:lnTo>
                  <a:lnTo>
                    <a:pt x="3655927" y="784225"/>
                  </a:lnTo>
                  <a:lnTo>
                    <a:pt x="3661484" y="802481"/>
                  </a:lnTo>
                  <a:lnTo>
                    <a:pt x="3643224" y="819944"/>
                  </a:lnTo>
                  <a:lnTo>
                    <a:pt x="3628140" y="839788"/>
                  </a:lnTo>
                  <a:lnTo>
                    <a:pt x="3614644" y="861219"/>
                  </a:lnTo>
                  <a:lnTo>
                    <a:pt x="3601941" y="884238"/>
                  </a:lnTo>
                  <a:lnTo>
                    <a:pt x="3586857" y="906463"/>
                  </a:lnTo>
                  <a:lnTo>
                    <a:pt x="3550337" y="954088"/>
                  </a:lnTo>
                  <a:lnTo>
                    <a:pt x="3511436" y="1001713"/>
                  </a:lnTo>
                  <a:lnTo>
                    <a:pt x="3472535" y="1050131"/>
                  </a:lnTo>
                  <a:lnTo>
                    <a:pt x="3436809" y="1097756"/>
                  </a:lnTo>
                  <a:lnTo>
                    <a:pt x="3417755" y="1126331"/>
                  </a:lnTo>
                  <a:lnTo>
                    <a:pt x="3400290" y="1154906"/>
                  </a:lnTo>
                  <a:lnTo>
                    <a:pt x="3382824" y="1184275"/>
                  </a:lnTo>
                  <a:lnTo>
                    <a:pt x="3362976" y="1211263"/>
                  </a:lnTo>
                  <a:lnTo>
                    <a:pt x="3341541" y="1235075"/>
                  </a:lnTo>
                  <a:lnTo>
                    <a:pt x="3361388" y="1273969"/>
                  </a:lnTo>
                  <a:lnTo>
                    <a:pt x="3383618" y="1312863"/>
                  </a:lnTo>
                  <a:lnTo>
                    <a:pt x="3407435" y="1350169"/>
                  </a:lnTo>
                  <a:lnTo>
                    <a:pt x="3430458" y="1389063"/>
                  </a:lnTo>
                  <a:lnTo>
                    <a:pt x="3450306" y="1427956"/>
                  </a:lnTo>
                  <a:lnTo>
                    <a:pt x="3459038" y="1450181"/>
                  </a:lnTo>
                  <a:lnTo>
                    <a:pt x="3467771" y="1476375"/>
                  </a:lnTo>
                  <a:lnTo>
                    <a:pt x="3474917" y="1504950"/>
                  </a:lnTo>
                  <a:lnTo>
                    <a:pt x="3483650" y="1535113"/>
                  </a:lnTo>
                  <a:lnTo>
                    <a:pt x="3493176" y="1563688"/>
                  </a:lnTo>
                  <a:lnTo>
                    <a:pt x="3502703" y="1589881"/>
                  </a:lnTo>
                  <a:lnTo>
                    <a:pt x="3513024" y="1613694"/>
                  </a:lnTo>
                  <a:lnTo>
                    <a:pt x="3525726" y="1632744"/>
                  </a:lnTo>
                  <a:lnTo>
                    <a:pt x="3543986" y="1641475"/>
                  </a:lnTo>
                  <a:lnTo>
                    <a:pt x="3565422" y="1645444"/>
                  </a:lnTo>
                  <a:lnTo>
                    <a:pt x="3587651" y="1647825"/>
                  </a:lnTo>
                  <a:lnTo>
                    <a:pt x="3610674" y="1648619"/>
                  </a:lnTo>
                  <a:lnTo>
                    <a:pt x="3634491" y="1654175"/>
                  </a:lnTo>
                  <a:lnTo>
                    <a:pt x="3693240" y="1667669"/>
                  </a:lnTo>
                  <a:lnTo>
                    <a:pt x="3754371" y="1678781"/>
                  </a:lnTo>
                  <a:lnTo>
                    <a:pt x="3815501" y="1689894"/>
                  </a:lnTo>
                  <a:lnTo>
                    <a:pt x="3877426" y="1702594"/>
                  </a:lnTo>
                  <a:lnTo>
                    <a:pt x="3936175" y="1715294"/>
                  </a:lnTo>
                  <a:lnTo>
                    <a:pt x="3953640" y="1719263"/>
                  </a:lnTo>
                  <a:lnTo>
                    <a:pt x="3972694" y="1721644"/>
                  </a:lnTo>
                  <a:lnTo>
                    <a:pt x="3992542" y="1722438"/>
                  </a:lnTo>
                  <a:lnTo>
                    <a:pt x="4012389" y="1724025"/>
                  </a:lnTo>
                  <a:lnTo>
                    <a:pt x="4031443" y="1727994"/>
                  </a:lnTo>
                  <a:lnTo>
                    <a:pt x="4048909" y="1731169"/>
                  </a:lnTo>
                  <a:lnTo>
                    <a:pt x="4062405" y="1739106"/>
                  </a:lnTo>
                  <a:lnTo>
                    <a:pt x="4072726" y="1750219"/>
                  </a:lnTo>
                  <a:lnTo>
                    <a:pt x="4079077" y="1765300"/>
                  </a:lnTo>
                  <a:lnTo>
                    <a:pt x="4082253" y="1782763"/>
                  </a:lnTo>
                  <a:lnTo>
                    <a:pt x="4082253" y="1801813"/>
                  </a:lnTo>
                  <a:lnTo>
                    <a:pt x="4082253" y="1820069"/>
                  </a:lnTo>
                  <a:lnTo>
                    <a:pt x="4083841" y="1839913"/>
                  </a:lnTo>
                  <a:lnTo>
                    <a:pt x="4086222" y="1860550"/>
                  </a:lnTo>
                  <a:lnTo>
                    <a:pt x="4094955" y="1913731"/>
                  </a:lnTo>
                  <a:lnTo>
                    <a:pt x="4101307" y="1970088"/>
                  </a:lnTo>
                  <a:lnTo>
                    <a:pt x="4102894" y="2028825"/>
                  </a:lnTo>
                  <a:lnTo>
                    <a:pt x="4103688" y="2089150"/>
                  </a:lnTo>
                  <a:lnTo>
                    <a:pt x="4102894" y="2150269"/>
                  </a:lnTo>
                  <a:lnTo>
                    <a:pt x="4100513" y="2211388"/>
                  </a:lnTo>
                  <a:lnTo>
                    <a:pt x="4100513" y="2271713"/>
                  </a:lnTo>
                  <a:lnTo>
                    <a:pt x="4092574" y="2278063"/>
                  </a:lnTo>
                  <a:lnTo>
                    <a:pt x="4027474" y="2280444"/>
                  </a:lnTo>
                  <a:lnTo>
                    <a:pt x="3959992" y="2287588"/>
                  </a:lnTo>
                  <a:lnTo>
                    <a:pt x="3890922" y="2297906"/>
                  </a:lnTo>
                  <a:lnTo>
                    <a:pt x="3821852" y="2310606"/>
                  </a:lnTo>
                  <a:lnTo>
                    <a:pt x="3753577" y="2324100"/>
                  </a:lnTo>
                  <a:lnTo>
                    <a:pt x="3684507" y="2337594"/>
                  </a:lnTo>
                  <a:lnTo>
                    <a:pt x="3617819" y="2350294"/>
                  </a:lnTo>
                  <a:lnTo>
                    <a:pt x="3552719" y="2360613"/>
                  </a:lnTo>
                  <a:lnTo>
                    <a:pt x="3541604" y="2434431"/>
                  </a:lnTo>
                  <a:lnTo>
                    <a:pt x="3524139" y="2506663"/>
                  </a:lnTo>
                  <a:lnTo>
                    <a:pt x="3501909" y="2575719"/>
                  </a:lnTo>
                  <a:lnTo>
                    <a:pt x="3476504" y="2641600"/>
                  </a:lnTo>
                  <a:lnTo>
                    <a:pt x="3450306" y="2704306"/>
                  </a:lnTo>
                  <a:lnTo>
                    <a:pt x="3439191" y="2726531"/>
                  </a:lnTo>
                  <a:lnTo>
                    <a:pt x="3426488" y="2747963"/>
                  </a:lnTo>
                  <a:lnTo>
                    <a:pt x="3413786" y="2769394"/>
                  </a:lnTo>
                  <a:lnTo>
                    <a:pt x="3402671" y="2793206"/>
                  </a:lnTo>
                  <a:lnTo>
                    <a:pt x="3395526" y="2820194"/>
                  </a:lnTo>
                  <a:lnTo>
                    <a:pt x="3413786" y="2837656"/>
                  </a:lnTo>
                  <a:lnTo>
                    <a:pt x="3430458" y="2859088"/>
                  </a:lnTo>
                  <a:lnTo>
                    <a:pt x="3443954" y="2881313"/>
                  </a:lnTo>
                  <a:lnTo>
                    <a:pt x="3456657" y="2905125"/>
                  </a:lnTo>
                  <a:lnTo>
                    <a:pt x="3470153" y="2928144"/>
                  </a:lnTo>
                  <a:lnTo>
                    <a:pt x="3483650" y="2950369"/>
                  </a:lnTo>
                  <a:lnTo>
                    <a:pt x="3536841" y="3021806"/>
                  </a:lnTo>
                  <a:lnTo>
                    <a:pt x="3590826" y="3091656"/>
                  </a:lnTo>
                  <a:lnTo>
                    <a:pt x="3641636" y="3163888"/>
                  </a:lnTo>
                  <a:lnTo>
                    <a:pt x="3655927" y="3186906"/>
                  </a:lnTo>
                  <a:lnTo>
                    <a:pt x="3669423" y="3210719"/>
                  </a:lnTo>
                  <a:lnTo>
                    <a:pt x="3682919" y="3234531"/>
                  </a:lnTo>
                  <a:lnTo>
                    <a:pt x="3698003" y="3255169"/>
                  </a:lnTo>
                  <a:lnTo>
                    <a:pt x="3717057" y="3272631"/>
                  </a:lnTo>
                  <a:lnTo>
                    <a:pt x="3710706" y="3280569"/>
                  </a:lnTo>
                  <a:lnTo>
                    <a:pt x="3675774" y="3331369"/>
                  </a:lnTo>
                  <a:lnTo>
                    <a:pt x="3636873" y="3381375"/>
                  </a:lnTo>
                  <a:lnTo>
                    <a:pt x="3595590" y="3431381"/>
                  </a:lnTo>
                  <a:lnTo>
                    <a:pt x="3550337" y="3479006"/>
                  </a:lnTo>
                  <a:lnTo>
                    <a:pt x="3504291" y="3522663"/>
                  </a:lnTo>
                  <a:lnTo>
                    <a:pt x="3457451" y="3561556"/>
                  </a:lnTo>
                  <a:lnTo>
                    <a:pt x="3439191" y="3578225"/>
                  </a:lnTo>
                  <a:lnTo>
                    <a:pt x="3422519" y="3595688"/>
                  </a:lnTo>
                  <a:lnTo>
                    <a:pt x="3406641" y="3613944"/>
                  </a:lnTo>
                  <a:lnTo>
                    <a:pt x="3389969" y="3631406"/>
                  </a:lnTo>
                  <a:lnTo>
                    <a:pt x="3370121" y="3646488"/>
                  </a:lnTo>
                  <a:lnTo>
                    <a:pt x="3347892" y="3658394"/>
                  </a:lnTo>
                  <a:lnTo>
                    <a:pt x="3331220" y="3639344"/>
                  </a:lnTo>
                  <a:lnTo>
                    <a:pt x="3311372" y="3622675"/>
                  </a:lnTo>
                  <a:lnTo>
                    <a:pt x="3288349" y="3609181"/>
                  </a:lnTo>
                  <a:lnTo>
                    <a:pt x="3267708" y="3596481"/>
                  </a:lnTo>
                  <a:lnTo>
                    <a:pt x="3244684" y="3581400"/>
                  </a:lnTo>
                  <a:lnTo>
                    <a:pt x="3189905" y="3539331"/>
                  </a:lnTo>
                  <a:lnTo>
                    <a:pt x="3135920" y="3494088"/>
                  </a:lnTo>
                  <a:lnTo>
                    <a:pt x="3081140" y="3452019"/>
                  </a:lnTo>
                  <a:lnTo>
                    <a:pt x="3047002" y="3429000"/>
                  </a:lnTo>
                  <a:lnTo>
                    <a:pt x="3012865" y="3408363"/>
                  </a:lnTo>
                  <a:lnTo>
                    <a:pt x="2977933" y="3385344"/>
                  </a:lnTo>
                  <a:lnTo>
                    <a:pt x="2945383" y="3361531"/>
                  </a:lnTo>
                  <a:lnTo>
                    <a:pt x="2916802" y="3335338"/>
                  </a:lnTo>
                  <a:lnTo>
                    <a:pt x="2892985" y="3348831"/>
                  </a:lnTo>
                  <a:lnTo>
                    <a:pt x="2870756" y="3365500"/>
                  </a:lnTo>
                  <a:lnTo>
                    <a:pt x="2849320" y="3381375"/>
                  </a:lnTo>
                  <a:lnTo>
                    <a:pt x="2827885" y="3396456"/>
                  </a:lnTo>
                  <a:lnTo>
                    <a:pt x="2780251" y="3424238"/>
                  </a:lnTo>
                  <a:lnTo>
                    <a:pt x="2730235" y="3448050"/>
                  </a:lnTo>
                  <a:lnTo>
                    <a:pt x="2677837" y="3471863"/>
                  </a:lnTo>
                  <a:lnTo>
                    <a:pt x="2626234" y="3493294"/>
                  </a:lnTo>
                  <a:lnTo>
                    <a:pt x="2574630" y="3513138"/>
                  </a:lnTo>
                  <a:lnTo>
                    <a:pt x="2558752" y="3519488"/>
                  </a:lnTo>
                  <a:lnTo>
                    <a:pt x="2541286" y="3522663"/>
                  </a:lnTo>
                  <a:lnTo>
                    <a:pt x="2523820" y="3526631"/>
                  </a:lnTo>
                  <a:lnTo>
                    <a:pt x="2506354" y="3529013"/>
                  </a:lnTo>
                  <a:lnTo>
                    <a:pt x="2488888" y="3534569"/>
                  </a:lnTo>
                  <a:lnTo>
                    <a:pt x="2473804" y="3540125"/>
                  </a:lnTo>
                  <a:lnTo>
                    <a:pt x="2461102" y="3548856"/>
                  </a:lnTo>
                  <a:lnTo>
                    <a:pt x="2452369" y="3561556"/>
                  </a:lnTo>
                  <a:lnTo>
                    <a:pt x="2441254" y="3582988"/>
                  </a:lnTo>
                  <a:lnTo>
                    <a:pt x="2434903" y="3608388"/>
                  </a:lnTo>
                  <a:lnTo>
                    <a:pt x="2430933" y="3635375"/>
                  </a:lnTo>
                  <a:lnTo>
                    <a:pt x="2428552" y="3663156"/>
                  </a:lnTo>
                  <a:lnTo>
                    <a:pt x="2426170" y="3691731"/>
                  </a:lnTo>
                  <a:lnTo>
                    <a:pt x="2423788" y="3720306"/>
                  </a:lnTo>
                  <a:lnTo>
                    <a:pt x="2418231" y="3746500"/>
                  </a:lnTo>
                  <a:lnTo>
                    <a:pt x="2400765" y="3815556"/>
                  </a:lnTo>
                  <a:lnTo>
                    <a:pt x="2384887" y="3885406"/>
                  </a:lnTo>
                  <a:lnTo>
                    <a:pt x="2369803" y="3958431"/>
                  </a:lnTo>
                  <a:lnTo>
                    <a:pt x="2357894" y="4031456"/>
                  </a:lnTo>
                  <a:lnTo>
                    <a:pt x="2349161" y="4104481"/>
                  </a:lnTo>
                  <a:lnTo>
                    <a:pt x="2151479" y="4124325"/>
                  </a:lnTo>
                  <a:lnTo>
                    <a:pt x="1836299" y="4117975"/>
                  </a:lnTo>
                  <a:lnTo>
                    <a:pt x="1829948" y="4110831"/>
                  </a:lnTo>
                  <a:lnTo>
                    <a:pt x="1747382" y="3567906"/>
                  </a:lnTo>
                  <a:lnTo>
                    <a:pt x="1689427" y="3561556"/>
                  </a:lnTo>
                  <a:lnTo>
                    <a:pt x="1630678" y="3548856"/>
                  </a:lnTo>
                  <a:lnTo>
                    <a:pt x="1573517" y="3531394"/>
                  </a:lnTo>
                  <a:lnTo>
                    <a:pt x="1517944" y="3509169"/>
                  </a:lnTo>
                  <a:lnTo>
                    <a:pt x="1465546" y="3486944"/>
                  </a:lnTo>
                  <a:lnTo>
                    <a:pt x="1416324" y="3461544"/>
                  </a:lnTo>
                  <a:lnTo>
                    <a:pt x="1371866" y="3437731"/>
                  </a:lnTo>
                  <a:lnTo>
                    <a:pt x="1363133" y="3432969"/>
                  </a:lnTo>
                  <a:lnTo>
                    <a:pt x="1351224" y="3426619"/>
                  </a:lnTo>
                  <a:lnTo>
                    <a:pt x="1339316" y="3419475"/>
                  </a:lnTo>
                  <a:lnTo>
                    <a:pt x="1324232" y="3411538"/>
                  </a:lnTo>
                  <a:lnTo>
                    <a:pt x="1309147" y="3402806"/>
                  </a:lnTo>
                  <a:lnTo>
                    <a:pt x="1294063" y="3395663"/>
                  </a:lnTo>
                  <a:lnTo>
                    <a:pt x="1279773" y="3389313"/>
                  </a:lnTo>
                  <a:lnTo>
                    <a:pt x="1268658" y="3384550"/>
                  </a:lnTo>
                  <a:lnTo>
                    <a:pt x="1259925" y="3381375"/>
                  </a:lnTo>
                  <a:lnTo>
                    <a:pt x="1255162" y="3382963"/>
                  </a:lnTo>
                  <a:lnTo>
                    <a:pt x="1211497" y="3408363"/>
                  </a:lnTo>
                  <a:lnTo>
                    <a:pt x="1170214" y="3436938"/>
                  </a:lnTo>
                  <a:lnTo>
                    <a:pt x="1129725" y="3467100"/>
                  </a:lnTo>
                  <a:lnTo>
                    <a:pt x="1090030" y="3498056"/>
                  </a:lnTo>
                  <a:lnTo>
                    <a:pt x="1049541" y="3526631"/>
                  </a:lnTo>
                  <a:lnTo>
                    <a:pt x="1012227" y="3550444"/>
                  </a:lnTo>
                  <a:lnTo>
                    <a:pt x="971738" y="3571875"/>
                  </a:lnTo>
                  <a:lnTo>
                    <a:pt x="934425" y="3595688"/>
                  </a:lnTo>
                  <a:lnTo>
                    <a:pt x="912989" y="3613150"/>
                  </a:lnTo>
                  <a:lnTo>
                    <a:pt x="890760" y="3631406"/>
                  </a:lnTo>
                  <a:lnTo>
                    <a:pt x="867737" y="3650456"/>
                  </a:lnTo>
                  <a:lnTo>
                    <a:pt x="844714" y="3667919"/>
                  </a:lnTo>
                  <a:lnTo>
                    <a:pt x="817721" y="3683000"/>
                  </a:lnTo>
                  <a:lnTo>
                    <a:pt x="790728" y="3691731"/>
                  </a:lnTo>
                  <a:lnTo>
                    <a:pt x="769293" y="3665538"/>
                  </a:lnTo>
                  <a:lnTo>
                    <a:pt x="743094" y="3639344"/>
                  </a:lnTo>
                  <a:lnTo>
                    <a:pt x="713720" y="3613944"/>
                  </a:lnTo>
                  <a:lnTo>
                    <a:pt x="684345" y="3590131"/>
                  </a:lnTo>
                  <a:lnTo>
                    <a:pt x="654177" y="3569494"/>
                  </a:lnTo>
                  <a:lnTo>
                    <a:pt x="626390" y="3548063"/>
                  </a:lnTo>
                  <a:lnTo>
                    <a:pt x="530328" y="3437731"/>
                  </a:lnTo>
                  <a:lnTo>
                    <a:pt x="512862" y="3420269"/>
                  </a:lnTo>
                  <a:lnTo>
                    <a:pt x="492221" y="3400425"/>
                  </a:lnTo>
                  <a:lnTo>
                    <a:pt x="473961" y="3380581"/>
                  </a:lnTo>
                  <a:lnTo>
                    <a:pt x="457289" y="3359150"/>
                  </a:lnTo>
                  <a:lnTo>
                    <a:pt x="446174" y="3337719"/>
                  </a:lnTo>
                  <a:lnTo>
                    <a:pt x="441411" y="3313906"/>
                  </a:lnTo>
                  <a:lnTo>
                    <a:pt x="456495" y="3302000"/>
                  </a:lnTo>
                  <a:lnTo>
                    <a:pt x="467610" y="3287713"/>
                  </a:lnTo>
                  <a:lnTo>
                    <a:pt x="476342" y="3271838"/>
                  </a:lnTo>
                  <a:lnTo>
                    <a:pt x="485869" y="3255169"/>
                  </a:lnTo>
                  <a:lnTo>
                    <a:pt x="496190" y="3239294"/>
                  </a:lnTo>
                  <a:lnTo>
                    <a:pt x="577962" y="3126581"/>
                  </a:lnTo>
                  <a:lnTo>
                    <a:pt x="660528" y="3013075"/>
                  </a:lnTo>
                  <a:lnTo>
                    <a:pt x="674024" y="2995613"/>
                  </a:lnTo>
                  <a:lnTo>
                    <a:pt x="690696" y="2976563"/>
                  </a:lnTo>
                  <a:lnTo>
                    <a:pt x="706574" y="2959100"/>
                  </a:lnTo>
                  <a:lnTo>
                    <a:pt x="723246" y="2940050"/>
                  </a:lnTo>
                  <a:lnTo>
                    <a:pt x="736743" y="2920206"/>
                  </a:lnTo>
                  <a:lnTo>
                    <a:pt x="749445" y="2898775"/>
                  </a:lnTo>
                  <a:lnTo>
                    <a:pt x="756590" y="2875756"/>
                  </a:lnTo>
                  <a:lnTo>
                    <a:pt x="730392" y="2843213"/>
                  </a:lnTo>
                  <a:lnTo>
                    <a:pt x="706574" y="2806700"/>
                  </a:lnTo>
                  <a:lnTo>
                    <a:pt x="685139" y="2767013"/>
                  </a:lnTo>
                  <a:lnTo>
                    <a:pt x="666879" y="2724150"/>
                  </a:lnTo>
                  <a:lnTo>
                    <a:pt x="647826" y="2680494"/>
                  </a:lnTo>
                  <a:lnTo>
                    <a:pt x="631154" y="2636838"/>
                  </a:lnTo>
                  <a:lnTo>
                    <a:pt x="615276" y="2593975"/>
                  </a:lnTo>
                  <a:lnTo>
                    <a:pt x="598604" y="2552700"/>
                  </a:lnTo>
                  <a:lnTo>
                    <a:pt x="591458" y="2528888"/>
                  </a:lnTo>
                  <a:lnTo>
                    <a:pt x="586695" y="2502694"/>
                  </a:lnTo>
                  <a:lnTo>
                    <a:pt x="582726" y="2476500"/>
                  </a:lnTo>
                  <a:lnTo>
                    <a:pt x="577962" y="2451894"/>
                  </a:lnTo>
                  <a:lnTo>
                    <a:pt x="570023" y="2428875"/>
                  </a:lnTo>
                  <a:lnTo>
                    <a:pt x="557321" y="2409031"/>
                  </a:lnTo>
                  <a:lnTo>
                    <a:pt x="536679" y="2398713"/>
                  </a:lnTo>
                  <a:lnTo>
                    <a:pt x="512862" y="2393950"/>
                  </a:lnTo>
                  <a:lnTo>
                    <a:pt x="487457" y="2389981"/>
                  </a:lnTo>
                  <a:lnTo>
                    <a:pt x="459670" y="2389188"/>
                  </a:lnTo>
                  <a:lnTo>
                    <a:pt x="433472" y="2386806"/>
                  </a:lnTo>
                  <a:lnTo>
                    <a:pt x="407273" y="2381250"/>
                  </a:lnTo>
                  <a:lnTo>
                    <a:pt x="342173" y="2366963"/>
                  </a:lnTo>
                  <a:lnTo>
                    <a:pt x="274691" y="2354263"/>
                  </a:lnTo>
                  <a:lnTo>
                    <a:pt x="205621" y="2339975"/>
                  </a:lnTo>
                  <a:lnTo>
                    <a:pt x="140521" y="2326481"/>
                  </a:lnTo>
                  <a:lnTo>
                    <a:pt x="120674" y="2322513"/>
                  </a:lnTo>
                  <a:lnTo>
                    <a:pt x="99238" y="2321719"/>
                  </a:lnTo>
                  <a:lnTo>
                    <a:pt x="79391" y="2320131"/>
                  </a:lnTo>
                  <a:lnTo>
                    <a:pt x="59543" y="2317750"/>
                  </a:lnTo>
                  <a:lnTo>
                    <a:pt x="40489" y="2313781"/>
                  </a:lnTo>
                  <a:lnTo>
                    <a:pt x="23817" y="2305050"/>
                  </a:lnTo>
                  <a:lnTo>
                    <a:pt x="16672" y="2289969"/>
                  </a:lnTo>
                  <a:lnTo>
                    <a:pt x="11909" y="2269331"/>
                  </a:lnTo>
                  <a:lnTo>
                    <a:pt x="6351" y="2241550"/>
                  </a:lnTo>
                  <a:lnTo>
                    <a:pt x="3970" y="2211388"/>
                  </a:lnTo>
                  <a:lnTo>
                    <a:pt x="1588" y="2176463"/>
                  </a:lnTo>
                  <a:lnTo>
                    <a:pt x="0" y="2139950"/>
                  </a:lnTo>
                  <a:lnTo>
                    <a:pt x="0" y="2102644"/>
                  </a:lnTo>
                  <a:lnTo>
                    <a:pt x="1588" y="2065338"/>
                  </a:lnTo>
                  <a:lnTo>
                    <a:pt x="3176" y="2028031"/>
                  </a:lnTo>
                  <a:lnTo>
                    <a:pt x="5557" y="1993106"/>
                  </a:lnTo>
                  <a:lnTo>
                    <a:pt x="7939" y="1960563"/>
                  </a:lnTo>
                  <a:lnTo>
                    <a:pt x="10321" y="1931194"/>
                  </a:lnTo>
                  <a:lnTo>
                    <a:pt x="14290" y="1906588"/>
                  </a:lnTo>
                  <a:lnTo>
                    <a:pt x="18260" y="1887538"/>
                  </a:lnTo>
                  <a:lnTo>
                    <a:pt x="20642" y="1869281"/>
                  </a:lnTo>
                  <a:lnTo>
                    <a:pt x="20642" y="1851819"/>
                  </a:lnTo>
                  <a:lnTo>
                    <a:pt x="20642" y="1835150"/>
                  </a:lnTo>
                  <a:lnTo>
                    <a:pt x="20642" y="1819275"/>
                  </a:lnTo>
                  <a:lnTo>
                    <a:pt x="21436" y="1804988"/>
                  </a:lnTo>
                  <a:lnTo>
                    <a:pt x="27787" y="1793875"/>
                  </a:lnTo>
                  <a:lnTo>
                    <a:pt x="38108" y="1784350"/>
                  </a:lnTo>
                  <a:lnTo>
                    <a:pt x="571611" y="1695450"/>
                  </a:lnTo>
                  <a:lnTo>
                    <a:pt x="582726" y="1632744"/>
                  </a:lnTo>
                  <a:lnTo>
                    <a:pt x="598604" y="1571625"/>
                  </a:lnTo>
                  <a:lnTo>
                    <a:pt x="621627" y="1511300"/>
                  </a:lnTo>
                  <a:lnTo>
                    <a:pt x="647826" y="1454944"/>
                  </a:lnTo>
                  <a:lnTo>
                    <a:pt x="674024" y="1401763"/>
                  </a:lnTo>
                  <a:lnTo>
                    <a:pt x="701811" y="1351756"/>
                  </a:lnTo>
                  <a:lnTo>
                    <a:pt x="706574" y="1343819"/>
                  </a:lnTo>
                  <a:lnTo>
                    <a:pt x="712926" y="1331119"/>
                  </a:lnTo>
                  <a:lnTo>
                    <a:pt x="720071" y="1319213"/>
                  </a:lnTo>
                  <a:lnTo>
                    <a:pt x="728804" y="1304131"/>
                  </a:lnTo>
                  <a:lnTo>
                    <a:pt x="736743" y="1289050"/>
                  </a:lnTo>
                  <a:lnTo>
                    <a:pt x="743094" y="1275556"/>
                  </a:lnTo>
                  <a:lnTo>
                    <a:pt x="747857" y="1263650"/>
                  </a:lnTo>
                  <a:lnTo>
                    <a:pt x="750239" y="1254125"/>
                  </a:lnTo>
                  <a:lnTo>
                    <a:pt x="749445" y="1248569"/>
                  </a:lnTo>
                  <a:lnTo>
                    <a:pt x="739125" y="1223963"/>
                  </a:lnTo>
                  <a:lnTo>
                    <a:pt x="724040" y="1201738"/>
                  </a:lnTo>
                  <a:lnTo>
                    <a:pt x="706574" y="1180306"/>
                  </a:lnTo>
                  <a:lnTo>
                    <a:pt x="690696" y="1160463"/>
                  </a:lnTo>
                  <a:lnTo>
                    <a:pt x="674024" y="1139031"/>
                  </a:lnTo>
                  <a:lnTo>
                    <a:pt x="636711" y="1082675"/>
                  </a:lnTo>
                  <a:lnTo>
                    <a:pt x="602573" y="1026319"/>
                  </a:lnTo>
                  <a:lnTo>
                    <a:pt x="567641" y="969169"/>
                  </a:lnTo>
                  <a:lnTo>
                    <a:pt x="530328" y="912813"/>
                  </a:lnTo>
                  <a:lnTo>
                    <a:pt x="515244" y="892969"/>
                  </a:lnTo>
                  <a:lnTo>
                    <a:pt x="498572" y="873919"/>
                  </a:lnTo>
                  <a:lnTo>
                    <a:pt x="482694" y="854075"/>
                  </a:lnTo>
                  <a:lnTo>
                    <a:pt x="468403" y="832644"/>
                  </a:lnTo>
                  <a:lnTo>
                    <a:pt x="456495" y="808831"/>
                  </a:lnTo>
                  <a:lnTo>
                    <a:pt x="448556" y="782638"/>
                  </a:lnTo>
                  <a:lnTo>
                    <a:pt x="468403" y="765969"/>
                  </a:lnTo>
                  <a:lnTo>
                    <a:pt x="485075" y="747713"/>
                  </a:lnTo>
                  <a:lnTo>
                    <a:pt x="500953" y="727869"/>
                  </a:lnTo>
                  <a:lnTo>
                    <a:pt x="516038" y="706438"/>
                  </a:lnTo>
                  <a:lnTo>
                    <a:pt x="530328" y="686594"/>
                  </a:lnTo>
                  <a:lnTo>
                    <a:pt x="687521" y="528638"/>
                  </a:lnTo>
                  <a:lnTo>
                    <a:pt x="710544" y="511175"/>
                  </a:lnTo>
                  <a:lnTo>
                    <a:pt x="732773" y="493713"/>
                  </a:lnTo>
                  <a:lnTo>
                    <a:pt x="756590" y="477838"/>
                  </a:lnTo>
                  <a:lnTo>
                    <a:pt x="779614" y="460375"/>
                  </a:lnTo>
                  <a:lnTo>
                    <a:pt x="800255" y="439738"/>
                  </a:lnTo>
                  <a:lnTo>
                    <a:pt x="817721" y="419100"/>
                  </a:lnTo>
                  <a:lnTo>
                    <a:pt x="845508" y="434975"/>
                  </a:lnTo>
                  <a:lnTo>
                    <a:pt x="871706" y="454819"/>
                  </a:lnTo>
                  <a:lnTo>
                    <a:pt x="897905" y="475456"/>
                  </a:lnTo>
                  <a:lnTo>
                    <a:pt x="921722" y="495300"/>
                  </a:lnTo>
                  <a:lnTo>
                    <a:pt x="947921" y="515144"/>
                  </a:lnTo>
                  <a:lnTo>
                    <a:pt x="1016197" y="561181"/>
                  </a:lnTo>
                  <a:lnTo>
                    <a:pt x="1084473" y="604838"/>
                  </a:lnTo>
                  <a:lnTo>
                    <a:pt x="1152748" y="652463"/>
                  </a:lnTo>
                  <a:lnTo>
                    <a:pt x="1170214" y="665956"/>
                  </a:lnTo>
                  <a:lnTo>
                    <a:pt x="1187680" y="681038"/>
                  </a:lnTo>
                  <a:lnTo>
                    <a:pt x="1205146" y="697706"/>
                  </a:lnTo>
                  <a:lnTo>
                    <a:pt x="1222612" y="712788"/>
                  </a:lnTo>
                  <a:lnTo>
                    <a:pt x="1242459" y="725488"/>
                  </a:lnTo>
                  <a:lnTo>
                    <a:pt x="1265483" y="735013"/>
                  </a:lnTo>
                  <a:lnTo>
                    <a:pt x="1290094" y="741363"/>
                  </a:lnTo>
                  <a:lnTo>
                    <a:pt x="1306766" y="725488"/>
                  </a:lnTo>
                  <a:lnTo>
                    <a:pt x="1330583" y="710406"/>
                  </a:lnTo>
                  <a:lnTo>
                    <a:pt x="1359163" y="692944"/>
                  </a:lnTo>
                  <a:lnTo>
                    <a:pt x="1392507" y="676275"/>
                  </a:lnTo>
                  <a:lnTo>
                    <a:pt x="1430615" y="660400"/>
                  </a:lnTo>
                  <a:lnTo>
                    <a:pt x="1469516" y="645319"/>
                  </a:lnTo>
                  <a:lnTo>
                    <a:pt x="1510799" y="630238"/>
                  </a:lnTo>
                  <a:lnTo>
                    <a:pt x="1550494" y="615950"/>
                  </a:lnTo>
                  <a:lnTo>
                    <a:pt x="1589395" y="604044"/>
                  </a:lnTo>
                  <a:lnTo>
                    <a:pt x="1625915" y="592931"/>
                  </a:lnTo>
                  <a:lnTo>
                    <a:pt x="1658465" y="584200"/>
                  </a:lnTo>
                  <a:lnTo>
                    <a:pt x="1685458" y="576263"/>
                  </a:lnTo>
                  <a:lnTo>
                    <a:pt x="1694985" y="504825"/>
                  </a:lnTo>
                  <a:lnTo>
                    <a:pt x="1706893" y="431006"/>
                  </a:lnTo>
                  <a:lnTo>
                    <a:pt x="1721977" y="358775"/>
                  </a:lnTo>
                  <a:lnTo>
                    <a:pt x="1737061" y="287338"/>
                  </a:lnTo>
                  <a:lnTo>
                    <a:pt x="1754527" y="219869"/>
                  </a:lnTo>
                  <a:lnTo>
                    <a:pt x="1760085" y="196056"/>
                  </a:lnTo>
                  <a:lnTo>
                    <a:pt x="1762466" y="171450"/>
                  </a:lnTo>
                  <a:lnTo>
                    <a:pt x="1763260" y="145256"/>
                  </a:lnTo>
                  <a:lnTo>
                    <a:pt x="1765642" y="119063"/>
                  </a:lnTo>
                  <a:lnTo>
                    <a:pt x="1768818" y="92869"/>
                  </a:lnTo>
                  <a:lnTo>
                    <a:pt x="1771993" y="69056"/>
                  </a:lnTo>
                  <a:lnTo>
                    <a:pt x="1778344" y="46038"/>
                  </a:lnTo>
                  <a:lnTo>
                    <a:pt x="1788665" y="27781"/>
                  </a:lnTo>
                  <a:lnTo>
                    <a:pt x="1799780" y="22225"/>
                  </a:lnTo>
                  <a:lnTo>
                    <a:pt x="1813276" y="19844"/>
                  </a:lnTo>
                  <a:lnTo>
                    <a:pt x="1828360" y="19844"/>
                  </a:lnTo>
                  <a:lnTo>
                    <a:pt x="1845826" y="19844"/>
                  </a:lnTo>
                  <a:lnTo>
                    <a:pt x="1862498" y="19844"/>
                  </a:lnTo>
                  <a:lnTo>
                    <a:pt x="1877582" y="21431"/>
                  </a:lnTo>
                  <a:lnTo>
                    <a:pt x="1895842" y="11113"/>
                  </a:lnTo>
                  <a:lnTo>
                    <a:pt x="1921247" y="4763"/>
                  </a:lnTo>
                  <a:lnTo>
                    <a:pt x="1951415" y="1588"/>
                  </a:lnTo>
                  <a:close/>
                </a:path>
              </a:pathLst>
            </a:custGeom>
            <a:solidFill>
              <a:srgbClr val="74B230"/>
            </a:solidFill>
            <a:ln w="0">
              <a:solidFill>
                <a:srgbClr val="F0FF62"/>
              </a:solid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70" name="Freeform 12"/>
            <p:cNvSpPr>
              <a:spLocks noChangeAspect="1" noEditPoints="1"/>
            </p:cNvSpPr>
            <p:nvPr/>
          </p:nvSpPr>
          <p:spPr bwMode="auto">
            <a:xfrm>
              <a:off x="155684" y="5411251"/>
              <a:ext cx="776003" cy="776003"/>
            </a:xfrm>
            <a:custGeom>
              <a:avLst/>
              <a:gdLst>
                <a:gd name="T0" fmla="*/ 2028 w 6434"/>
                <a:gd name="T1" fmla="*/ 4305 h 6434"/>
                <a:gd name="T2" fmla="*/ 2336 w 6434"/>
                <a:gd name="T3" fmla="*/ 4570 h 6434"/>
                <a:gd name="T4" fmla="*/ 2544 w 6434"/>
                <a:gd name="T5" fmla="*/ 4217 h 6434"/>
                <a:gd name="T6" fmla="*/ 3515 w 6434"/>
                <a:gd name="T7" fmla="*/ 3833 h 6434"/>
                <a:gd name="T8" fmla="*/ 2962 w 6434"/>
                <a:gd name="T9" fmla="*/ 4389 h 6434"/>
                <a:gd name="T10" fmla="*/ 3229 w 6434"/>
                <a:gd name="T11" fmla="*/ 5134 h 6434"/>
                <a:gd name="T12" fmla="*/ 4011 w 6434"/>
                <a:gd name="T13" fmla="*/ 5213 h 6434"/>
                <a:gd name="T14" fmla="*/ 4420 w 6434"/>
                <a:gd name="T15" fmla="*/ 4553 h 6434"/>
                <a:gd name="T16" fmla="*/ 3997 w 6434"/>
                <a:gd name="T17" fmla="*/ 3884 h 6434"/>
                <a:gd name="T18" fmla="*/ 4393 w 6434"/>
                <a:gd name="T19" fmla="*/ 3313 h 6434"/>
                <a:gd name="T20" fmla="*/ 4463 w 6434"/>
                <a:gd name="T21" fmla="*/ 3714 h 6434"/>
                <a:gd name="T22" fmla="*/ 4847 w 6434"/>
                <a:gd name="T23" fmla="*/ 3576 h 6434"/>
                <a:gd name="T24" fmla="*/ 4646 w 6434"/>
                <a:gd name="T25" fmla="*/ 3223 h 6434"/>
                <a:gd name="T26" fmla="*/ 2948 w 6434"/>
                <a:gd name="T27" fmla="*/ 3182 h 6434"/>
                <a:gd name="T28" fmla="*/ 3207 w 6434"/>
                <a:gd name="T29" fmla="*/ 3498 h 6434"/>
                <a:gd name="T30" fmla="*/ 3472 w 6434"/>
                <a:gd name="T31" fmla="*/ 3188 h 6434"/>
                <a:gd name="T32" fmla="*/ 1696 w 6434"/>
                <a:gd name="T33" fmla="*/ 2225 h 6434"/>
                <a:gd name="T34" fmla="*/ 1082 w 6434"/>
                <a:gd name="T35" fmla="*/ 2718 h 6434"/>
                <a:gd name="T36" fmla="*/ 1265 w 6434"/>
                <a:gd name="T37" fmla="*/ 3488 h 6434"/>
                <a:gd name="T38" fmla="*/ 2028 w 6434"/>
                <a:gd name="T39" fmla="*/ 3654 h 6434"/>
                <a:gd name="T40" fmla="*/ 2513 w 6434"/>
                <a:gd name="T41" fmla="*/ 3042 h 6434"/>
                <a:gd name="T42" fmla="*/ 2166 w 6434"/>
                <a:gd name="T43" fmla="*/ 2330 h 6434"/>
                <a:gd name="T44" fmla="*/ 2562 w 6434"/>
                <a:gd name="T45" fmla="*/ 1696 h 6434"/>
                <a:gd name="T46" fmla="*/ 2562 w 6434"/>
                <a:gd name="T47" fmla="*/ 2104 h 6434"/>
                <a:gd name="T48" fmla="*/ 2964 w 6434"/>
                <a:gd name="T49" fmla="*/ 2034 h 6434"/>
                <a:gd name="T50" fmla="*/ 2827 w 6434"/>
                <a:gd name="T51" fmla="*/ 1651 h 6434"/>
                <a:gd name="T52" fmla="*/ 3613 w 6434"/>
                <a:gd name="T53" fmla="*/ 1599 h 6434"/>
                <a:gd name="T54" fmla="*/ 3447 w 6434"/>
                <a:gd name="T55" fmla="*/ 2363 h 6434"/>
                <a:gd name="T56" fmla="*/ 4059 w 6434"/>
                <a:gd name="T57" fmla="*/ 2847 h 6434"/>
                <a:gd name="T58" fmla="*/ 4771 w 6434"/>
                <a:gd name="T59" fmla="*/ 2500 h 6434"/>
                <a:gd name="T60" fmla="*/ 4761 w 6434"/>
                <a:gd name="T61" fmla="*/ 1712 h 6434"/>
                <a:gd name="T62" fmla="*/ 3012 w 6434"/>
                <a:gd name="T63" fmla="*/ 0 h 6434"/>
                <a:gd name="T64" fmla="*/ 3521 w 6434"/>
                <a:gd name="T65" fmla="*/ 195 h 6434"/>
                <a:gd name="T66" fmla="*/ 4030 w 6434"/>
                <a:gd name="T67" fmla="*/ 651 h 6434"/>
                <a:gd name="T68" fmla="*/ 4942 w 6434"/>
                <a:gd name="T69" fmla="*/ 493 h 6434"/>
                <a:gd name="T70" fmla="*/ 5239 w 6434"/>
                <a:gd name="T71" fmla="*/ 951 h 6434"/>
                <a:gd name="T72" fmla="*/ 5381 w 6434"/>
                <a:gd name="T73" fmla="*/ 1618 h 6434"/>
                <a:gd name="T74" fmla="*/ 6214 w 6434"/>
                <a:gd name="T75" fmla="*/ 2028 h 6434"/>
                <a:gd name="T76" fmla="*/ 6186 w 6434"/>
                <a:gd name="T77" fmla="*/ 2574 h 6434"/>
                <a:gd name="T78" fmla="*/ 5908 w 6434"/>
                <a:gd name="T79" fmla="*/ 3198 h 6434"/>
                <a:gd name="T80" fmla="*/ 6340 w 6434"/>
                <a:gd name="T81" fmla="*/ 4016 h 6434"/>
                <a:gd name="T82" fmla="*/ 5997 w 6434"/>
                <a:gd name="T83" fmla="*/ 4441 h 6434"/>
                <a:gd name="T84" fmla="*/ 5407 w 6434"/>
                <a:gd name="T85" fmla="*/ 4783 h 6434"/>
                <a:gd name="T86" fmla="*/ 5274 w 6434"/>
                <a:gd name="T87" fmla="*/ 5699 h 6434"/>
                <a:gd name="T88" fmla="*/ 4748 w 6434"/>
                <a:gd name="T89" fmla="*/ 5841 h 6434"/>
                <a:gd name="T90" fmla="*/ 4067 w 6434"/>
                <a:gd name="T91" fmla="*/ 5771 h 6434"/>
                <a:gd name="T92" fmla="*/ 3422 w 6434"/>
                <a:gd name="T93" fmla="*/ 6434 h 6434"/>
                <a:gd name="T94" fmla="*/ 2913 w 6434"/>
                <a:gd name="T95" fmla="*/ 6239 h 6434"/>
                <a:gd name="T96" fmla="*/ 2404 w 6434"/>
                <a:gd name="T97" fmla="*/ 5783 h 6434"/>
                <a:gd name="T98" fmla="*/ 1492 w 6434"/>
                <a:gd name="T99" fmla="*/ 5941 h 6434"/>
                <a:gd name="T100" fmla="*/ 1195 w 6434"/>
                <a:gd name="T101" fmla="*/ 5483 h 6434"/>
                <a:gd name="T102" fmla="*/ 1053 w 6434"/>
                <a:gd name="T103" fmla="*/ 4816 h 6434"/>
                <a:gd name="T104" fmla="*/ 220 w 6434"/>
                <a:gd name="T105" fmla="*/ 4406 h 6434"/>
                <a:gd name="T106" fmla="*/ 248 w 6434"/>
                <a:gd name="T107" fmla="*/ 3860 h 6434"/>
                <a:gd name="T108" fmla="*/ 526 w 6434"/>
                <a:gd name="T109" fmla="*/ 3237 h 6434"/>
                <a:gd name="T110" fmla="*/ 94 w 6434"/>
                <a:gd name="T111" fmla="*/ 2418 h 6434"/>
                <a:gd name="T112" fmla="*/ 437 w 6434"/>
                <a:gd name="T113" fmla="*/ 1993 h 6434"/>
                <a:gd name="T114" fmla="*/ 1028 w 6434"/>
                <a:gd name="T115" fmla="*/ 1651 h 6434"/>
                <a:gd name="T116" fmla="*/ 1160 w 6434"/>
                <a:gd name="T117" fmla="*/ 735 h 6434"/>
                <a:gd name="T118" fmla="*/ 1687 w 6434"/>
                <a:gd name="T119" fmla="*/ 593 h 6434"/>
                <a:gd name="T120" fmla="*/ 2365 w 6434"/>
                <a:gd name="T121" fmla="*/ 663 h 6434"/>
                <a:gd name="T122" fmla="*/ 3012 w 6434"/>
                <a:gd name="T123" fmla="*/ 0 h 6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34" h="6434">
                  <a:moveTo>
                    <a:pt x="2297" y="4042"/>
                  </a:moveTo>
                  <a:lnTo>
                    <a:pt x="2250" y="4046"/>
                  </a:lnTo>
                  <a:lnTo>
                    <a:pt x="2203" y="4057"/>
                  </a:lnTo>
                  <a:lnTo>
                    <a:pt x="2160" y="4077"/>
                  </a:lnTo>
                  <a:lnTo>
                    <a:pt x="2121" y="4104"/>
                  </a:lnTo>
                  <a:lnTo>
                    <a:pt x="2090" y="4137"/>
                  </a:lnTo>
                  <a:lnTo>
                    <a:pt x="2063" y="4174"/>
                  </a:lnTo>
                  <a:lnTo>
                    <a:pt x="2043" y="4215"/>
                  </a:lnTo>
                  <a:lnTo>
                    <a:pt x="2032" y="4258"/>
                  </a:lnTo>
                  <a:lnTo>
                    <a:pt x="2028" y="4305"/>
                  </a:lnTo>
                  <a:lnTo>
                    <a:pt x="2032" y="4352"/>
                  </a:lnTo>
                  <a:lnTo>
                    <a:pt x="2043" y="4397"/>
                  </a:lnTo>
                  <a:lnTo>
                    <a:pt x="2063" y="4441"/>
                  </a:lnTo>
                  <a:lnTo>
                    <a:pt x="2090" y="4478"/>
                  </a:lnTo>
                  <a:lnTo>
                    <a:pt x="2123" y="4512"/>
                  </a:lnTo>
                  <a:lnTo>
                    <a:pt x="2160" y="4537"/>
                  </a:lnTo>
                  <a:lnTo>
                    <a:pt x="2201" y="4556"/>
                  </a:lnTo>
                  <a:lnTo>
                    <a:pt x="2244" y="4570"/>
                  </a:lnTo>
                  <a:lnTo>
                    <a:pt x="2291" y="4574"/>
                  </a:lnTo>
                  <a:lnTo>
                    <a:pt x="2336" y="4570"/>
                  </a:lnTo>
                  <a:lnTo>
                    <a:pt x="2383" y="4558"/>
                  </a:lnTo>
                  <a:lnTo>
                    <a:pt x="2427" y="4539"/>
                  </a:lnTo>
                  <a:lnTo>
                    <a:pt x="2464" y="4512"/>
                  </a:lnTo>
                  <a:lnTo>
                    <a:pt x="2498" y="4478"/>
                  </a:lnTo>
                  <a:lnTo>
                    <a:pt x="2523" y="4441"/>
                  </a:lnTo>
                  <a:lnTo>
                    <a:pt x="2542" y="4400"/>
                  </a:lnTo>
                  <a:lnTo>
                    <a:pt x="2556" y="4358"/>
                  </a:lnTo>
                  <a:lnTo>
                    <a:pt x="2560" y="4311"/>
                  </a:lnTo>
                  <a:lnTo>
                    <a:pt x="2556" y="4264"/>
                  </a:lnTo>
                  <a:lnTo>
                    <a:pt x="2544" y="4217"/>
                  </a:lnTo>
                  <a:lnTo>
                    <a:pt x="2525" y="4174"/>
                  </a:lnTo>
                  <a:lnTo>
                    <a:pt x="2498" y="4137"/>
                  </a:lnTo>
                  <a:lnTo>
                    <a:pt x="2464" y="4104"/>
                  </a:lnTo>
                  <a:lnTo>
                    <a:pt x="2427" y="4077"/>
                  </a:lnTo>
                  <a:lnTo>
                    <a:pt x="2386" y="4059"/>
                  </a:lnTo>
                  <a:lnTo>
                    <a:pt x="2342" y="4046"/>
                  </a:lnTo>
                  <a:lnTo>
                    <a:pt x="2297" y="4042"/>
                  </a:lnTo>
                  <a:close/>
                  <a:moveTo>
                    <a:pt x="3683" y="3814"/>
                  </a:moveTo>
                  <a:lnTo>
                    <a:pt x="3599" y="3818"/>
                  </a:lnTo>
                  <a:lnTo>
                    <a:pt x="3515" y="3833"/>
                  </a:lnTo>
                  <a:lnTo>
                    <a:pt x="3433" y="3857"/>
                  </a:lnTo>
                  <a:lnTo>
                    <a:pt x="3354" y="3890"/>
                  </a:lnTo>
                  <a:lnTo>
                    <a:pt x="3281" y="3933"/>
                  </a:lnTo>
                  <a:lnTo>
                    <a:pt x="3213" y="3981"/>
                  </a:lnTo>
                  <a:lnTo>
                    <a:pt x="3153" y="4036"/>
                  </a:lnTo>
                  <a:lnTo>
                    <a:pt x="3100" y="4098"/>
                  </a:lnTo>
                  <a:lnTo>
                    <a:pt x="3053" y="4165"/>
                  </a:lnTo>
                  <a:lnTo>
                    <a:pt x="3014" y="4237"/>
                  </a:lnTo>
                  <a:lnTo>
                    <a:pt x="2985" y="4311"/>
                  </a:lnTo>
                  <a:lnTo>
                    <a:pt x="2962" y="4389"/>
                  </a:lnTo>
                  <a:lnTo>
                    <a:pt x="2948" y="4469"/>
                  </a:lnTo>
                  <a:lnTo>
                    <a:pt x="2944" y="4551"/>
                  </a:lnTo>
                  <a:lnTo>
                    <a:pt x="2948" y="4634"/>
                  </a:lnTo>
                  <a:lnTo>
                    <a:pt x="2964" y="4718"/>
                  </a:lnTo>
                  <a:lnTo>
                    <a:pt x="2987" y="4800"/>
                  </a:lnTo>
                  <a:lnTo>
                    <a:pt x="3020" y="4880"/>
                  </a:lnTo>
                  <a:lnTo>
                    <a:pt x="3063" y="4952"/>
                  </a:lnTo>
                  <a:lnTo>
                    <a:pt x="3112" y="5020"/>
                  </a:lnTo>
                  <a:lnTo>
                    <a:pt x="3166" y="5081"/>
                  </a:lnTo>
                  <a:lnTo>
                    <a:pt x="3229" y="5134"/>
                  </a:lnTo>
                  <a:lnTo>
                    <a:pt x="3295" y="5180"/>
                  </a:lnTo>
                  <a:lnTo>
                    <a:pt x="3367" y="5219"/>
                  </a:lnTo>
                  <a:lnTo>
                    <a:pt x="3441" y="5251"/>
                  </a:lnTo>
                  <a:lnTo>
                    <a:pt x="3519" y="5272"/>
                  </a:lnTo>
                  <a:lnTo>
                    <a:pt x="3599" y="5286"/>
                  </a:lnTo>
                  <a:lnTo>
                    <a:pt x="3681" y="5290"/>
                  </a:lnTo>
                  <a:lnTo>
                    <a:pt x="3765" y="5286"/>
                  </a:lnTo>
                  <a:lnTo>
                    <a:pt x="3849" y="5272"/>
                  </a:lnTo>
                  <a:lnTo>
                    <a:pt x="3931" y="5247"/>
                  </a:lnTo>
                  <a:lnTo>
                    <a:pt x="4011" y="5213"/>
                  </a:lnTo>
                  <a:lnTo>
                    <a:pt x="4083" y="5171"/>
                  </a:lnTo>
                  <a:lnTo>
                    <a:pt x="4151" y="5122"/>
                  </a:lnTo>
                  <a:lnTo>
                    <a:pt x="4211" y="5067"/>
                  </a:lnTo>
                  <a:lnTo>
                    <a:pt x="4264" y="5005"/>
                  </a:lnTo>
                  <a:lnTo>
                    <a:pt x="4311" y="4939"/>
                  </a:lnTo>
                  <a:lnTo>
                    <a:pt x="4350" y="4866"/>
                  </a:lnTo>
                  <a:lnTo>
                    <a:pt x="4379" y="4792"/>
                  </a:lnTo>
                  <a:lnTo>
                    <a:pt x="4402" y="4714"/>
                  </a:lnTo>
                  <a:lnTo>
                    <a:pt x="4416" y="4634"/>
                  </a:lnTo>
                  <a:lnTo>
                    <a:pt x="4420" y="4553"/>
                  </a:lnTo>
                  <a:lnTo>
                    <a:pt x="4416" y="4469"/>
                  </a:lnTo>
                  <a:lnTo>
                    <a:pt x="4400" y="4385"/>
                  </a:lnTo>
                  <a:lnTo>
                    <a:pt x="4377" y="4303"/>
                  </a:lnTo>
                  <a:lnTo>
                    <a:pt x="4344" y="4223"/>
                  </a:lnTo>
                  <a:lnTo>
                    <a:pt x="4301" y="4151"/>
                  </a:lnTo>
                  <a:lnTo>
                    <a:pt x="4252" y="4083"/>
                  </a:lnTo>
                  <a:lnTo>
                    <a:pt x="4198" y="4022"/>
                  </a:lnTo>
                  <a:lnTo>
                    <a:pt x="4135" y="3970"/>
                  </a:lnTo>
                  <a:lnTo>
                    <a:pt x="4069" y="3923"/>
                  </a:lnTo>
                  <a:lnTo>
                    <a:pt x="3997" y="3884"/>
                  </a:lnTo>
                  <a:lnTo>
                    <a:pt x="3923" y="3855"/>
                  </a:lnTo>
                  <a:lnTo>
                    <a:pt x="3845" y="3831"/>
                  </a:lnTo>
                  <a:lnTo>
                    <a:pt x="3765" y="3818"/>
                  </a:lnTo>
                  <a:lnTo>
                    <a:pt x="3683" y="3814"/>
                  </a:lnTo>
                  <a:close/>
                  <a:moveTo>
                    <a:pt x="4601" y="3217"/>
                  </a:moveTo>
                  <a:lnTo>
                    <a:pt x="4555" y="3221"/>
                  </a:lnTo>
                  <a:lnTo>
                    <a:pt x="4508" y="3233"/>
                  </a:lnTo>
                  <a:lnTo>
                    <a:pt x="4465" y="3254"/>
                  </a:lnTo>
                  <a:lnTo>
                    <a:pt x="4426" y="3279"/>
                  </a:lnTo>
                  <a:lnTo>
                    <a:pt x="4393" y="3313"/>
                  </a:lnTo>
                  <a:lnTo>
                    <a:pt x="4367" y="3350"/>
                  </a:lnTo>
                  <a:lnTo>
                    <a:pt x="4348" y="3391"/>
                  </a:lnTo>
                  <a:lnTo>
                    <a:pt x="4336" y="3435"/>
                  </a:lnTo>
                  <a:lnTo>
                    <a:pt x="4330" y="3480"/>
                  </a:lnTo>
                  <a:lnTo>
                    <a:pt x="4334" y="3527"/>
                  </a:lnTo>
                  <a:lnTo>
                    <a:pt x="4346" y="3574"/>
                  </a:lnTo>
                  <a:lnTo>
                    <a:pt x="4367" y="3617"/>
                  </a:lnTo>
                  <a:lnTo>
                    <a:pt x="4395" y="3656"/>
                  </a:lnTo>
                  <a:lnTo>
                    <a:pt x="4426" y="3687"/>
                  </a:lnTo>
                  <a:lnTo>
                    <a:pt x="4463" y="3714"/>
                  </a:lnTo>
                  <a:lnTo>
                    <a:pt x="4504" y="3734"/>
                  </a:lnTo>
                  <a:lnTo>
                    <a:pt x="4549" y="3745"/>
                  </a:lnTo>
                  <a:lnTo>
                    <a:pt x="4594" y="3749"/>
                  </a:lnTo>
                  <a:lnTo>
                    <a:pt x="4640" y="3745"/>
                  </a:lnTo>
                  <a:lnTo>
                    <a:pt x="4687" y="3734"/>
                  </a:lnTo>
                  <a:lnTo>
                    <a:pt x="4730" y="3714"/>
                  </a:lnTo>
                  <a:lnTo>
                    <a:pt x="4769" y="3687"/>
                  </a:lnTo>
                  <a:lnTo>
                    <a:pt x="4802" y="3654"/>
                  </a:lnTo>
                  <a:lnTo>
                    <a:pt x="4827" y="3617"/>
                  </a:lnTo>
                  <a:lnTo>
                    <a:pt x="4847" y="3576"/>
                  </a:lnTo>
                  <a:lnTo>
                    <a:pt x="4859" y="3533"/>
                  </a:lnTo>
                  <a:lnTo>
                    <a:pt x="4863" y="3486"/>
                  </a:lnTo>
                  <a:lnTo>
                    <a:pt x="4861" y="3441"/>
                  </a:lnTo>
                  <a:lnTo>
                    <a:pt x="4847" y="3394"/>
                  </a:lnTo>
                  <a:lnTo>
                    <a:pt x="4827" y="3350"/>
                  </a:lnTo>
                  <a:lnTo>
                    <a:pt x="4800" y="3313"/>
                  </a:lnTo>
                  <a:lnTo>
                    <a:pt x="4769" y="3279"/>
                  </a:lnTo>
                  <a:lnTo>
                    <a:pt x="4732" y="3254"/>
                  </a:lnTo>
                  <a:lnTo>
                    <a:pt x="4691" y="3235"/>
                  </a:lnTo>
                  <a:lnTo>
                    <a:pt x="4646" y="3223"/>
                  </a:lnTo>
                  <a:lnTo>
                    <a:pt x="4601" y="3217"/>
                  </a:lnTo>
                  <a:close/>
                  <a:moveTo>
                    <a:pt x="3213" y="2966"/>
                  </a:moveTo>
                  <a:lnTo>
                    <a:pt x="3166" y="2969"/>
                  </a:lnTo>
                  <a:lnTo>
                    <a:pt x="3120" y="2981"/>
                  </a:lnTo>
                  <a:lnTo>
                    <a:pt x="3077" y="3001"/>
                  </a:lnTo>
                  <a:lnTo>
                    <a:pt x="3038" y="3028"/>
                  </a:lnTo>
                  <a:lnTo>
                    <a:pt x="3006" y="3061"/>
                  </a:lnTo>
                  <a:lnTo>
                    <a:pt x="2979" y="3098"/>
                  </a:lnTo>
                  <a:lnTo>
                    <a:pt x="2960" y="3139"/>
                  </a:lnTo>
                  <a:lnTo>
                    <a:pt x="2948" y="3182"/>
                  </a:lnTo>
                  <a:lnTo>
                    <a:pt x="2944" y="3229"/>
                  </a:lnTo>
                  <a:lnTo>
                    <a:pt x="2948" y="3274"/>
                  </a:lnTo>
                  <a:lnTo>
                    <a:pt x="2960" y="3320"/>
                  </a:lnTo>
                  <a:lnTo>
                    <a:pt x="2979" y="3365"/>
                  </a:lnTo>
                  <a:lnTo>
                    <a:pt x="3006" y="3402"/>
                  </a:lnTo>
                  <a:lnTo>
                    <a:pt x="3038" y="3435"/>
                  </a:lnTo>
                  <a:lnTo>
                    <a:pt x="3077" y="3461"/>
                  </a:lnTo>
                  <a:lnTo>
                    <a:pt x="3118" y="3480"/>
                  </a:lnTo>
                  <a:lnTo>
                    <a:pt x="3160" y="3494"/>
                  </a:lnTo>
                  <a:lnTo>
                    <a:pt x="3207" y="3498"/>
                  </a:lnTo>
                  <a:lnTo>
                    <a:pt x="3252" y="3494"/>
                  </a:lnTo>
                  <a:lnTo>
                    <a:pt x="3299" y="3482"/>
                  </a:lnTo>
                  <a:lnTo>
                    <a:pt x="3344" y="3463"/>
                  </a:lnTo>
                  <a:lnTo>
                    <a:pt x="3381" y="3435"/>
                  </a:lnTo>
                  <a:lnTo>
                    <a:pt x="3414" y="3402"/>
                  </a:lnTo>
                  <a:lnTo>
                    <a:pt x="3439" y="3365"/>
                  </a:lnTo>
                  <a:lnTo>
                    <a:pt x="3459" y="3324"/>
                  </a:lnTo>
                  <a:lnTo>
                    <a:pt x="3470" y="3281"/>
                  </a:lnTo>
                  <a:lnTo>
                    <a:pt x="3476" y="3235"/>
                  </a:lnTo>
                  <a:lnTo>
                    <a:pt x="3472" y="3188"/>
                  </a:lnTo>
                  <a:lnTo>
                    <a:pt x="3461" y="3141"/>
                  </a:lnTo>
                  <a:lnTo>
                    <a:pt x="3439" y="3098"/>
                  </a:lnTo>
                  <a:lnTo>
                    <a:pt x="3414" y="3059"/>
                  </a:lnTo>
                  <a:lnTo>
                    <a:pt x="3381" y="3028"/>
                  </a:lnTo>
                  <a:lnTo>
                    <a:pt x="3344" y="3001"/>
                  </a:lnTo>
                  <a:lnTo>
                    <a:pt x="3303" y="2981"/>
                  </a:lnTo>
                  <a:lnTo>
                    <a:pt x="3258" y="2969"/>
                  </a:lnTo>
                  <a:lnTo>
                    <a:pt x="3213" y="2966"/>
                  </a:lnTo>
                  <a:close/>
                  <a:moveTo>
                    <a:pt x="1780" y="2221"/>
                  </a:moveTo>
                  <a:lnTo>
                    <a:pt x="1696" y="2225"/>
                  </a:lnTo>
                  <a:lnTo>
                    <a:pt x="1614" y="2240"/>
                  </a:lnTo>
                  <a:lnTo>
                    <a:pt x="1531" y="2264"/>
                  </a:lnTo>
                  <a:lnTo>
                    <a:pt x="1453" y="2299"/>
                  </a:lnTo>
                  <a:lnTo>
                    <a:pt x="1378" y="2340"/>
                  </a:lnTo>
                  <a:lnTo>
                    <a:pt x="1310" y="2388"/>
                  </a:lnTo>
                  <a:lnTo>
                    <a:pt x="1250" y="2445"/>
                  </a:lnTo>
                  <a:lnTo>
                    <a:pt x="1197" y="2505"/>
                  </a:lnTo>
                  <a:lnTo>
                    <a:pt x="1150" y="2572"/>
                  </a:lnTo>
                  <a:lnTo>
                    <a:pt x="1113" y="2644"/>
                  </a:lnTo>
                  <a:lnTo>
                    <a:pt x="1082" y="2718"/>
                  </a:lnTo>
                  <a:lnTo>
                    <a:pt x="1059" y="2796"/>
                  </a:lnTo>
                  <a:lnTo>
                    <a:pt x="1045" y="2878"/>
                  </a:lnTo>
                  <a:lnTo>
                    <a:pt x="1041" y="2960"/>
                  </a:lnTo>
                  <a:lnTo>
                    <a:pt x="1045" y="3042"/>
                  </a:lnTo>
                  <a:lnTo>
                    <a:pt x="1061" y="3125"/>
                  </a:lnTo>
                  <a:lnTo>
                    <a:pt x="1084" y="3207"/>
                  </a:lnTo>
                  <a:lnTo>
                    <a:pt x="1119" y="3287"/>
                  </a:lnTo>
                  <a:lnTo>
                    <a:pt x="1160" y="3361"/>
                  </a:lnTo>
                  <a:lnTo>
                    <a:pt x="1209" y="3428"/>
                  </a:lnTo>
                  <a:lnTo>
                    <a:pt x="1265" y="3488"/>
                  </a:lnTo>
                  <a:lnTo>
                    <a:pt x="1326" y="3541"/>
                  </a:lnTo>
                  <a:lnTo>
                    <a:pt x="1392" y="3587"/>
                  </a:lnTo>
                  <a:lnTo>
                    <a:pt x="1464" y="3626"/>
                  </a:lnTo>
                  <a:lnTo>
                    <a:pt x="1538" y="3658"/>
                  </a:lnTo>
                  <a:lnTo>
                    <a:pt x="1616" y="3679"/>
                  </a:lnTo>
                  <a:lnTo>
                    <a:pt x="1698" y="3693"/>
                  </a:lnTo>
                  <a:lnTo>
                    <a:pt x="1780" y="3697"/>
                  </a:lnTo>
                  <a:lnTo>
                    <a:pt x="1862" y="3693"/>
                  </a:lnTo>
                  <a:lnTo>
                    <a:pt x="1946" y="3679"/>
                  </a:lnTo>
                  <a:lnTo>
                    <a:pt x="2028" y="3654"/>
                  </a:lnTo>
                  <a:lnTo>
                    <a:pt x="2108" y="3621"/>
                  </a:lnTo>
                  <a:lnTo>
                    <a:pt x="2182" y="3578"/>
                  </a:lnTo>
                  <a:lnTo>
                    <a:pt x="2248" y="3529"/>
                  </a:lnTo>
                  <a:lnTo>
                    <a:pt x="2308" y="3474"/>
                  </a:lnTo>
                  <a:lnTo>
                    <a:pt x="2363" y="3412"/>
                  </a:lnTo>
                  <a:lnTo>
                    <a:pt x="2408" y="3346"/>
                  </a:lnTo>
                  <a:lnTo>
                    <a:pt x="2447" y="3276"/>
                  </a:lnTo>
                  <a:lnTo>
                    <a:pt x="2478" y="3199"/>
                  </a:lnTo>
                  <a:lnTo>
                    <a:pt x="2500" y="3121"/>
                  </a:lnTo>
                  <a:lnTo>
                    <a:pt x="2513" y="3042"/>
                  </a:lnTo>
                  <a:lnTo>
                    <a:pt x="2517" y="2960"/>
                  </a:lnTo>
                  <a:lnTo>
                    <a:pt x="2513" y="2876"/>
                  </a:lnTo>
                  <a:lnTo>
                    <a:pt x="2500" y="2794"/>
                  </a:lnTo>
                  <a:lnTo>
                    <a:pt x="2474" y="2710"/>
                  </a:lnTo>
                  <a:lnTo>
                    <a:pt x="2441" y="2630"/>
                  </a:lnTo>
                  <a:lnTo>
                    <a:pt x="2400" y="2558"/>
                  </a:lnTo>
                  <a:lnTo>
                    <a:pt x="2349" y="2490"/>
                  </a:lnTo>
                  <a:lnTo>
                    <a:pt x="2295" y="2429"/>
                  </a:lnTo>
                  <a:lnTo>
                    <a:pt x="2232" y="2377"/>
                  </a:lnTo>
                  <a:lnTo>
                    <a:pt x="2166" y="2330"/>
                  </a:lnTo>
                  <a:lnTo>
                    <a:pt x="2096" y="2291"/>
                  </a:lnTo>
                  <a:lnTo>
                    <a:pt x="2020" y="2262"/>
                  </a:lnTo>
                  <a:lnTo>
                    <a:pt x="1942" y="2238"/>
                  </a:lnTo>
                  <a:lnTo>
                    <a:pt x="1862" y="2225"/>
                  </a:lnTo>
                  <a:lnTo>
                    <a:pt x="1780" y="2221"/>
                  </a:lnTo>
                  <a:close/>
                  <a:moveTo>
                    <a:pt x="2737" y="1634"/>
                  </a:moveTo>
                  <a:lnTo>
                    <a:pt x="2691" y="1638"/>
                  </a:lnTo>
                  <a:lnTo>
                    <a:pt x="2644" y="1649"/>
                  </a:lnTo>
                  <a:lnTo>
                    <a:pt x="2601" y="1671"/>
                  </a:lnTo>
                  <a:lnTo>
                    <a:pt x="2562" y="1696"/>
                  </a:lnTo>
                  <a:lnTo>
                    <a:pt x="2529" y="1729"/>
                  </a:lnTo>
                  <a:lnTo>
                    <a:pt x="2503" y="1766"/>
                  </a:lnTo>
                  <a:lnTo>
                    <a:pt x="2484" y="1807"/>
                  </a:lnTo>
                  <a:lnTo>
                    <a:pt x="2472" y="1852"/>
                  </a:lnTo>
                  <a:lnTo>
                    <a:pt x="2466" y="1897"/>
                  </a:lnTo>
                  <a:lnTo>
                    <a:pt x="2470" y="1944"/>
                  </a:lnTo>
                  <a:lnTo>
                    <a:pt x="2484" y="1991"/>
                  </a:lnTo>
                  <a:lnTo>
                    <a:pt x="2503" y="2034"/>
                  </a:lnTo>
                  <a:lnTo>
                    <a:pt x="2531" y="2073"/>
                  </a:lnTo>
                  <a:lnTo>
                    <a:pt x="2562" y="2104"/>
                  </a:lnTo>
                  <a:lnTo>
                    <a:pt x="2599" y="2131"/>
                  </a:lnTo>
                  <a:lnTo>
                    <a:pt x="2640" y="2151"/>
                  </a:lnTo>
                  <a:lnTo>
                    <a:pt x="2685" y="2162"/>
                  </a:lnTo>
                  <a:lnTo>
                    <a:pt x="2730" y="2166"/>
                  </a:lnTo>
                  <a:lnTo>
                    <a:pt x="2776" y="2162"/>
                  </a:lnTo>
                  <a:lnTo>
                    <a:pt x="2823" y="2151"/>
                  </a:lnTo>
                  <a:lnTo>
                    <a:pt x="2866" y="2131"/>
                  </a:lnTo>
                  <a:lnTo>
                    <a:pt x="2905" y="2104"/>
                  </a:lnTo>
                  <a:lnTo>
                    <a:pt x="2938" y="2073"/>
                  </a:lnTo>
                  <a:lnTo>
                    <a:pt x="2964" y="2034"/>
                  </a:lnTo>
                  <a:lnTo>
                    <a:pt x="2983" y="1993"/>
                  </a:lnTo>
                  <a:lnTo>
                    <a:pt x="2995" y="1950"/>
                  </a:lnTo>
                  <a:lnTo>
                    <a:pt x="3001" y="1903"/>
                  </a:lnTo>
                  <a:lnTo>
                    <a:pt x="2997" y="1858"/>
                  </a:lnTo>
                  <a:lnTo>
                    <a:pt x="2985" y="1811"/>
                  </a:lnTo>
                  <a:lnTo>
                    <a:pt x="2964" y="1766"/>
                  </a:lnTo>
                  <a:lnTo>
                    <a:pt x="2936" y="1729"/>
                  </a:lnTo>
                  <a:lnTo>
                    <a:pt x="2905" y="1696"/>
                  </a:lnTo>
                  <a:lnTo>
                    <a:pt x="2868" y="1671"/>
                  </a:lnTo>
                  <a:lnTo>
                    <a:pt x="2827" y="1651"/>
                  </a:lnTo>
                  <a:lnTo>
                    <a:pt x="2782" y="1640"/>
                  </a:lnTo>
                  <a:lnTo>
                    <a:pt x="2737" y="1634"/>
                  </a:lnTo>
                  <a:close/>
                  <a:moveTo>
                    <a:pt x="4143" y="1375"/>
                  </a:moveTo>
                  <a:lnTo>
                    <a:pt x="4059" y="1380"/>
                  </a:lnTo>
                  <a:lnTo>
                    <a:pt x="3977" y="1394"/>
                  </a:lnTo>
                  <a:lnTo>
                    <a:pt x="3894" y="1419"/>
                  </a:lnTo>
                  <a:lnTo>
                    <a:pt x="3814" y="1453"/>
                  </a:lnTo>
                  <a:lnTo>
                    <a:pt x="3741" y="1494"/>
                  </a:lnTo>
                  <a:lnTo>
                    <a:pt x="3673" y="1542"/>
                  </a:lnTo>
                  <a:lnTo>
                    <a:pt x="3613" y="1599"/>
                  </a:lnTo>
                  <a:lnTo>
                    <a:pt x="3560" y="1661"/>
                  </a:lnTo>
                  <a:lnTo>
                    <a:pt x="3513" y="1727"/>
                  </a:lnTo>
                  <a:lnTo>
                    <a:pt x="3474" y="1798"/>
                  </a:lnTo>
                  <a:lnTo>
                    <a:pt x="3445" y="1874"/>
                  </a:lnTo>
                  <a:lnTo>
                    <a:pt x="3422" y="1952"/>
                  </a:lnTo>
                  <a:lnTo>
                    <a:pt x="3408" y="2032"/>
                  </a:lnTo>
                  <a:lnTo>
                    <a:pt x="3404" y="2114"/>
                  </a:lnTo>
                  <a:lnTo>
                    <a:pt x="3408" y="2197"/>
                  </a:lnTo>
                  <a:lnTo>
                    <a:pt x="3424" y="2279"/>
                  </a:lnTo>
                  <a:lnTo>
                    <a:pt x="3447" y="2363"/>
                  </a:lnTo>
                  <a:lnTo>
                    <a:pt x="3480" y="2441"/>
                  </a:lnTo>
                  <a:lnTo>
                    <a:pt x="3523" y="2515"/>
                  </a:lnTo>
                  <a:lnTo>
                    <a:pt x="3572" y="2581"/>
                  </a:lnTo>
                  <a:lnTo>
                    <a:pt x="3628" y="2642"/>
                  </a:lnTo>
                  <a:lnTo>
                    <a:pt x="3689" y="2696"/>
                  </a:lnTo>
                  <a:lnTo>
                    <a:pt x="3755" y="2743"/>
                  </a:lnTo>
                  <a:lnTo>
                    <a:pt x="3827" y="2780"/>
                  </a:lnTo>
                  <a:lnTo>
                    <a:pt x="3901" y="2811"/>
                  </a:lnTo>
                  <a:lnTo>
                    <a:pt x="3979" y="2833"/>
                  </a:lnTo>
                  <a:lnTo>
                    <a:pt x="4059" y="2847"/>
                  </a:lnTo>
                  <a:lnTo>
                    <a:pt x="4143" y="2852"/>
                  </a:lnTo>
                  <a:lnTo>
                    <a:pt x="4225" y="2847"/>
                  </a:lnTo>
                  <a:lnTo>
                    <a:pt x="4309" y="2833"/>
                  </a:lnTo>
                  <a:lnTo>
                    <a:pt x="4391" y="2810"/>
                  </a:lnTo>
                  <a:lnTo>
                    <a:pt x="4471" y="2774"/>
                  </a:lnTo>
                  <a:lnTo>
                    <a:pt x="4545" y="2734"/>
                  </a:lnTo>
                  <a:lnTo>
                    <a:pt x="4611" y="2685"/>
                  </a:lnTo>
                  <a:lnTo>
                    <a:pt x="4671" y="2628"/>
                  </a:lnTo>
                  <a:lnTo>
                    <a:pt x="4724" y="2568"/>
                  </a:lnTo>
                  <a:lnTo>
                    <a:pt x="4771" y="2500"/>
                  </a:lnTo>
                  <a:lnTo>
                    <a:pt x="4810" y="2429"/>
                  </a:lnTo>
                  <a:lnTo>
                    <a:pt x="4841" y="2355"/>
                  </a:lnTo>
                  <a:lnTo>
                    <a:pt x="4863" y="2277"/>
                  </a:lnTo>
                  <a:lnTo>
                    <a:pt x="4876" y="2195"/>
                  </a:lnTo>
                  <a:lnTo>
                    <a:pt x="4880" y="2114"/>
                  </a:lnTo>
                  <a:lnTo>
                    <a:pt x="4876" y="2032"/>
                  </a:lnTo>
                  <a:lnTo>
                    <a:pt x="4863" y="1948"/>
                  </a:lnTo>
                  <a:lnTo>
                    <a:pt x="4837" y="1866"/>
                  </a:lnTo>
                  <a:lnTo>
                    <a:pt x="4804" y="1786"/>
                  </a:lnTo>
                  <a:lnTo>
                    <a:pt x="4761" y="1712"/>
                  </a:lnTo>
                  <a:lnTo>
                    <a:pt x="4712" y="1646"/>
                  </a:lnTo>
                  <a:lnTo>
                    <a:pt x="4658" y="1585"/>
                  </a:lnTo>
                  <a:lnTo>
                    <a:pt x="4595" y="1531"/>
                  </a:lnTo>
                  <a:lnTo>
                    <a:pt x="4529" y="1486"/>
                  </a:lnTo>
                  <a:lnTo>
                    <a:pt x="4459" y="1447"/>
                  </a:lnTo>
                  <a:lnTo>
                    <a:pt x="4383" y="1416"/>
                  </a:lnTo>
                  <a:lnTo>
                    <a:pt x="4305" y="1394"/>
                  </a:lnTo>
                  <a:lnTo>
                    <a:pt x="4225" y="1380"/>
                  </a:lnTo>
                  <a:lnTo>
                    <a:pt x="4143" y="1375"/>
                  </a:lnTo>
                  <a:close/>
                  <a:moveTo>
                    <a:pt x="3012" y="0"/>
                  </a:moveTo>
                  <a:lnTo>
                    <a:pt x="3047" y="88"/>
                  </a:lnTo>
                  <a:lnTo>
                    <a:pt x="3082" y="183"/>
                  </a:lnTo>
                  <a:lnTo>
                    <a:pt x="3120" y="289"/>
                  </a:lnTo>
                  <a:lnTo>
                    <a:pt x="3157" y="404"/>
                  </a:lnTo>
                  <a:lnTo>
                    <a:pt x="3198" y="526"/>
                  </a:lnTo>
                  <a:lnTo>
                    <a:pt x="3215" y="526"/>
                  </a:lnTo>
                  <a:lnTo>
                    <a:pt x="3389" y="532"/>
                  </a:lnTo>
                  <a:lnTo>
                    <a:pt x="3435" y="409"/>
                  </a:lnTo>
                  <a:lnTo>
                    <a:pt x="3478" y="298"/>
                  </a:lnTo>
                  <a:lnTo>
                    <a:pt x="3521" y="195"/>
                  </a:lnTo>
                  <a:lnTo>
                    <a:pt x="3562" y="101"/>
                  </a:lnTo>
                  <a:lnTo>
                    <a:pt x="3601" y="16"/>
                  </a:lnTo>
                  <a:lnTo>
                    <a:pt x="3741" y="37"/>
                  </a:lnTo>
                  <a:lnTo>
                    <a:pt x="3880" y="62"/>
                  </a:lnTo>
                  <a:lnTo>
                    <a:pt x="4016" y="94"/>
                  </a:lnTo>
                  <a:lnTo>
                    <a:pt x="4022" y="187"/>
                  </a:lnTo>
                  <a:lnTo>
                    <a:pt x="4026" y="289"/>
                  </a:lnTo>
                  <a:lnTo>
                    <a:pt x="4030" y="400"/>
                  </a:lnTo>
                  <a:lnTo>
                    <a:pt x="4030" y="521"/>
                  </a:lnTo>
                  <a:lnTo>
                    <a:pt x="4030" y="651"/>
                  </a:lnTo>
                  <a:lnTo>
                    <a:pt x="4120" y="682"/>
                  </a:lnTo>
                  <a:lnTo>
                    <a:pt x="4209" y="716"/>
                  </a:lnTo>
                  <a:lnTo>
                    <a:pt x="4291" y="614"/>
                  </a:lnTo>
                  <a:lnTo>
                    <a:pt x="4369" y="521"/>
                  </a:lnTo>
                  <a:lnTo>
                    <a:pt x="4441" y="437"/>
                  </a:lnTo>
                  <a:lnTo>
                    <a:pt x="4510" y="361"/>
                  </a:lnTo>
                  <a:lnTo>
                    <a:pt x="4572" y="293"/>
                  </a:lnTo>
                  <a:lnTo>
                    <a:pt x="4699" y="355"/>
                  </a:lnTo>
                  <a:lnTo>
                    <a:pt x="4822" y="421"/>
                  </a:lnTo>
                  <a:lnTo>
                    <a:pt x="4942" y="493"/>
                  </a:lnTo>
                  <a:lnTo>
                    <a:pt x="4919" y="585"/>
                  </a:lnTo>
                  <a:lnTo>
                    <a:pt x="4892" y="682"/>
                  </a:lnTo>
                  <a:lnTo>
                    <a:pt x="4861" y="790"/>
                  </a:lnTo>
                  <a:lnTo>
                    <a:pt x="4824" y="905"/>
                  </a:lnTo>
                  <a:lnTo>
                    <a:pt x="4783" y="1028"/>
                  </a:lnTo>
                  <a:lnTo>
                    <a:pt x="4859" y="1086"/>
                  </a:lnTo>
                  <a:lnTo>
                    <a:pt x="4935" y="1145"/>
                  </a:lnTo>
                  <a:lnTo>
                    <a:pt x="5042" y="1074"/>
                  </a:lnTo>
                  <a:lnTo>
                    <a:pt x="5145" y="1010"/>
                  </a:lnTo>
                  <a:lnTo>
                    <a:pt x="5239" y="951"/>
                  </a:lnTo>
                  <a:lnTo>
                    <a:pt x="5329" y="899"/>
                  </a:lnTo>
                  <a:lnTo>
                    <a:pt x="5410" y="854"/>
                  </a:lnTo>
                  <a:lnTo>
                    <a:pt x="5510" y="951"/>
                  </a:lnTo>
                  <a:lnTo>
                    <a:pt x="5607" y="1055"/>
                  </a:lnTo>
                  <a:lnTo>
                    <a:pt x="5699" y="1160"/>
                  </a:lnTo>
                  <a:lnTo>
                    <a:pt x="5650" y="1240"/>
                  </a:lnTo>
                  <a:lnTo>
                    <a:pt x="5594" y="1324"/>
                  </a:lnTo>
                  <a:lnTo>
                    <a:pt x="5529" y="1416"/>
                  </a:lnTo>
                  <a:lnTo>
                    <a:pt x="5459" y="1515"/>
                  </a:lnTo>
                  <a:lnTo>
                    <a:pt x="5381" y="1618"/>
                  </a:lnTo>
                  <a:lnTo>
                    <a:pt x="5438" y="1696"/>
                  </a:lnTo>
                  <a:lnTo>
                    <a:pt x="5490" y="1778"/>
                  </a:lnTo>
                  <a:lnTo>
                    <a:pt x="5615" y="1743"/>
                  </a:lnTo>
                  <a:lnTo>
                    <a:pt x="5732" y="1714"/>
                  </a:lnTo>
                  <a:lnTo>
                    <a:pt x="5841" y="1687"/>
                  </a:lnTo>
                  <a:lnTo>
                    <a:pt x="5941" y="1665"/>
                  </a:lnTo>
                  <a:lnTo>
                    <a:pt x="6032" y="1648"/>
                  </a:lnTo>
                  <a:lnTo>
                    <a:pt x="6099" y="1770"/>
                  </a:lnTo>
                  <a:lnTo>
                    <a:pt x="6159" y="1897"/>
                  </a:lnTo>
                  <a:lnTo>
                    <a:pt x="6214" y="2028"/>
                  </a:lnTo>
                  <a:lnTo>
                    <a:pt x="6142" y="2088"/>
                  </a:lnTo>
                  <a:lnTo>
                    <a:pt x="6062" y="2151"/>
                  </a:lnTo>
                  <a:lnTo>
                    <a:pt x="5974" y="2219"/>
                  </a:lnTo>
                  <a:lnTo>
                    <a:pt x="5876" y="2291"/>
                  </a:lnTo>
                  <a:lnTo>
                    <a:pt x="5771" y="2367"/>
                  </a:lnTo>
                  <a:lnTo>
                    <a:pt x="5798" y="2457"/>
                  </a:lnTo>
                  <a:lnTo>
                    <a:pt x="5824" y="2550"/>
                  </a:lnTo>
                  <a:lnTo>
                    <a:pt x="5954" y="2556"/>
                  </a:lnTo>
                  <a:lnTo>
                    <a:pt x="6075" y="2564"/>
                  </a:lnTo>
                  <a:lnTo>
                    <a:pt x="6186" y="2574"/>
                  </a:lnTo>
                  <a:lnTo>
                    <a:pt x="6288" y="2583"/>
                  </a:lnTo>
                  <a:lnTo>
                    <a:pt x="6379" y="2595"/>
                  </a:lnTo>
                  <a:lnTo>
                    <a:pt x="6405" y="2732"/>
                  </a:lnTo>
                  <a:lnTo>
                    <a:pt x="6422" y="2872"/>
                  </a:lnTo>
                  <a:lnTo>
                    <a:pt x="6434" y="3012"/>
                  </a:lnTo>
                  <a:lnTo>
                    <a:pt x="6346" y="3047"/>
                  </a:lnTo>
                  <a:lnTo>
                    <a:pt x="6251" y="3082"/>
                  </a:lnTo>
                  <a:lnTo>
                    <a:pt x="6145" y="3120"/>
                  </a:lnTo>
                  <a:lnTo>
                    <a:pt x="6030" y="3159"/>
                  </a:lnTo>
                  <a:lnTo>
                    <a:pt x="5908" y="3198"/>
                  </a:lnTo>
                  <a:lnTo>
                    <a:pt x="5908" y="3217"/>
                  </a:lnTo>
                  <a:lnTo>
                    <a:pt x="5902" y="3389"/>
                  </a:lnTo>
                  <a:lnTo>
                    <a:pt x="6025" y="3435"/>
                  </a:lnTo>
                  <a:lnTo>
                    <a:pt x="6136" y="3478"/>
                  </a:lnTo>
                  <a:lnTo>
                    <a:pt x="6239" y="3521"/>
                  </a:lnTo>
                  <a:lnTo>
                    <a:pt x="6333" y="3562"/>
                  </a:lnTo>
                  <a:lnTo>
                    <a:pt x="6418" y="3601"/>
                  </a:lnTo>
                  <a:lnTo>
                    <a:pt x="6397" y="3741"/>
                  </a:lnTo>
                  <a:lnTo>
                    <a:pt x="6372" y="3880"/>
                  </a:lnTo>
                  <a:lnTo>
                    <a:pt x="6340" y="4016"/>
                  </a:lnTo>
                  <a:lnTo>
                    <a:pt x="6247" y="4022"/>
                  </a:lnTo>
                  <a:lnTo>
                    <a:pt x="6145" y="4026"/>
                  </a:lnTo>
                  <a:lnTo>
                    <a:pt x="6034" y="4030"/>
                  </a:lnTo>
                  <a:lnTo>
                    <a:pt x="5913" y="4030"/>
                  </a:lnTo>
                  <a:lnTo>
                    <a:pt x="5783" y="4030"/>
                  </a:lnTo>
                  <a:lnTo>
                    <a:pt x="5752" y="4120"/>
                  </a:lnTo>
                  <a:lnTo>
                    <a:pt x="5718" y="4209"/>
                  </a:lnTo>
                  <a:lnTo>
                    <a:pt x="5820" y="4291"/>
                  </a:lnTo>
                  <a:lnTo>
                    <a:pt x="5913" y="4369"/>
                  </a:lnTo>
                  <a:lnTo>
                    <a:pt x="5997" y="4441"/>
                  </a:lnTo>
                  <a:lnTo>
                    <a:pt x="6073" y="4510"/>
                  </a:lnTo>
                  <a:lnTo>
                    <a:pt x="6142" y="4572"/>
                  </a:lnTo>
                  <a:lnTo>
                    <a:pt x="6079" y="4699"/>
                  </a:lnTo>
                  <a:lnTo>
                    <a:pt x="6013" y="4824"/>
                  </a:lnTo>
                  <a:lnTo>
                    <a:pt x="5941" y="4942"/>
                  </a:lnTo>
                  <a:lnTo>
                    <a:pt x="5849" y="4919"/>
                  </a:lnTo>
                  <a:lnTo>
                    <a:pt x="5752" y="4892"/>
                  </a:lnTo>
                  <a:lnTo>
                    <a:pt x="5644" y="4861"/>
                  </a:lnTo>
                  <a:lnTo>
                    <a:pt x="5529" y="4824"/>
                  </a:lnTo>
                  <a:lnTo>
                    <a:pt x="5407" y="4783"/>
                  </a:lnTo>
                  <a:lnTo>
                    <a:pt x="5348" y="4859"/>
                  </a:lnTo>
                  <a:lnTo>
                    <a:pt x="5290" y="4935"/>
                  </a:lnTo>
                  <a:lnTo>
                    <a:pt x="5360" y="5042"/>
                  </a:lnTo>
                  <a:lnTo>
                    <a:pt x="5424" y="5145"/>
                  </a:lnTo>
                  <a:lnTo>
                    <a:pt x="5483" y="5239"/>
                  </a:lnTo>
                  <a:lnTo>
                    <a:pt x="5535" y="5329"/>
                  </a:lnTo>
                  <a:lnTo>
                    <a:pt x="5580" y="5410"/>
                  </a:lnTo>
                  <a:lnTo>
                    <a:pt x="5483" y="5510"/>
                  </a:lnTo>
                  <a:lnTo>
                    <a:pt x="5379" y="5607"/>
                  </a:lnTo>
                  <a:lnTo>
                    <a:pt x="5274" y="5699"/>
                  </a:lnTo>
                  <a:lnTo>
                    <a:pt x="5194" y="5650"/>
                  </a:lnTo>
                  <a:lnTo>
                    <a:pt x="5110" y="5594"/>
                  </a:lnTo>
                  <a:lnTo>
                    <a:pt x="5019" y="5529"/>
                  </a:lnTo>
                  <a:lnTo>
                    <a:pt x="4919" y="5459"/>
                  </a:lnTo>
                  <a:lnTo>
                    <a:pt x="4816" y="5381"/>
                  </a:lnTo>
                  <a:lnTo>
                    <a:pt x="4738" y="5438"/>
                  </a:lnTo>
                  <a:lnTo>
                    <a:pt x="4656" y="5490"/>
                  </a:lnTo>
                  <a:lnTo>
                    <a:pt x="4691" y="5615"/>
                  </a:lnTo>
                  <a:lnTo>
                    <a:pt x="4720" y="5732"/>
                  </a:lnTo>
                  <a:lnTo>
                    <a:pt x="4748" y="5841"/>
                  </a:lnTo>
                  <a:lnTo>
                    <a:pt x="4769" y="5941"/>
                  </a:lnTo>
                  <a:lnTo>
                    <a:pt x="4787" y="6032"/>
                  </a:lnTo>
                  <a:lnTo>
                    <a:pt x="4664" y="6099"/>
                  </a:lnTo>
                  <a:lnTo>
                    <a:pt x="4537" y="6159"/>
                  </a:lnTo>
                  <a:lnTo>
                    <a:pt x="4406" y="6214"/>
                  </a:lnTo>
                  <a:lnTo>
                    <a:pt x="4346" y="6142"/>
                  </a:lnTo>
                  <a:lnTo>
                    <a:pt x="4284" y="6062"/>
                  </a:lnTo>
                  <a:lnTo>
                    <a:pt x="4215" y="5974"/>
                  </a:lnTo>
                  <a:lnTo>
                    <a:pt x="4143" y="5876"/>
                  </a:lnTo>
                  <a:lnTo>
                    <a:pt x="4067" y="5771"/>
                  </a:lnTo>
                  <a:lnTo>
                    <a:pt x="3977" y="5798"/>
                  </a:lnTo>
                  <a:lnTo>
                    <a:pt x="3884" y="5824"/>
                  </a:lnTo>
                  <a:lnTo>
                    <a:pt x="3878" y="5954"/>
                  </a:lnTo>
                  <a:lnTo>
                    <a:pt x="3870" y="6075"/>
                  </a:lnTo>
                  <a:lnTo>
                    <a:pt x="3860" y="6186"/>
                  </a:lnTo>
                  <a:lnTo>
                    <a:pt x="3851" y="6288"/>
                  </a:lnTo>
                  <a:lnTo>
                    <a:pt x="3839" y="6379"/>
                  </a:lnTo>
                  <a:lnTo>
                    <a:pt x="3702" y="6405"/>
                  </a:lnTo>
                  <a:lnTo>
                    <a:pt x="3562" y="6422"/>
                  </a:lnTo>
                  <a:lnTo>
                    <a:pt x="3422" y="6434"/>
                  </a:lnTo>
                  <a:lnTo>
                    <a:pt x="3387" y="6348"/>
                  </a:lnTo>
                  <a:lnTo>
                    <a:pt x="3352" y="6251"/>
                  </a:lnTo>
                  <a:lnTo>
                    <a:pt x="3315" y="6145"/>
                  </a:lnTo>
                  <a:lnTo>
                    <a:pt x="3276" y="6032"/>
                  </a:lnTo>
                  <a:lnTo>
                    <a:pt x="3237" y="5908"/>
                  </a:lnTo>
                  <a:lnTo>
                    <a:pt x="3215" y="5908"/>
                  </a:lnTo>
                  <a:lnTo>
                    <a:pt x="3045" y="5902"/>
                  </a:lnTo>
                  <a:lnTo>
                    <a:pt x="2999" y="6025"/>
                  </a:lnTo>
                  <a:lnTo>
                    <a:pt x="2956" y="6136"/>
                  </a:lnTo>
                  <a:lnTo>
                    <a:pt x="2913" y="6239"/>
                  </a:lnTo>
                  <a:lnTo>
                    <a:pt x="2872" y="6333"/>
                  </a:lnTo>
                  <a:lnTo>
                    <a:pt x="2833" y="6418"/>
                  </a:lnTo>
                  <a:lnTo>
                    <a:pt x="2693" y="6397"/>
                  </a:lnTo>
                  <a:lnTo>
                    <a:pt x="2554" y="6372"/>
                  </a:lnTo>
                  <a:lnTo>
                    <a:pt x="2418" y="6340"/>
                  </a:lnTo>
                  <a:lnTo>
                    <a:pt x="2412" y="6247"/>
                  </a:lnTo>
                  <a:lnTo>
                    <a:pt x="2408" y="6145"/>
                  </a:lnTo>
                  <a:lnTo>
                    <a:pt x="2404" y="6034"/>
                  </a:lnTo>
                  <a:lnTo>
                    <a:pt x="2404" y="5913"/>
                  </a:lnTo>
                  <a:lnTo>
                    <a:pt x="2404" y="5783"/>
                  </a:lnTo>
                  <a:lnTo>
                    <a:pt x="2314" y="5752"/>
                  </a:lnTo>
                  <a:lnTo>
                    <a:pt x="2225" y="5718"/>
                  </a:lnTo>
                  <a:lnTo>
                    <a:pt x="2143" y="5820"/>
                  </a:lnTo>
                  <a:lnTo>
                    <a:pt x="2065" y="5913"/>
                  </a:lnTo>
                  <a:lnTo>
                    <a:pt x="1993" y="5997"/>
                  </a:lnTo>
                  <a:lnTo>
                    <a:pt x="1924" y="6073"/>
                  </a:lnTo>
                  <a:lnTo>
                    <a:pt x="1862" y="6142"/>
                  </a:lnTo>
                  <a:lnTo>
                    <a:pt x="1735" y="6081"/>
                  </a:lnTo>
                  <a:lnTo>
                    <a:pt x="1610" y="6013"/>
                  </a:lnTo>
                  <a:lnTo>
                    <a:pt x="1492" y="5941"/>
                  </a:lnTo>
                  <a:lnTo>
                    <a:pt x="1515" y="5849"/>
                  </a:lnTo>
                  <a:lnTo>
                    <a:pt x="1542" y="5752"/>
                  </a:lnTo>
                  <a:lnTo>
                    <a:pt x="1573" y="5644"/>
                  </a:lnTo>
                  <a:lnTo>
                    <a:pt x="1610" y="5529"/>
                  </a:lnTo>
                  <a:lnTo>
                    <a:pt x="1651" y="5407"/>
                  </a:lnTo>
                  <a:lnTo>
                    <a:pt x="1575" y="5348"/>
                  </a:lnTo>
                  <a:lnTo>
                    <a:pt x="1499" y="5290"/>
                  </a:lnTo>
                  <a:lnTo>
                    <a:pt x="1392" y="5360"/>
                  </a:lnTo>
                  <a:lnTo>
                    <a:pt x="1289" y="5424"/>
                  </a:lnTo>
                  <a:lnTo>
                    <a:pt x="1195" y="5483"/>
                  </a:lnTo>
                  <a:lnTo>
                    <a:pt x="1106" y="5535"/>
                  </a:lnTo>
                  <a:lnTo>
                    <a:pt x="1024" y="5580"/>
                  </a:lnTo>
                  <a:lnTo>
                    <a:pt x="924" y="5483"/>
                  </a:lnTo>
                  <a:lnTo>
                    <a:pt x="827" y="5379"/>
                  </a:lnTo>
                  <a:lnTo>
                    <a:pt x="735" y="5274"/>
                  </a:lnTo>
                  <a:lnTo>
                    <a:pt x="784" y="5194"/>
                  </a:lnTo>
                  <a:lnTo>
                    <a:pt x="840" y="5110"/>
                  </a:lnTo>
                  <a:lnTo>
                    <a:pt x="905" y="5019"/>
                  </a:lnTo>
                  <a:lnTo>
                    <a:pt x="975" y="4919"/>
                  </a:lnTo>
                  <a:lnTo>
                    <a:pt x="1053" y="4816"/>
                  </a:lnTo>
                  <a:lnTo>
                    <a:pt x="996" y="4738"/>
                  </a:lnTo>
                  <a:lnTo>
                    <a:pt x="944" y="4656"/>
                  </a:lnTo>
                  <a:lnTo>
                    <a:pt x="819" y="4691"/>
                  </a:lnTo>
                  <a:lnTo>
                    <a:pt x="702" y="4720"/>
                  </a:lnTo>
                  <a:lnTo>
                    <a:pt x="593" y="4748"/>
                  </a:lnTo>
                  <a:lnTo>
                    <a:pt x="493" y="4769"/>
                  </a:lnTo>
                  <a:lnTo>
                    <a:pt x="402" y="4787"/>
                  </a:lnTo>
                  <a:lnTo>
                    <a:pt x="335" y="4664"/>
                  </a:lnTo>
                  <a:lnTo>
                    <a:pt x="275" y="4537"/>
                  </a:lnTo>
                  <a:lnTo>
                    <a:pt x="220" y="4406"/>
                  </a:lnTo>
                  <a:lnTo>
                    <a:pt x="293" y="4346"/>
                  </a:lnTo>
                  <a:lnTo>
                    <a:pt x="372" y="4284"/>
                  </a:lnTo>
                  <a:lnTo>
                    <a:pt x="460" y="4215"/>
                  </a:lnTo>
                  <a:lnTo>
                    <a:pt x="558" y="4143"/>
                  </a:lnTo>
                  <a:lnTo>
                    <a:pt x="663" y="4069"/>
                  </a:lnTo>
                  <a:lnTo>
                    <a:pt x="636" y="3977"/>
                  </a:lnTo>
                  <a:lnTo>
                    <a:pt x="610" y="3884"/>
                  </a:lnTo>
                  <a:lnTo>
                    <a:pt x="480" y="3878"/>
                  </a:lnTo>
                  <a:lnTo>
                    <a:pt x="359" y="3870"/>
                  </a:lnTo>
                  <a:lnTo>
                    <a:pt x="248" y="3860"/>
                  </a:lnTo>
                  <a:lnTo>
                    <a:pt x="146" y="3851"/>
                  </a:lnTo>
                  <a:lnTo>
                    <a:pt x="55" y="3841"/>
                  </a:lnTo>
                  <a:lnTo>
                    <a:pt x="29" y="3702"/>
                  </a:lnTo>
                  <a:lnTo>
                    <a:pt x="12" y="3562"/>
                  </a:lnTo>
                  <a:lnTo>
                    <a:pt x="0" y="3422"/>
                  </a:lnTo>
                  <a:lnTo>
                    <a:pt x="86" y="3387"/>
                  </a:lnTo>
                  <a:lnTo>
                    <a:pt x="183" y="3352"/>
                  </a:lnTo>
                  <a:lnTo>
                    <a:pt x="289" y="3315"/>
                  </a:lnTo>
                  <a:lnTo>
                    <a:pt x="402" y="3277"/>
                  </a:lnTo>
                  <a:lnTo>
                    <a:pt x="526" y="3237"/>
                  </a:lnTo>
                  <a:lnTo>
                    <a:pt x="526" y="3217"/>
                  </a:lnTo>
                  <a:lnTo>
                    <a:pt x="532" y="3045"/>
                  </a:lnTo>
                  <a:lnTo>
                    <a:pt x="409" y="2999"/>
                  </a:lnTo>
                  <a:lnTo>
                    <a:pt x="298" y="2956"/>
                  </a:lnTo>
                  <a:lnTo>
                    <a:pt x="195" y="2913"/>
                  </a:lnTo>
                  <a:lnTo>
                    <a:pt x="101" y="2872"/>
                  </a:lnTo>
                  <a:lnTo>
                    <a:pt x="16" y="2833"/>
                  </a:lnTo>
                  <a:lnTo>
                    <a:pt x="37" y="2693"/>
                  </a:lnTo>
                  <a:lnTo>
                    <a:pt x="62" y="2554"/>
                  </a:lnTo>
                  <a:lnTo>
                    <a:pt x="94" y="2418"/>
                  </a:lnTo>
                  <a:lnTo>
                    <a:pt x="187" y="2412"/>
                  </a:lnTo>
                  <a:lnTo>
                    <a:pt x="289" y="2408"/>
                  </a:lnTo>
                  <a:lnTo>
                    <a:pt x="400" y="2404"/>
                  </a:lnTo>
                  <a:lnTo>
                    <a:pt x="521" y="2404"/>
                  </a:lnTo>
                  <a:lnTo>
                    <a:pt x="651" y="2404"/>
                  </a:lnTo>
                  <a:lnTo>
                    <a:pt x="682" y="2314"/>
                  </a:lnTo>
                  <a:lnTo>
                    <a:pt x="716" y="2225"/>
                  </a:lnTo>
                  <a:lnTo>
                    <a:pt x="614" y="2143"/>
                  </a:lnTo>
                  <a:lnTo>
                    <a:pt x="521" y="2065"/>
                  </a:lnTo>
                  <a:lnTo>
                    <a:pt x="437" y="1993"/>
                  </a:lnTo>
                  <a:lnTo>
                    <a:pt x="361" y="1924"/>
                  </a:lnTo>
                  <a:lnTo>
                    <a:pt x="293" y="1862"/>
                  </a:lnTo>
                  <a:lnTo>
                    <a:pt x="353" y="1735"/>
                  </a:lnTo>
                  <a:lnTo>
                    <a:pt x="421" y="1612"/>
                  </a:lnTo>
                  <a:lnTo>
                    <a:pt x="493" y="1492"/>
                  </a:lnTo>
                  <a:lnTo>
                    <a:pt x="585" y="1515"/>
                  </a:lnTo>
                  <a:lnTo>
                    <a:pt x="682" y="1542"/>
                  </a:lnTo>
                  <a:lnTo>
                    <a:pt x="790" y="1573"/>
                  </a:lnTo>
                  <a:lnTo>
                    <a:pt x="905" y="1610"/>
                  </a:lnTo>
                  <a:lnTo>
                    <a:pt x="1028" y="1651"/>
                  </a:lnTo>
                  <a:lnTo>
                    <a:pt x="1086" y="1575"/>
                  </a:lnTo>
                  <a:lnTo>
                    <a:pt x="1145" y="1499"/>
                  </a:lnTo>
                  <a:lnTo>
                    <a:pt x="1074" y="1392"/>
                  </a:lnTo>
                  <a:lnTo>
                    <a:pt x="1010" y="1289"/>
                  </a:lnTo>
                  <a:lnTo>
                    <a:pt x="951" y="1195"/>
                  </a:lnTo>
                  <a:lnTo>
                    <a:pt x="899" y="1106"/>
                  </a:lnTo>
                  <a:lnTo>
                    <a:pt x="854" y="1024"/>
                  </a:lnTo>
                  <a:lnTo>
                    <a:pt x="951" y="924"/>
                  </a:lnTo>
                  <a:lnTo>
                    <a:pt x="1055" y="827"/>
                  </a:lnTo>
                  <a:lnTo>
                    <a:pt x="1160" y="735"/>
                  </a:lnTo>
                  <a:lnTo>
                    <a:pt x="1240" y="784"/>
                  </a:lnTo>
                  <a:lnTo>
                    <a:pt x="1324" y="840"/>
                  </a:lnTo>
                  <a:lnTo>
                    <a:pt x="1416" y="905"/>
                  </a:lnTo>
                  <a:lnTo>
                    <a:pt x="1515" y="975"/>
                  </a:lnTo>
                  <a:lnTo>
                    <a:pt x="1618" y="1053"/>
                  </a:lnTo>
                  <a:lnTo>
                    <a:pt x="1696" y="996"/>
                  </a:lnTo>
                  <a:lnTo>
                    <a:pt x="1778" y="944"/>
                  </a:lnTo>
                  <a:lnTo>
                    <a:pt x="1743" y="819"/>
                  </a:lnTo>
                  <a:lnTo>
                    <a:pt x="1714" y="702"/>
                  </a:lnTo>
                  <a:lnTo>
                    <a:pt x="1687" y="593"/>
                  </a:lnTo>
                  <a:lnTo>
                    <a:pt x="1665" y="493"/>
                  </a:lnTo>
                  <a:lnTo>
                    <a:pt x="1648" y="402"/>
                  </a:lnTo>
                  <a:lnTo>
                    <a:pt x="1770" y="335"/>
                  </a:lnTo>
                  <a:lnTo>
                    <a:pt x="1897" y="275"/>
                  </a:lnTo>
                  <a:lnTo>
                    <a:pt x="2028" y="220"/>
                  </a:lnTo>
                  <a:lnTo>
                    <a:pt x="2088" y="293"/>
                  </a:lnTo>
                  <a:lnTo>
                    <a:pt x="2151" y="372"/>
                  </a:lnTo>
                  <a:lnTo>
                    <a:pt x="2219" y="460"/>
                  </a:lnTo>
                  <a:lnTo>
                    <a:pt x="2291" y="558"/>
                  </a:lnTo>
                  <a:lnTo>
                    <a:pt x="2365" y="663"/>
                  </a:lnTo>
                  <a:lnTo>
                    <a:pt x="2457" y="636"/>
                  </a:lnTo>
                  <a:lnTo>
                    <a:pt x="2550" y="610"/>
                  </a:lnTo>
                  <a:lnTo>
                    <a:pt x="2556" y="480"/>
                  </a:lnTo>
                  <a:lnTo>
                    <a:pt x="2564" y="359"/>
                  </a:lnTo>
                  <a:lnTo>
                    <a:pt x="2574" y="248"/>
                  </a:lnTo>
                  <a:lnTo>
                    <a:pt x="2583" y="146"/>
                  </a:lnTo>
                  <a:lnTo>
                    <a:pt x="2593" y="55"/>
                  </a:lnTo>
                  <a:lnTo>
                    <a:pt x="2732" y="29"/>
                  </a:lnTo>
                  <a:lnTo>
                    <a:pt x="2872" y="12"/>
                  </a:lnTo>
                  <a:lnTo>
                    <a:pt x="3012" y="0"/>
                  </a:lnTo>
                  <a:close/>
                </a:path>
              </a:pathLst>
            </a:custGeom>
            <a:solidFill>
              <a:srgbClr val="007233"/>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016">
                <a:defRPr/>
              </a:pPr>
              <a:endParaRPr lang="en-US">
                <a:solidFill>
                  <a:prstClr val="black"/>
                </a:solidFill>
              </a:endParaRPr>
            </a:p>
          </p:txBody>
        </p:sp>
        <p:sp>
          <p:nvSpPr>
            <p:cNvPr id="71" name="Donut 59"/>
            <p:cNvSpPr>
              <a:spLocks noChangeAspect="1"/>
            </p:cNvSpPr>
            <p:nvPr/>
          </p:nvSpPr>
          <p:spPr bwMode="auto">
            <a:xfrm>
              <a:off x="23735" y="5045744"/>
              <a:ext cx="547219" cy="594449"/>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298" fontAlgn="base">
                <a:spcBef>
                  <a:spcPct val="0"/>
                </a:spcBef>
                <a:spcAft>
                  <a:spcPct val="0"/>
                </a:spcAft>
                <a:defRPr/>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88"/>
            <p:cNvSpPr>
              <a:spLocks noChangeAspect="1" noEditPoints="1"/>
            </p:cNvSpPr>
            <p:nvPr/>
          </p:nvSpPr>
          <p:spPr bwMode="auto">
            <a:xfrm rot="903359">
              <a:off x="703403" y="5453040"/>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sp>
          <p:nvSpPr>
            <p:cNvPr id="76" name="Freeform 88"/>
            <p:cNvSpPr>
              <a:spLocks noChangeAspect="1" noEditPoints="1"/>
            </p:cNvSpPr>
            <p:nvPr/>
          </p:nvSpPr>
          <p:spPr bwMode="auto">
            <a:xfrm rot="903359">
              <a:off x="-47949" y="5563653"/>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91427" tIns="45713" rIns="91427" bIns="45713" numCol="1" anchor="t" anchorCtr="0" compatLnSpc="1">
              <a:prstTxWarp prst="textNoShape">
                <a:avLst/>
              </a:prstTxWarp>
            </a:bodyPr>
            <a:lstStyle/>
            <a:p>
              <a:pPr defTabSz="932016">
                <a:defRPr/>
              </a:pPr>
              <a:endParaRPr lang="en-US" dirty="0">
                <a:solidFill>
                  <a:srgbClr val="008272"/>
                </a:solidFill>
              </a:endParaRPr>
            </a:p>
          </p:txBody>
        </p:sp>
      </p:grpSp>
      <p:grpSp>
        <p:nvGrpSpPr>
          <p:cNvPr id="77" name="Group 76"/>
          <p:cNvGrpSpPr/>
          <p:nvPr/>
        </p:nvGrpSpPr>
        <p:grpSpPr>
          <a:xfrm>
            <a:off x="8073501" y="5955019"/>
            <a:ext cx="1009044" cy="930562"/>
            <a:chOff x="2952434" y="-395679"/>
            <a:chExt cx="1665341" cy="1535810"/>
          </a:xfrm>
        </p:grpSpPr>
        <p:sp>
          <p:nvSpPr>
            <p:cNvPr id="78" name="Teardrop 9"/>
            <p:cNvSpPr>
              <a:spLocks noChangeAspect="1"/>
            </p:cNvSpPr>
            <p:nvPr/>
          </p:nvSpPr>
          <p:spPr>
            <a:xfrm rot="19062968">
              <a:off x="2952434" y="-77135"/>
              <a:ext cx="863221" cy="91440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defRPr/>
              </a:pPr>
              <a:endParaRPr lang="en-US" sz="997" dirty="0">
                <a:solidFill>
                  <a:prstClr val="white"/>
                </a:solidFill>
              </a:endParaRPr>
            </a:p>
          </p:txBody>
        </p:sp>
        <p:sp>
          <p:nvSpPr>
            <p:cNvPr id="84" name="Teardrop 9"/>
            <p:cNvSpPr>
              <a:spLocks noChangeAspect="1"/>
            </p:cNvSpPr>
            <p:nvPr/>
          </p:nvSpPr>
          <p:spPr>
            <a:xfrm rot="19062968">
              <a:off x="3495588" y="-395679"/>
              <a:ext cx="1122187" cy="118872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defRPr/>
              </a:pPr>
              <a:endParaRPr lang="en-US" sz="997" dirty="0">
                <a:solidFill>
                  <a:prstClr val="white"/>
                </a:solidFill>
              </a:endParaRPr>
            </a:p>
          </p:txBody>
        </p:sp>
        <p:sp>
          <p:nvSpPr>
            <p:cNvPr id="85" name="Freeform 84"/>
            <p:cNvSpPr/>
            <p:nvPr/>
          </p:nvSpPr>
          <p:spPr>
            <a:xfrm>
              <a:off x="3830990" y="-194517"/>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defRPr/>
              </a:pPr>
              <a:endParaRPr lang="en-US" sz="997">
                <a:solidFill>
                  <a:prstClr val="white"/>
                </a:solidFill>
              </a:endParaRPr>
            </a:p>
          </p:txBody>
        </p:sp>
        <p:sp>
          <p:nvSpPr>
            <p:cNvPr id="86" name="Freeform 85"/>
            <p:cNvSpPr/>
            <p:nvPr/>
          </p:nvSpPr>
          <p:spPr>
            <a:xfrm>
              <a:off x="3120055" y="-189384"/>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defRPr/>
              </a:pPr>
              <a:endParaRPr lang="en-US" sz="997">
                <a:solidFill>
                  <a:prstClr val="white"/>
                </a:solidFill>
              </a:endParaRPr>
            </a:p>
          </p:txBody>
        </p:sp>
      </p:grpSp>
      <p:pic>
        <p:nvPicPr>
          <p:cNvPr id="73" name="Picture 6" descr="\\MAGNUM\Projects\Microsoft\Cloud Power FY12\Design\Icons\PNGs\Web Service.png"/>
          <p:cNvPicPr>
            <a:picLocks noChangeAspect="1" noChangeArrowheads="1"/>
          </p:cNvPicPr>
          <p:nvPr/>
        </p:nvPicPr>
        <p:blipFill>
          <a:blip r:embed="rId20" cstate="print">
            <a:lum bright="100000"/>
          </a:blip>
          <a:srcRect/>
          <a:stretch>
            <a:fillRect/>
          </a:stretch>
        </p:blipFill>
        <p:spPr bwMode="auto">
          <a:xfrm>
            <a:off x="9445787" y="5479865"/>
            <a:ext cx="928795" cy="928794"/>
          </a:xfrm>
          <a:prstGeom prst="rect">
            <a:avLst/>
          </a:prstGeom>
          <a:noFill/>
        </p:spPr>
      </p:pic>
      <p:pic>
        <p:nvPicPr>
          <p:cNvPr id="3" name="Picture 2"/>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9660935" y="3863636"/>
            <a:ext cx="498500" cy="498500"/>
          </a:xfrm>
          <a:prstGeom prst="rect">
            <a:avLst/>
          </a:prstGeom>
        </p:spPr>
      </p:pic>
      <p:sp>
        <p:nvSpPr>
          <p:cNvPr id="46" name="Freeform 45"/>
          <p:cNvSpPr/>
          <p:nvPr/>
        </p:nvSpPr>
        <p:spPr bwMode="auto">
          <a:xfrm>
            <a:off x="883" y="6261527"/>
            <a:ext cx="12434710" cy="766250"/>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3" tIns="146163" rIns="182703" bIns="146163" numCol="1" spcCol="0" rtlCol="0" fromWordArt="0" anchor="t" anchorCtr="0" forceAA="0" compatLnSpc="1">
            <a:prstTxWarp prst="textNoShape">
              <a:avLst/>
            </a:prstTxWarp>
            <a:noAutofit/>
          </a:bodyPr>
          <a:lstStyle/>
          <a:p>
            <a:pPr algn="ctr" defTabSz="93147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99439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VMs</a:t>
            </a:r>
          </a:p>
        </p:txBody>
      </p:sp>
      <p:pic>
        <p:nvPicPr>
          <p:cNvPr id="3" name="Picture 2"/>
          <p:cNvPicPr>
            <a:picLocks noChangeAspect="1"/>
          </p:cNvPicPr>
          <p:nvPr/>
        </p:nvPicPr>
        <p:blipFill>
          <a:blip r:embed="rId2"/>
          <a:stretch>
            <a:fillRect/>
          </a:stretch>
        </p:blipFill>
        <p:spPr>
          <a:xfrm>
            <a:off x="388692" y="1005356"/>
            <a:ext cx="5828738" cy="5463706"/>
          </a:xfrm>
          <a:prstGeom prst="rect">
            <a:avLst/>
          </a:prstGeom>
        </p:spPr>
      </p:pic>
      <p:pic>
        <p:nvPicPr>
          <p:cNvPr id="6" name="Picture 5"/>
          <p:cNvPicPr>
            <a:picLocks noChangeAspect="1"/>
          </p:cNvPicPr>
          <p:nvPr/>
        </p:nvPicPr>
        <p:blipFill>
          <a:blip r:embed="rId3"/>
          <a:stretch>
            <a:fillRect/>
          </a:stretch>
        </p:blipFill>
        <p:spPr>
          <a:xfrm>
            <a:off x="6370637" y="1211262"/>
            <a:ext cx="5847908" cy="5029200"/>
          </a:xfrm>
          <a:prstGeom prst="rect">
            <a:avLst/>
          </a:prstGeom>
        </p:spPr>
      </p:pic>
      <p:sp>
        <p:nvSpPr>
          <p:cNvPr id="4" name="Rectangle 3"/>
          <p:cNvSpPr/>
          <p:nvPr/>
        </p:nvSpPr>
        <p:spPr bwMode="auto">
          <a:xfrm>
            <a:off x="350837" y="6469062"/>
            <a:ext cx="2362200" cy="3810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uk-UA"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0917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a:t>
            </a:r>
          </a:p>
        </p:txBody>
      </p:sp>
      <p:sp>
        <p:nvSpPr>
          <p:cNvPr id="5" name="Text Placeholder 8"/>
          <p:cNvSpPr txBox="1">
            <a:spLocks/>
          </p:cNvSpPr>
          <p:nvPr/>
        </p:nvSpPr>
        <p:spPr>
          <a:xfrm>
            <a:off x="530329" y="1475003"/>
            <a:ext cx="5489684" cy="555282"/>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245">
              <a:buNone/>
            </a:pPr>
            <a:r>
              <a:rPr lang="en-US" sz="3264" dirty="0">
                <a:solidFill>
                  <a:schemeClr val="accent2">
                    <a:alpha val="99000"/>
                  </a:schemeClr>
                </a:solidFill>
                <a:latin typeface="Segoe UI Light" pitchFamily="34" charset="0"/>
              </a:rPr>
              <a:t>Abstractions</a:t>
            </a:r>
          </a:p>
        </p:txBody>
      </p:sp>
      <p:sp>
        <p:nvSpPr>
          <p:cNvPr id="6" name="Text Placeholder 8"/>
          <p:cNvSpPr txBox="1">
            <a:spLocks/>
          </p:cNvSpPr>
          <p:nvPr/>
        </p:nvSpPr>
        <p:spPr>
          <a:xfrm>
            <a:off x="6421320" y="1475003"/>
            <a:ext cx="5489684" cy="286554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59">
              <a:spcBef>
                <a:spcPts val="1836"/>
              </a:spcBef>
              <a:buNone/>
            </a:pPr>
            <a:r>
              <a:rPr lang="en-US" sz="3264" dirty="0">
                <a:solidFill>
                  <a:schemeClr val="accent2">
                    <a:alpha val="99000"/>
                  </a:schemeClr>
                </a:solidFill>
                <a:latin typeface="Segoe UI Light" pitchFamily="34" charset="0"/>
              </a:rPr>
              <a:t>Easy client access</a:t>
            </a:r>
            <a:br>
              <a:rPr lang="en-US" sz="3264" dirty="0">
                <a:solidFill>
                  <a:schemeClr val="accent2">
                    <a:alpha val="99000"/>
                  </a:schemeClr>
                </a:solidFill>
                <a:latin typeface="Segoe UI Light" pitchFamily="34" charset="0"/>
              </a:rPr>
            </a:br>
            <a:br>
              <a:rPr lang="en-US" sz="3264" dirty="0">
                <a:solidFill>
                  <a:schemeClr val="accent2">
                    <a:alpha val="99000"/>
                  </a:schemeClr>
                </a:solidFill>
                <a:latin typeface="Segoe UI Light" pitchFamily="34" charset="0"/>
              </a:rPr>
            </a:br>
            <a:r>
              <a:rPr lang="en-US" sz="2856" spc="-51" dirty="0">
                <a:latin typeface="Segoe UI Light" pitchFamily="34" charset="0"/>
              </a:rPr>
              <a:t>Easy to use REST APIs and</a:t>
            </a:r>
            <a:br>
              <a:rPr lang="en-US" sz="2856" spc="-51" dirty="0">
                <a:latin typeface="Segoe UI Light" pitchFamily="34" charset="0"/>
              </a:rPr>
            </a:br>
            <a:r>
              <a:rPr lang="en-US" sz="2856" spc="-51" dirty="0">
                <a:latin typeface="Segoe UI Light" pitchFamily="34" charset="0"/>
              </a:rPr>
              <a:t>Client Libraries</a:t>
            </a:r>
          </a:p>
          <a:p>
            <a:pPr marL="3238" lvl="1" indent="0" defTabSz="932559">
              <a:spcBef>
                <a:spcPts val="1836"/>
              </a:spcBef>
              <a:buNone/>
            </a:pPr>
            <a:r>
              <a:rPr lang="en-US" sz="2856" spc="-51" dirty="0">
                <a:latin typeface="Segoe UI Light" pitchFamily="34" charset="0"/>
              </a:rPr>
              <a:t>Existing NTFS APIs for</a:t>
            </a:r>
            <a:br>
              <a:rPr lang="en-US" sz="2856" spc="-51" dirty="0">
                <a:latin typeface="Segoe UI Light" pitchFamily="34" charset="0"/>
              </a:rPr>
            </a:br>
            <a:r>
              <a:rPr lang="en-US" sz="2856" spc="-51" dirty="0">
                <a:latin typeface="Segoe UI Light" pitchFamily="34" charset="0"/>
              </a:rPr>
              <a:t>Azure Drives</a:t>
            </a:r>
          </a:p>
        </p:txBody>
      </p:sp>
      <p:grpSp>
        <p:nvGrpSpPr>
          <p:cNvPr id="18" name="Group 17"/>
          <p:cNvGrpSpPr/>
          <p:nvPr/>
        </p:nvGrpSpPr>
        <p:grpSpPr>
          <a:xfrm>
            <a:off x="530327" y="2152247"/>
            <a:ext cx="5156612" cy="696931"/>
            <a:chOff x="517524" y="2262642"/>
            <a:chExt cx="5055961" cy="818016"/>
          </a:xfrm>
        </p:grpSpPr>
        <p:sp>
          <p:nvSpPr>
            <p:cNvPr id="8" name="Rounded Rectangle 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3260" bIns="93260" rtlCol="0" anchor="ctr" anchorCtr="0"/>
            <a:lstStyle/>
            <a:p>
              <a:pPr marL="0" lvl="1" defTabSz="932251" fontAlgn="base">
                <a:lnSpc>
                  <a:spcPct val="90000"/>
                </a:lnSpc>
                <a:spcBef>
                  <a:spcPct val="0"/>
                </a:spcBef>
                <a:spcAft>
                  <a:spcPct val="0"/>
                </a:spcAft>
                <a:buClr>
                  <a:srgbClr val="FFC000"/>
                </a:buClr>
              </a:pPr>
              <a:r>
                <a:rPr lang="en-US" altLang="zh-CN" sz="2040" dirty="0">
                  <a:solidFill>
                    <a:schemeClr val="bg1">
                      <a:alpha val="99000"/>
                    </a:schemeClr>
                  </a:solidFill>
                  <a:ea typeface="Segoe UI" pitchFamily="34" charset="0"/>
                  <a:cs typeface="Segoe UI" pitchFamily="34" charset="0"/>
                </a:rPr>
                <a:t> </a:t>
              </a:r>
              <a:r>
                <a:rPr lang="en-US" sz="2856" kern="0" spc="-52" dirty="0">
                  <a:solidFill>
                    <a:srgbClr val="FFFFFF">
                      <a:alpha val="99000"/>
                    </a:srgbClr>
                  </a:solidFill>
                  <a:latin typeface="Segoe UI Light" pitchFamily="34" charset="0"/>
                </a:rPr>
                <a:t>Blobs</a:t>
              </a:r>
            </a:p>
          </p:txBody>
        </p:sp>
        <p:cxnSp>
          <p:nvCxnSpPr>
            <p:cNvPr id="14" name="Straight Connector 13"/>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77140" y="2530393"/>
              <a:ext cx="3396345" cy="282513"/>
            </a:xfrm>
            <a:prstGeom prst="rect">
              <a:avLst/>
            </a:prstGeom>
          </p:spPr>
          <p:txBody>
            <a:bodyPr wrap="square" lIns="0" tIns="0" rIns="0" bIns="0" anchor="ctr">
              <a:spAutoFit/>
            </a:bodyPr>
            <a:lstStyle/>
            <a:p>
              <a:pPr marL="0" lvl="1">
                <a:lnSpc>
                  <a:spcPct val="90000"/>
                </a:lnSpc>
              </a:pPr>
              <a:r>
                <a:rPr lang="en-US" sz="2040" dirty="0">
                  <a:solidFill>
                    <a:schemeClr val="bg1">
                      <a:alpha val="99000"/>
                    </a:schemeClr>
                  </a:solidFill>
                  <a:ea typeface="Segoe UI" pitchFamily="34" charset="0"/>
                  <a:cs typeface="Segoe UI" pitchFamily="34" charset="0"/>
                </a:rPr>
                <a:t>Binary storage in the cloud</a:t>
              </a:r>
            </a:p>
          </p:txBody>
        </p:sp>
      </p:grpSp>
      <p:grpSp>
        <p:nvGrpSpPr>
          <p:cNvPr id="19" name="Group 18"/>
          <p:cNvGrpSpPr/>
          <p:nvPr/>
        </p:nvGrpSpPr>
        <p:grpSpPr>
          <a:xfrm>
            <a:off x="530327" y="3181071"/>
            <a:ext cx="5156612" cy="696931"/>
            <a:chOff x="517524" y="2262642"/>
            <a:chExt cx="5055961" cy="818016"/>
          </a:xfrm>
        </p:grpSpPr>
        <p:sp>
          <p:nvSpPr>
            <p:cNvPr id="20" name="Rounded Rectangle 19"/>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3260" bIns="93260" rtlCol="0" anchor="ctr" anchorCtr="0"/>
            <a:lstStyle/>
            <a:p>
              <a:pPr marL="0" lvl="1" defTabSz="932251" fontAlgn="base">
                <a:lnSpc>
                  <a:spcPct val="90000"/>
                </a:lnSpc>
                <a:spcBef>
                  <a:spcPct val="0"/>
                </a:spcBef>
                <a:spcAft>
                  <a:spcPct val="0"/>
                </a:spcAft>
                <a:buClr>
                  <a:srgbClr val="FFC000"/>
                </a:buClr>
              </a:pPr>
              <a:r>
                <a:rPr lang="en-US" altLang="zh-CN" sz="2856" kern="0" spc="-52" dirty="0">
                  <a:solidFill>
                    <a:srgbClr val="FFFFFF">
                      <a:alpha val="99000"/>
                    </a:srgbClr>
                  </a:solidFill>
                  <a:latin typeface="Segoe UI Light" pitchFamily="34" charset="0"/>
                </a:rPr>
                <a:t>Tables</a:t>
              </a:r>
              <a:endParaRPr lang="en-US" sz="2856" kern="0" spc="-52" dirty="0">
                <a:solidFill>
                  <a:srgbClr val="FFFFFF">
                    <a:alpha val="99000"/>
                  </a:srgbClr>
                </a:solidFill>
                <a:latin typeface="Segoe UI Light" pitchFamily="34" charset="0"/>
              </a:endParaRPr>
            </a:p>
          </p:txBody>
        </p:sp>
        <p:cxnSp>
          <p:nvCxnSpPr>
            <p:cNvPr id="21" name="Straight Connector 20"/>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177140" y="2389137"/>
              <a:ext cx="3396345" cy="565026"/>
            </a:xfrm>
            <a:prstGeom prst="rect">
              <a:avLst/>
            </a:prstGeom>
          </p:spPr>
          <p:txBody>
            <a:bodyPr wrap="square" lIns="0" tIns="0" rIns="0" bIns="0" anchor="ctr">
              <a:spAutoFit/>
            </a:bodyPr>
            <a:lstStyle/>
            <a:p>
              <a:pPr marL="0" lvl="1">
                <a:lnSpc>
                  <a:spcPct val="90000"/>
                </a:lnSpc>
              </a:pPr>
              <a:r>
                <a:rPr lang="en-US" sz="2040" dirty="0">
                  <a:solidFill>
                    <a:schemeClr val="bg1">
                      <a:alpha val="99000"/>
                    </a:schemeClr>
                  </a:solidFill>
                  <a:ea typeface="Segoe UI" pitchFamily="34" charset="0"/>
                  <a:cs typeface="Segoe UI" pitchFamily="34" charset="0"/>
                </a:rPr>
                <a:t>Massively scalable </a:t>
              </a:r>
              <a:br>
                <a:rPr lang="en-US" sz="2040" dirty="0">
                  <a:solidFill>
                    <a:schemeClr val="bg1">
                      <a:alpha val="99000"/>
                    </a:schemeClr>
                  </a:solidFill>
                  <a:ea typeface="Segoe UI" pitchFamily="34" charset="0"/>
                  <a:cs typeface="Segoe UI" pitchFamily="34" charset="0"/>
                </a:rPr>
              </a:br>
              <a:r>
                <a:rPr lang="en-US" sz="2040" dirty="0">
                  <a:solidFill>
                    <a:schemeClr val="bg1">
                      <a:alpha val="99000"/>
                    </a:schemeClr>
                  </a:solidFill>
                  <a:ea typeface="Segoe UI" pitchFamily="34" charset="0"/>
                  <a:cs typeface="Segoe UI" pitchFamily="34" charset="0"/>
                </a:rPr>
                <a:t>structured storage</a:t>
              </a:r>
            </a:p>
          </p:txBody>
        </p:sp>
      </p:grpSp>
      <p:grpSp>
        <p:nvGrpSpPr>
          <p:cNvPr id="23" name="Group 22"/>
          <p:cNvGrpSpPr/>
          <p:nvPr/>
        </p:nvGrpSpPr>
        <p:grpSpPr>
          <a:xfrm>
            <a:off x="530327" y="4209896"/>
            <a:ext cx="5156612" cy="696931"/>
            <a:chOff x="517524" y="2262642"/>
            <a:chExt cx="5055961" cy="818016"/>
          </a:xfrm>
        </p:grpSpPr>
        <p:sp>
          <p:nvSpPr>
            <p:cNvPr id="24" name="Rounded Rectangle 23"/>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3260" bIns="93260" rtlCol="0" anchor="ctr" anchorCtr="0"/>
            <a:lstStyle/>
            <a:p>
              <a:pPr marL="0" lvl="1" defTabSz="932251" fontAlgn="base">
                <a:lnSpc>
                  <a:spcPct val="90000"/>
                </a:lnSpc>
                <a:spcBef>
                  <a:spcPct val="0"/>
                </a:spcBef>
                <a:spcAft>
                  <a:spcPct val="0"/>
                </a:spcAft>
                <a:buClr>
                  <a:srgbClr val="FFC000"/>
                </a:buClr>
              </a:pPr>
              <a:r>
                <a:rPr lang="en-US" altLang="zh-CN" sz="2040" dirty="0">
                  <a:solidFill>
                    <a:schemeClr val="bg1">
                      <a:alpha val="99000"/>
                    </a:schemeClr>
                  </a:solidFill>
                  <a:ea typeface="Segoe UI" pitchFamily="34" charset="0"/>
                  <a:cs typeface="Segoe UI" pitchFamily="34" charset="0"/>
                </a:rPr>
                <a:t> </a:t>
              </a:r>
              <a:r>
                <a:rPr lang="en-US" sz="2856" kern="0" spc="-52" dirty="0">
                  <a:solidFill>
                    <a:srgbClr val="FFFFFF">
                      <a:alpha val="99000"/>
                    </a:srgbClr>
                  </a:solidFill>
                  <a:latin typeface="Segoe UI Light" pitchFamily="34" charset="0"/>
                </a:rPr>
                <a:t>Queues</a:t>
              </a:r>
            </a:p>
          </p:txBody>
        </p:sp>
        <p:cxnSp>
          <p:nvCxnSpPr>
            <p:cNvPr id="25" name="Straight Connector 24"/>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177140" y="2389137"/>
              <a:ext cx="3396345" cy="565026"/>
            </a:xfrm>
            <a:prstGeom prst="rect">
              <a:avLst/>
            </a:prstGeom>
          </p:spPr>
          <p:txBody>
            <a:bodyPr wrap="square" lIns="0" tIns="0" rIns="0" bIns="0" anchor="ctr">
              <a:spAutoFit/>
            </a:bodyPr>
            <a:lstStyle/>
            <a:p>
              <a:pPr marL="0" lvl="1">
                <a:lnSpc>
                  <a:spcPct val="90000"/>
                </a:lnSpc>
              </a:pPr>
              <a:r>
                <a:rPr lang="en-US" sz="2040" dirty="0">
                  <a:solidFill>
                    <a:schemeClr val="bg1">
                      <a:alpha val="99000"/>
                    </a:schemeClr>
                  </a:solidFill>
                  <a:ea typeface="Segoe UI" pitchFamily="34" charset="0"/>
                  <a:cs typeface="Segoe UI" pitchFamily="34" charset="0"/>
                </a:rPr>
                <a:t>Reliable storage and </a:t>
              </a:r>
              <a:br>
                <a:rPr lang="en-US" sz="2040" dirty="0">
                  <a:solidFill>
                    <a:schemeClr val="bg1">
                      <a:alpha val="99000"/>
                    </a:schemeClr>
                  </a:solidFill>
                  <a:ea typeface="Segoe UI" pitchFamily="34" charset="0"/>
                  <a:cs typeface="Segoe UI" pitchFamily="34" charset="0"/>
                </a:rPr>
              </a:br>
              <a:r>
                <a:rPr lang="en-US" sz="2040" dirty="0">
                  <a:solidFill>
                    <a:schemeClr val="bg1">
                      <a:alpha val="99000"/>
                    </a:schemeClr>
                  </a:solidFill>
                  <a:ea typeface="Segoe UI" pitchFamily="34" charset="0"/>
                  <a:cs typeface="Segoe UI" pitchFamily="34" charset="0"/>
                </a:rPr>
                <a:t>delivery of messages</a:t>
              </a:r>
            </a:p>
          </p:txBody>
        </p:sp>
      </p:grpSp>
      <p:grpSp>
        <p:nvGrpSpPr>
          <p:cNvPr id="27" name="Group 26"/>
          <p:cNvGrpSpPr/>
          <p:nvPr/>
        </p:nvGrpSpPr>
        <p:grpSpPr>
          <a:xfrm>
            <a:off x="530327" y="5238720"/>
            <a:ext cx="5156612" cy="696931"/>
            <a:chOff x="517524" y="2262642"/>
            <a:chExt cx="5055961" cy="818016"/>
          </a:xfrm>
        </p:grpSpPr>
        <p:sp>
          <p:nvSpPr>
            <p:cNvPr id="28" name="Rounded Rectangle 2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3260" bIns="93260" rtlCol="0" anchor="ctr" anchorCtr="0"/>
            <a:lstStyle/>
            <a:p>
              <a:pPr marL="0" lvl="1" defTabSz="932251" fontAlgn="base">
                <a:lnSpc>
                  <a:spcPct val="90000"/>
                </a:lnSpc>
                <a:spcBef>
                  <a:spcPct val="0"/>
                </a:spcBef>
                <a:spcAft>
                  <a:spcPct val="0"/>
                </a:spcAft>
                <a:buClr>
                  <a:srgbClr val="FFC000"/>
                </a:buClr>
              </a:pPr>
              <a:r>
                <a:rPr lang="en-US" altLang="zh-CN" sz="2040" dirty="0">
                  <a:solidFill>
                    <a:schemeClr val="bg1">
                      <a:alpha val="99000"/>
                    </a:schemeClr>
                  </a:solidFill>
                  <a:ea typeface="Segoe UI" pitchFamily="34" charset="0"/>
                  <a:cs typeface="Segoe UI" pitchFamily="34" charset="0"/>
                </a:rPr>
                <a:t> </a:t>
              </a:r>
              <a:r>
                <a:rPr lang="en-US" sz="2856" kern="0" spc="-52" dirty="0">
                  <a:solidFill>
                    <a:srgbClr val="FFFFFF">
                      <a:alpha val="99000"/>
                    </a:srgbClr>
                  </a:solidFill>
                  <a:latin typeface="Segoe UI Light" pitchFamily="34" charset="0"/>
                </a:rPr>
                <a:t>Drives</a:t>
              </a:r>
            </a:p>
          </p:txBody>
        </p:sp>
        <p:cxnSp>
          <p:nvCxnSpPr>
            <p:cNvPr id="29" name="Straight Connector 28"/>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77140" y="2389137"/>
              <a:ext cx="3396345" cy="565026"/>
            </a:xfrm>
            <a:prstGeom prst="rect">
              <a:avLst/>
            </a:prstGeom>
          </p:spPr>
          <p:txBody>
            <a:bodyPr wrap="square" lIns="0" tIns="0" rIns="0" bIns="0" anchor="ctr">
              <a:spAutoFit/>
            </a:bodyPr>
            <a:lstStyle/>
            <a:p>
              <a:pPr marL="0" lvl="1">
                <a:lnSpc>
                  <a:spcPct val="90000"/>
                </a:lnSpc>
              </a:pPr>
              <a:r>
                <a:rPr lang="en-US" sz="2040" dirty="0">
                  <a:solidFill>
                    <a:schemeClr val="bg1">
                      <a:alpha val="99000"/>
                    </a:schemeClr>
                  </a:solidFill>
                  <a:ea typeface="Segoe UI" pitchFamily="34" charset="0"/>
                  <a:cs typeface="Segoe UI" pitchFamily="34" charset="0"/>
                </a:rPr>
                <a:t>Durable NTFS volumes for Microsoft Azure applications</a:t>
              </a:r>
            </a:p>
          </p:txBody>
        </p:sp>
      </p:grpSp>
      <p:grpSp>
        <p:nvGrpSpPr>
          <p:cNvPr id="31" name="Group 30"/>
          <p:cNvGrpSpPr/>
          <p:nvPr/>
        </p:nvGrpSpPr>
        <p:grpSpPr>
          <a:xfrm>
            <a:off x="530327" y="6202034"/>
            <a:ext cx="5156612" cy="696931"/>
            <a:chOff x="517524" y="2262642"/>
            <a:chExt cx="5055961" cy="818016"/>
          </a:xfrm>
        </p:grpSpPr>
        <p:sp>
          <p:nvSpPr>
            <p:cNvPr id="32" name="Rounded Rectangle 31"/>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3260" bIns="93260" rtlCol="0" anchor="ctr" anchorCtr="0"/>
            <a:lstStyle/>
            <a:p>
              <a:pPr marL="0" lvl="1" defTabSz="932251" fontAlgn="base">
                <a:lnSpc>
                  <a:spcPct val="90000"/>
                </a:lnSpc>
                <a:spcBef>
                  <a:spcPct val="0"/>
                </a:spcBef>
                <a:spcAft>
                  <a:spcPct val="0"/>
                </a:spcAft>
                <a:buClr>
                  <a:srgbClr val="FFC000"/>
                </a:buClr>
              </a:pPr>
              <a:r>
                <a:rPr lang="en-US" altLang="zh-CN" sz="2040" dirty="0">
                  <a:solidFill>
                    <a:schemeClr val="bg1">
                      <a:alpha val="99000"/>
                    </a:schemeClr>
                  </a:solidFill>
                  <a:ea typeface="Segoe UI" pitchFamily="34" charset="0"/>
                  <a:cs typeface="Segoe UI" pitchFamily="34" charset="0"/>
                </a:rPr>
                <a:t> </a:t>
              </a:r>
              <a:r>
                <a:rPr lang="en-US" sz="2856" kern="0" spc="-52" dirty="0">
                  <a:solidFill>
                    <a:srgbClr val="FFFFFF">
                      <a:alpha val="99000"/>
                    </a:srgbClr>
                  </a:solidFill>
                  <a:latin typeface="Segoe UI Light" pitchFamily="34" charset="0"/>
                </a:rPr>
                <a:t>Files</a:t>
              </a:r>
            </a:p>
          </p:txBody>
        </p:sp>
        <p:cxnSp>
          <p:nvCxnSpPr>
            <p:cNvPr id="33" name="Straight Connector 32"/>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177140" y="2530393"/>
              <a:ext cx="3396345" cy="282513"/>
            </a:xfrm>
            <a:prstGeom prst="rect">
              <a:avLst/>
            </a:prstGeom>
          </p:spPr>
          <p:txBody>
            <a:bodyPr wrap="square" lIns="0" tIns="0" rIns="0" bIns="0" anchor="ctr">
              <a:spAutoFit/>
            </a:bodyPr>
            <a:lstStyle/>
            <a:p>
              <a:pPr marL="0" lvl="1">
                <a:lnSpc>
                  <a:spcPct val="90000"/>
                </a:lnSpc>
              </a:pPr>
              <a:r>
                <a:rPr lang="en-US" sz="2040" dirty="0">
                  <a:solidFill>
                    <a:schemeClr val="bg1">
                      <a:alpha val="99000"/>
                    </a:schemeClr>
                  </a:solidFill>
                  <a:ea typeface="Segoe UI" pitchFamily="34" charset="0"/>
                  <a:cs typeface="Segoe UI" pitchFamily="34" charset="0"/>
                </a:rPr>
                <a:t>File system in the cloud</a:t>
              </a:r>
            </a:p>
          </p:txBody>
        </p:sp>
      </p:grpSp>
    </p:spTree>
    <p:extLst>
      <p:ext uri="{BB962C8B-B14F-4D97-AF65-F5344CB8AC3E}">
        <p14:creationId xmlns:p14="http://schemas.microsoft.com/office/powerpoint/2010/main" val="42699219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IMING" val="|49.5|15.4|5.8"/>
</p:tagLst>
</file>

<file path=ppt/theme/theme1.xml><?xml version="1.0" encoding="utf-8"?>
<a:theme xmlns:a="http://schemas.openxmlformats.org/drawingml/2006/main" name="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_BLANK" id="{6E86C8A2-8BAF-47A3-8B0E-E1394EF6E92E}" vid="{30FFFB43-EA4C-440C-920A-61EF0CDC49B3}"/>
    </a:ext>
  </a:extLst>
</a:theme>
</file>

<file path=ppt/theme/theme2.xml><?xml version="1.0" encoding="utf-8"?>
<a:theme xmlns:a="http://schemas.openxmlformats.org/drawingml/2006/main" name="1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306FE59F-CD76-48ED-8E28-10FAF7CA1A30}" vid="{851E0477-2404-4CDF-998C-E6474CA8193D}"/>
    </a:ext>
  </a:extLst>
</a:theme>
</file>

<file path=ppt/theme/theme3.xml><?xml version="1.0" encoding="utf-8"?>
<a:theme xmlns:a="http://schemas.openxmlformats.org/drawingml/2006/main" name="WindowsEmbedded_16x9_ratio_INDUSTRY_Windows_Frame_Template">
  <a:themeElements>
    <a:clrScheme name="Windows Embedded 2013">
      <a:dk1>
        <a:srgbClr val="000000"/>
      </a:dk1>
      <a:lt1>
        <a:srgbClr val="FFFFFF"/>
      </a:lt1>
      <a:dk2>
        <a:srgbClr val="000000"/>
      </a:dk2>
      <a:lt2>
        <a:srgbClr val="F2F2F2"/>
      </a:lt2>
      <a:accent1>
        <a:srgbClr val="00BCF2"/>
      </a:accent1>
      <a:accent2>
        <a:srgbClr val="00188F"/>
      </a:accent2>
      <a:accent3>
        <a:srgbClr val="00D8CC"/>
      </a:accent3>
      <a:accent4>
        <a:srgbClr val="969696"/>
      </a:accent4>
      <a:accent5>
        <a:srgbClr val="FF8C00"/>
      </a:accent5>
      <a:accent6>
        <a:srgbClr val="E81123"/>
      </a:accent6>
      <a:hlink>
        <a:srgbClr val="00188F"/>
      </a:hlink>
      <a:folHlink>
        <a:srgbClr val="00D8CC"/>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algn="ctr" defTabSz="914099" fontAlgn="base">
          <a:spcBef>
            <a:spcPct val="0"/>
          </a:spcBef>
          <a:spcAft>
            <a:spcPct val="0"/>
          </a:spcAft>
          <a:defRPr sz="22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cs typeface="Arial"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ISS Customer Pitch Deck 2013 01 24.potx" id="{98F65FCB-7210-43A2-95FD-88471CB8214C}" vid="{F236E82B-087F-4A21-A492-A3B0294A27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32" ma:contentTypeDescription="" ma:contentTypeScope="" ma:versionID="405cecf6a1ca81174e3d03da2a927ab9">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641fc0bd1fb3ad21f245533853045cb"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1" nillable="true" ma:displayName="Sharing Hint Hash" ma:internalName="SharingHintHash" ma:readOnly="true">
      <xsd:simpleType>
        <xsd:restriction base="dms:Text"/>
      </xsd:simpleType>
    </xsd:element>
    <xsd:element name="SharedWithDetails" ma:index="4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128</Value>
      <Value>2</Value>
      <Value>127</Value>
      <Value>7</Value>
    </TaxCatchAll>
    <AverageRating xmlns="http://schemas.microsoft.com/sharepoint/v3" xsi:nil="true"/>
    <Event_x0020_End_x0020_Date xmlns="e36bfbf9-5e42-489c-a259-4c54eb22cb57">2014-07-30T07:00:00+00:00</Event_x0020_End_x0020_Date>
    <Event_x0020_Start_x0020_Date xmlns="e36bfbf9-5e42-489c-a259-4c54eb22cb57">2014-07-28T07:00:00+00:00</Event_x0020_Start_x0020_Date>
    <MS_x0020_Speaker xmlns="e36bfbf9-5e42-489c-a259-4c54eb22cb57">
      <UserInfo>
        <DisplayName/>
        <AccountId xsi:nil="true"/>
        <AccountType/>
      </UserInfo>
    </MS_x0020_Speaker>
    <External_x0020_Speaker xmlns="e36bfbf9-5e42-489c-a259-4c54eb22cb57">Chris Lanier; Eric Jewett; Sam Youness</External_x0020_Speaker>
    <Session_x0020_Code xmlns="e36bfbf9-5e42-489c-a259-4c54eb22cb57"> SAC114IS-R1</Session_x0020_Code>
    <Presentation_x0020_Date xmlns="e36bfbf9-5e42-489c-a259-4c54eb22cb57">2014-07-30T07:00:00+00:00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Hyatt Regency Bellevue</TermName>
          <TermId xmlns="http://schemas.microsoft.com/office/infopath/2007/PartnerControls">2e1bad98-48c3-407f-8203-258b1eb26eb9</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ermInfo xmlns="http://schemas.microsoft.com/office/infopath/2007/PartnerControls">
          <TermName xmlns="http://schemas.microsoft.com/office/infopath/2007/PartnerControls">S4: Solution Specialist Sales Summit</TermName>
          <TermId xmlns="http://schemas.microsoft.com/office/infopath/2007/PartnerControls">64c9c66e-5468-4e02-a291-287237a6451d</TermId>
        </TermInfo>
      </Term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Solution Specialist Sales Summit</TermName>
          <TermId xmlns="http://schemas.microsoft.com/office/infopath/2007/PartnerControls">66567d53-d3fe-4f1b-8582-d9689d0afd92</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Bellevue</TermName>
          <TermId xmlns="http://schemas.microsoft.com/office/infopath/2007/PartnerControls">123dcbfb-36f6-4493-90d9-6b60fd95daf2</TermId>
        </TermInfo>
      </Terms>
    </l3c4e8b902d24cac82560b32d42c7cb4>
    <RatedBy xmlns="http://schemas.microsoft.com/sharepoint/v3">
      <UserInfo>
        <DisplayName/>
        <AccountId xsi:nil="true"/>
        <AccountType/>
      </UserInfo>
    </RatedBy>
    <SharedWithUsers xmlns="e36bfbf9-5e42-489c-a259-4c54eb22cb57">
      <UserInfo>
        <DisplayName>Christopher Jones (MCS)</DisplayName>
        <AccountId>3986</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A9CF93F-2D58-4B59-9417-2E5868BEDA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sharepoint/v3"/>
    <ds:schemaRef ds:uri="http://purl.org/dc/terms/"/>
    <ds:schemaRef ds:uri="http://purl.org/dc/dcmitype/"/>
    <ds:schemaRef ds:uri="http://schemas.microsoft.com/office/2006/documentManagement/types"/>
    <ds:schemaRef ds:uri="230e9df3-be65-4c73-a93b-d1236ebd677e"/>
    <ds:schemaRef ds:uri="http://purl.org/dc/elements/1.1/"/>
    <ds:schemaRef ds:uri="http://schemas.microsoft.com/office/2006/metadata/properties"/>
    <ds:schemaRef ds:uri="http://schemas.openxmlformats.org/package/2006/metadata/core-properties"/>
    <ds:schemaRef ds:uri="e36bfbf9-5e42-489c-a259-4c54eb22cb5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S4_2014_Template_16x9_BLANK</Template>
  <TotalTime>628</TotalTime>
  <Words>1391</Words>
  <Application>Microsoft Office PowerPoint</Application>
  <PresentationFormat>Custom</PresentationFormat>
  <Paragraphs>287</Paragraphs>
  <Slides>22</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Arial</vt:lpstr>
      <vt:lpstr>Calibri</vt:lpstr>
      <vt:lpstr>Consolas</vt:lpstr>
      <vt:lpstr>Kozuka Gothic Pro R</vt:lpstr>
      <vt:lpstr>MS PGothic</vt:lpstr>
      <vt:lpstr>Segoe</vt:lpstr>
      <vt:lpstr>Segoe Semibold</vt:lpstr>
      <vt:lpstr>Segoe UI</vt:lpstr>
      <vt:lpstr>Segoe UI Light</vt:lpstr>
      <vt:lpstr>Wingdings</vt:lpstr>
      <vt:lpstr>5-30545_S4_Template_16x9</vt:lpstr>
      <vt:lpstr>1_5-30545_S4_Template_16x9</vt:lpstr>
      <vt:lpstr>WindowsEmbedded_16x9_ratio_INDUSTRY_Windows_Frame_Template</vt:lpstr>
      <vt:lpstr>Azure IoT Services Anton Boyko boyko.ant@live.com v-anboyk@microsoft.com</vt:lpstr>
      <vt:lpstr>Is IoT even a new thing?</vt:lpstr>
      <vt:lpstr>Software</vt:lpstr>
      <vt:lpstr>What is a “Cloud”?</vt:lpstr>
      <vt:lpstr>Cloud services</vt:lpstr>
      <vt:lpstr>Load Patterns</vt:lpstr>
      <vt:lpstr>Microsoft Azure IoT services</vt:lpstr>
      <vt:lpstr>Azure VMs</vt:lpstr>
      <vt:lpstr>Windows Azure Storage</vt:lpstr>
      <vt:lpstr>Canonical Stream Analytics Pattern</vt:lpstr>
      <vt:lpstr>PowerPoint Presentation</vt:lpstr>
      <vt:lpstr>PowerPoint Presentation</vt:lpstr>
      <vt:lpstr>Power BI</vt:lpstr>
      <vt:lpstr>Hardware</vt:lpstr>
      <vt:lpstr>Windows or Linux ?</vt:lpstr>
      <vt:lpstr>Links</vt:lpstr>
      <vt:lpstr>PowerPoint Presentation</vt:lpstr>
      <vt:lpstr>PowerPoint Presentation</vt:lpstr>
      <vt:lpstr>PowerPoint Presentation</vt:lpstr>
      <vt:lpstr>PowerPoint Presentation</vt:lpstr>
      <vt:lpstr>Resources</vt:lpstr>
      <vt:lpstr>Q &amp; A ?  Anton Boyko boyko.ant@live.com v-anboyk@microsoft.com</vt:lpstr>
    </vt:vector>
  </TitlesOfParts>
  <Manager>&lt;Speech writer name goes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Internet of Things and Azure-based Manufacturing Solutions</dc:title>
  <dc:subject>S4: Solution Specialist Sales Summit</dc:subject>
  <dc:creator>MS SHOWS</dc:creator>
  <cp:keywords>S4: Solution Specialist Sales Summit</cp:keywords>
  <dc:description>Template: Mitchell Derrey, Silver Fox Productions
Formatting: 
Event Date: July 28-30, 2014
Event Location: Hyatt &amp; Westin, Bellevue, WA
Audience Type: Internal</dc:description>
  <cp:lastModifiedBy>Anton Boyko</cp:lastModifiedBy>
  <cp:revision>52</cp:revision>
  <dcterms:created xsi:type="dcterms:W3CDTF">2014-07-28T17:18:48Z</dcterms:created>
  <dcterms:modified xsi:type="dcterms:W3CDTF">2016-03-03T15:20:10Z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128;#Hyatt Regency Bellevue|2e1bad98-48c3-407f-8203-258b1eb26eb9</vt:lpwstr>
  </property>
  <property fmtid="{D5CDD505-2E9C-101B-9397-08002B2CF9AE}" pid="7" name="Track">
    <vt:lpwstr/>
  </property>
  <property fmtid="{D5CDD505-2E9C-101B-9397-08002B2CF9AE}" pid="8" name="Event Location">
    <vt:lpwstr>7;#Bellevue|123dcbfb-36f6-4493-90d9-6b60fd95daf2</vt:lpwstr>
  </property>
  <property fmtid="{D5CDD505-2E9C-101B-9397-08002B2CF9AE}" pid="9" name="Campaign">
    <vt:lpwstr/>
  </property>
  <property fmtid="{D5CDD505-2E9C-101B-9397-08002B2CF9AE}" pid="10" name="TaxKeyword">
    <vt:lpwstr>127;#S4: Solution Specialist Sales Summit|64c9c66e-5468-4e02-a291-287237a6451d</vt:lpwstr>
  </property>
  <property fmtid="{D5CDD505-2E9C-101B-9397-08002B2CF9AE}" pid="11" name="Audience1">
    <vt:lpwstr/>
  </property>
  <property fmtid="{D5CDD505-2E9C-101B-9397-08002B2CF9AE}" pid="12" name="Event Name">
    <vt:lpwstr>2;#Solution Specialist Sales Summit|66567d53-d3fe-4f1b-8582-d9689d0afd92</vt:lpwstr>
  </property>
  <property fmtid="{D5CDD505-2E9C-101B-9397-08002B2CF9AE}" pid="13" name="DocVizPreviewMetadata_Count">
    <vt:i4>21</vt:i4>
  </property>
  <property fmtid="{D5CDD505-2E9C-101B-9397-08002B2CF9AE}" pid="14" name="DocVizPreviewMetadata_0">
    <vt:lpwstr>300x168x1</vt:lpwstr>
  </property>
</Properties>
</file>